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2"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88" autoAdjust="0"/>
    <p:restoredTop sz="97279" autoAdjust="0"/>
  </p:normalViewPr>
  <p:slideViewPr>
    <p:cSldViewPr snapToGrid="0">
      <p:cViewPr varScale="1">
        <p:scale>
          <a:sx n="100" d="100"/>
          <a:sy n="100" d="100"/>
        </p:scale>
        <p:origin x="432"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346544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doi.org/10.1373/clinchem.2018.295766" TargetMode="Externa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doi.org/10.1373/clinchem.2018.295766" TargetMode="External"/><Relationship Id="rId5" Type="http://schemas.openxmlformats.org/officeDocument/2006/relationships/image" Target="../media/image4.tiff"/><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76199" y="1324294"/>
            <a:ext cx="4357687" cy="4801314"/>
          </a:xfrm>
          <a:prstGeom prst="rect">
            <a:avLst/>
          </a:prstGeom>
          <a:noFill/>
          <a:ln w="9525">
            <a:noFill/>
            <a:miter lim="800000"/>
            <a:headEnd/>
            <a:tailEnd/>
          </a:ln>
        </p:spPr>
        <p:txBody>
          <a:bodyPr wrap="square">
            <a:spAutoFit/>
          </a:bodyPr>
          <a:lstStyle/>
          <a:p>
            <a:pPr algn="just"/>
            <a:r>
              <a:rPr lang="en-US" sz="1200" dirty="0"/>
              <a:t>Human hemoglobin (</a:t>
            </a:r>
            <a:r>
              <a:rPr lang="en-US" sz="1200" dirty="0" err="1" smtClean="0"/>
              <a:t>Hb</a:t>
            </a:r>
            <a:r>
              <a:rPr lang="en-US" sz="1200" dirty="0" smtClean="0"/>
              <a:t>)</a:t>
            </a:r>
            <a:r>
              <a:rPr lang="en-US" sz="1200" dirty="0"/>
              <a:t> </a:t>
            </a:r>
            <a:r>
              <a:rPr lang="en-US" sz="1200" dirty="0" smtClean="0"/>
              <a:t>is a protein </a:t>
            </a:r>
            <a:r>
              <a:rPr lang="en-US" sz="1200" dirty="0"/>
              <a:t>responsible for </a:t>
            </a:r>
            <a:r>
              <a:rPr lang="en-US" sz="1200" dirty="0" smtClean="0"/>
              <a:t>oxygen transport in human </a:t>
            </a:r>
            <a:r>
              <a:rPr lang="en-US" sz="1200" dirty="0" err="1" smtClean="0"/>
              <a:t>blook</a:t>
            </a:r>
            <a:r>
              <a:rPr lang="en-US" sz="1200" dirty="0" smtClean="0"/>
              <a:t>. </a:t>
            </a:r>
            <a:r>
              <a:rPr lang="en-US" sz="1200" dirty="0" err="1" smtClean="0"/>
              <a:t>Hb</a:t>
            </a:r>
            <a:r>
              <a:rPr lang="en-US" sz="1200" dirty="0" smtClean="0"/>
              <a:t> </a:t>
            </a:r>
            <a:r>
              <a:rPr lang="en-US" sz="1200" dirty="0" smtClean="0"/>
              <a:t>consists </a:t>
            </a:r>
            <a:r>
              <a:rPr lang="en-US" sz="1200" dirty="0" smtClean="0"/>
              <a:t>of two </a:t>
            </a:r>
            <a:r>
              <a:rPr lang="en-US" sz="1200" dirty="0"/>
              <a:t>α and two β </a:t>
            </a:r>
            <a:r>
              <a:rPr lang="en-US" sz="1200" dirty="0" smtClean="0"/>
              <a:t>chains. </a:t>
            </a:r>
            <a:r>
              <a:rPr lang="en-US" sz="1200" dirty="0" smtClean="0"/>
              <a:t>More than </a:t>
            </a:r>
            <a:r>
              <a:rPr lang="en-US" sz="1200" dirty="0"/>
              <a:t>1,500 structurally abnormal </a:t>
            </a:r>
            <a:r>
              <a:rPr lang="en-US" sz="1200" dirty="0" err="1" smtClean="0"/>
              <a:t>Hbs</a:t>
            </a:r>
            <a:r>
              <a:rPr lang="en-US" sz="1200" dirty="0" smtClean="0"/>
              <a:t> </a:t>
            </a:r>
            <a:r>
              <a:rPr lang="en-US" sz="1200" dirty="0"/>
              <a:t>have been </a:t>
            </a:r>
            <a:r>
              <a:rPr lang="en-US" sz="1200" dirty="0" smtClean="0"/>
              <a:t>identified, some of which cause debilitating diseases. </a:t>
            </a:r>
            <a:endParaRPr lang="en-US" sz="1200" dirty="0" smtClean="0"/>
          </a:p>
          <a:p>
            <a:pPr algn="just"/>
            <a:endParaRPr lang="en-US" sz="600" dirty="0"/>
          </a:p>
          <a:p>
            <a:pPr algn="just"/>
            <a:r>
              <a:rPr lang="en-US" sz="1200" dirty="0" smtClean="0"/>
              <a:t>“</a:t>
            </a:r>
            <a:r>
              <a:rPr lang="en-US" sz="1200" dirty="0" smtClean="0"/>
              <a:t>Homozygous” people (e.g., 3.2 million for sickle cell) have mutations on both </a:t>
            </a:r>
            <a:r>
              <a:rPr lang="en-US" sz="1200" dirty="0" smtClean="0"/>
              <a:t>chains</a:t>
            </a:r>
            <a:r>
              <a:rPr lang="en-US" sz="1200" dirty="0" smtClean="0"/>
              <a:t>, and “heterozygous” (46 million for sickle cell) have one normal and one abnormal chain.  </a:t>
            </a:r>
            <a:r>
              <a:rPr lang="en-US" sz="1200" i="1" u="sng" dirty="0" smtClean="0"/>
              <a:t>There is currently no rapid way to confidently identify unknown </a:t>
            </a:r>
            <a:r>
              <a:rPr lang="en-US" sz="1200" i="1" u="sng" dirty="0" err="1" smtClean="0"/>
              <a:t>Hb</a:t>
            </a:r>
            <a:r>
              <a:rPr lang="en-US" sz="1200" i="1" u="sng" dirty="0" smtClean="0"/>
              <a:t> variants.  Here, </a:t>
            </a:r>
            <a:r>
              <a:rPr lang="en-US" sz="1200" i="1" u="sng" dirty="0"/>
              <a:t>we report comprehensive characterization of </a:t>
            </a:r>
            <a:r>
              <a:rPr lang="en-US" sz="1200" i="1" u="sng" dirty="0" err="1" smtClean="0"/>
              <a:t>Hb</a:t>
            </a:r>
            <a:r>
              <a:rPr lang="en-US" sz="1200" i="1" u="sng" dirty="0" smtClean="0"/>
              <a:t> </a:t>
            </a:r>
            <a:r>
              <a:rPr lang="en-US" sz="1200" i="1" u="sng" dirty="0"/>
              <a:t>in human blood by 21 T FT-ICR MS/MS for fast and accurate clinical diagnosis</a:t>
            </a:r>
            <a:r>
              <a:rPr lang="en-US" sz="1200" i="1" u="sng" dirty="0" smtClean="0"/>
              <a:t>.</a:t>
            </a:r>
            <a:r>
              <a:rPr lang="en-US" sz="1200" dirty="0" smtClean="0"/>
              <a:t>  </a:t>
            </a:r>
            <a:endParaRPr lang="en-US" sz="1200" dirty="0"/>
          </a:p>
          <a:p>
            <a:pPr algn="just"/>
            <a:endParaRPr lang="en-US" sz="600" dirty="0"/>
          </a:p>
          <a:p>
            <a:pPr algn="just"/>
            <a:r>
              <a:rPr lang="en-US" sz="1200" dirty="0"/>
              <a:t>A</a:t>
            </a:r>
            <a:r>
              <a:rPr lang="en-US" sz="1200" dirty="0" smtClean="0"/>
              <a:t>queous buffer is added to red blood cells to break the cells and release the </a:t>
            </a:r>
            <a:r>
              <a:rPr lang="en-US" sz="1200" dirty="0" err="1" smtClean="0"/>
              <a:t>Hb</a:t>
            </a:r>
            <a:r>
              <a:rPr lang="en-US" sz="1200" dirty="0" smtClean="0"/>
              <a:t>. </a:t>
            </a:r>
            <a:r>
              <a:rPr lang="en-US" sz="1200" dirty="0" smtClean="0"/>
              <a:t>After </a:t>
            </a:r>
            <a:r>
              <a:rPr lang="en-US" sz="1200" dirty="0" smtClean="0"/>
              <a:t>centrifugation to remove cell debris, </a:t>
            </a:r>
            <a:r>
              <a:rPr lang="en-US" sz="1200" dirty="0" smtClean="0"/>
              <a:t>the </a:t>
            </a:r>
            <a:r>
              <a:rPr lang="en-US" sz="1200" dirty="0" smtClean="0"/>
              <a:t>solution is </a:t>
            </a:r>
            <a:r>
              <a:rPr lang="en-US" sz="1200" dirty="0" err="1" smtClean="0"/>
              <a:t>electrosprayed</a:t>
            </a:r>
            <a:r>
              <a:rPr lang="en-US" sz="1200" dirty="0" smtClean="0"/>
              <a:t> to </a:t>
            </a:r>
            <a:r>
              <a:rPr lang="en-US" sz="1200" dirty="0" smtClean="0"/>
              <a:t>electrically charge the </a:t>
            </a:r>
            <a:r>
              <a:rPr lang="en-US" sz="1200" dirty="0" err="1" smtClean="0"/>
              <a:t>Hb</a:t>
            </a:r>
            <a:r>
              <a:rPr lang="en-US" sz="1200" dirty="0" smtClean="0"/>
              <a:t> </a:t>
            </a:r>
            <a:r>
              <a:rPr lang="en-US" sz="1200" dirty="0" smtClean="0"/>
              <a:t>molecules. The </a:t>
            </a:r>
            <a:r>
              <a:rPr lang="en-US" sz="1200" dirty="0" smtClean="0"/>
              <a:t>resulting </a:t>
            </a:r>
            <a:r>
              <a:rPr lang="en-US" sz="1200" dirty="0" err="1" smtClean="0"/>
              <a:t>Hb</a:t>
            </a:r>
            <a:r>
              <a:rPr lang="en-US" sz="1200" dirty="0" smtClean="0"/>
              <a:t> ions are directly infused into </a:t>
            </a:r>
            <a:r>
              <a:rPr lang="en-US" sz="1200" dirty="0" err="1" smtClean="0"/>
              <a:t>MagLab’s</a:t>
            </a:r>
            <a:r>
              <a:rPr lang="en-US" sz="1200" dirty="0" smtClean="0"/>
              <a:t> </a:t>
            </a:r>
            <a:r>
              <a:rPr lang="en-US" sz="1200" dirty="0" smtClean="0"/>
              <a:t>custom-built </a:t>
            </a:r>
            <a:r>
              <a:rPr lang="en-US" sz="1200" dirty="0"/>
              <a:t>21T Fourier Transform </a:t>
            </a:r>
            <a:r>
              <a:rPr lang="en-US" sz="1200" dirty="0">
                <a:latin typeface="Helvetica" panose="020B0604020202020204" pitchFamily="34" charset="0"/>
                <a:cs typeface="Helvetica" panose="020B0604020202020204" pitchFamily="34" charset="0"/>
              </a:rPr>
              <a:t>‒</a:t>
            </a:r>
            <a:r>
              <a:rPr lang="en-US" sz="1200" dirty="0"/>
              <a:t> Ion Cyclotron Resonance (</a:t>
            </a:r>
            <a:r>
              <a:rPr lang="en-US" sz="1200" dirty="0" smtClean="0"/>
              <a:t>FT</a:t>
            </a:r>
            <a:r>
              <a:rPr lang="en-US" sz="1200" dirty="0" smtClean="0">
                <a:latin typeface="Helvetica" panose="020B0604020202020204" pitchFamily="34" charset="0"/>
                <a:cs typeface="Helvetica" panose="020B0604020202020204" pitchFamily="34" charset="0"/>
              </a:rPr>
              <a:t> ‒ </a:t>
            </a:r>
            <a:r>
              <a:rPr lang="en-US" sz="1200" dirty="0" smtClean="0"/>
              <a:t>ICR</a:t>
            </a:r>
            <a:r>
              <a:rPr lang="en-US" sz="1200" dirty="0"/>
              <a:t>) mass spectrometer and </a:t>
            </a:r>
            <a:r>
              <a:rPr lang="en-US" sz="1200" dirty="0" smtClean="0"/>
              <a:t>broken </a:t>
            </a:r>
            <a:r>
              <a:rPr lang="en-US" sz="1200" dirty="0"/>
              <a:t>into small </a:t>
            </a:r>
            <a:r>
              <a:rPr lang="en-US" sz="1200" dirty="0" smtClean="0"/>
              <a:t>fragments.  The masses of the fragments reveal the identity and location of the mutated amino </a:t>
            </a:r>
            <a:r>
              <a:rPr lang="en-US" sz="1200" dirty="0" smtClean="0"/>
              <a:t>acid(s) within </a:t>
            </a:r>
            <a:r>
              <a:rPr lang="en-US" sz="1200" dirty="0" smtClean="0"/>
              <a:t>the </a:t>
            </a:r>
            <a:r>
              <a:rPr lang="en-US" sz="1200" dirty="0" smtClean="0"/>
              <a:t>sequence</a:t>
            </a:r>
            <a:r>
              <a:rPr lang="en-US" sz="1200" dirty="0" smtClean="0"/>
              <a:t> of amino acids that form the </a:t>
            </a:r>
            <a:r>
              <a:rPr lang="en-US" sz="1200" dirty="0" err="1" smtClean="0"/>
              <a:t>Hb</a:t>
            </a:r>
            <a:r>
              <a:rPr lang="en-US" sz="1200" dirty="0" smtClean="0"/>
              <a:t> </a:t>
            </a:r>
            <a:r>
              <a:rPr lang="en-US" sz="1200" dirty="0" smtClean="0"/>
              <a:t>subunit chains.</a:t>
            </a:r>
          </a:p>
          <a:p>
            <a:pPr algn="just"/>
            <a:endParaRPr lang="en-US" sz="600" dirty="0"/>
          </a:p>
          <a:p>
            <a:pPr algn="just"/>
            <a:r>
              <a:rPr lang="en-US" sz="1200" i="1" u="sng" dirty="0" smtClean="0"/>
              <a:t>The method has successfully identified both heterozygous and homozygous </a:t>
            </a:r>
            <a:r>
              <a:rPr lang="en-US" sz="1200" i="1" u="sng" dirty="0" err="1" smtClean="0"/>
              <a:t>Hb</a:t>
            </a:r>
            <a:r>
              <a:rPr lang="en-US" sz="1200" i="1" u="sng" dirty="0" smtClean="0"/>
              <a:t> variants in a few minutes, including a newly discovered </a:t>
            </a:r>
            <a:r>
              <a:rPr lang="en-US" sz="1200" i="1" u="sng" dirty="0" smtClean="0"/>
              <a:t>variant. The method promises </a:t>
            </a:r>
            <a:r>
              <a:rPr lang="en-US" sz="1200" i="1" u="sng" dirty="0" smtClean="0"/>
              <a:t>to provide clinicians with a valuable new tool for personalized medicine.</a:t>
            </a: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6" name="Rectangle 49"/>
          <p:cNvSpPr>
            <a:spLocks noChangeArrowheads="1"/>
          </p:cNvSpPr>
          <p:nvPr/>
        </p:nvSpPr>
        <p:spPr bwMode="auto">
          <a:xfrm>
            <a:off x="4495801" y="1325562"/>
            <a:ext cx="4572000" cy="4751387"/>
          </a:xfrm>
          <a:prstGeom prst="rect">
            <a:avLst/>
          </a:prstGeom>
          <a:noFill/>
          <a:ln w="19050">
            <a:solidFill>
              <a:srgbClr val="0033CC"/>
            </a:solidFill>
            <a:miter lim="800000"/>
            <a:headEnd/>
            <a:tailEnd/>
          </a:ln>
        </p:spPr>
        <p:txBody>
          <a:bodyPr wrap="none" anchor="ctr"/>
          <a:lstStyle/>
          <a:p>
            <a:endParaRPr lang="en-US"/>
          </a:p>
        </p:txBody>
      </p:sp>
      <p:sp>
        <p:nvSpPr>
          <p:cNvPr id="17" name="Text Box 28"/>
          <p:cNvSpPr txBox="1">
            <a:spLocks noChangeArrowheads="1"/>
          </p:cNvSpPr>
          <p:nvPr/>
        </p:nvSpPr>
        <p:spPr bwMode="auto">
          <a:xfrm>
            <a:off x="4486276" y="4308230"/>
            <a:ext cx="4581524" cy="1754326"/>
          </a:xfrm>
          <a:prstGeom prst="rect">
            <a:avLst/>
          </a:prstGeom>
          <a:noFill/>
          <a:ln w="9525">
            <a:noFill/>
            <a:miter lim="800000"/>
            <a:headEnd/>
            <a:tailEnd/>
          </a:ln>
        </p:spPr>
        <p:txBody>
          <a:bodyPr wrap="square">
            <a:spAutoFit/>
          </a:bodyPr>
          <a:lstStyle/>
          <a:p>
            <a:pPr algn="just"/>
            <a:r>
              <a:rPr lang="en-US" sz="1200" dirty="0" smtClean="0"/>
              <a:t>21T FT</a:t>
            </a:r>
            <a:r>
              <a:rPr lang="en-US" sz="1200" dirty="0">
                <a:latin typeface="Helvetica" panose="020B0604020202020204" pitchFamily="34" charset="0"/>
                <a:cs typeface="Helvetica" panose="020B0604020202020204" pitchFamily="34" charset="0"/>
              </a:rPr>
              <a:t> ‒ </a:t>
            </a:r>
            <a:r>
              <a:rPr lang="en-US" sz="1200" dirty="0" smtClean="0"/>
              <a:t>ICR </a:t>
            </a:r>
            <a:r>
              <a:rPr lang="en-US" sz="1200" dirty="0" smtClean="0"/>
              <a:t>mass </a:t>
            </a:r>
            <a:r>
              <a:rPr lang="en-US" sz="1200" dirty="0" smtClean="0"/>
              <a:t>spectrum </a:t>
            </a:r>
            <a:r>
              <a:rPr lang="en-US" sz="1200" dirty="0"/>
              <a:t>for </a:t>
            </a:r>
            <a:r>
              <a:rPr lang="en-US" sz="1200" dirty="0" smtClean="0"/>
              <a:t>the human “AC </a:t>
            </a:r>
            <a:r>
              <a:rPr lang="en-US" sz="1200" dirty="0" err="1" smtClean="0"/>
              <a:t>Hb</a:t>
            </a:r>
            <a:r>
              <a:rPr lang="en-US" sz="1200" dirty="0" smtClean="0"/>
              <a:t>” β </a:t>
            </a:r>
            <a:r>
              <a:rPr lang="en-US" sz="1200" dirty="0"/>
              <a:t>chain 19+ charge </a:t>
            </a:r>
            <a:r>
              <a:rPr lang="en-US" sz="1200" dirty="0" smtClean="0"/>
              <a:t>state (i.e., neutral </a:t>
            </a:r>
            <a:r>
              <a:rPr lang="el-GR" sz="1200" dirty="0" smtClean="0"/>
              <a:t>β</a:t>
            </a:r>
            <a:r>
              <a:rPr lang="en-US" sz="1200" dirty="0" smtClean="0"/>
              <a:t>-chain plus 19 additional protons).  </a:t>
            </a:r>
            <a:r>
              <a:rPr lang="en-US" sz="1200" dirty="0" smtClean="0"/>
              <a:t>“</a:t>
            </a:r>
            <a:r>
              <a:rPr lang="en-US" sz="1200" dirty="0" err="1" smtClean="0"/>
              <a:t>Hb</a:t>
            </a:r>
            <a:r>
              <a:rPr lang="en-US" sz="1200" dirty="0" smtClean="0"/>
              <a:t> AC” </a:t>
            </a:r>
            <a:r>
              <a:rPr lang="en-US" sz="1200" dirty="0" smtClean="0"/>
              <a:t>denotes heterozygous </a:t>
            </a:r>
            <a:r>
              <a:rPr lang="el-GR" sz="1200" dirty="0" smtClean="0"/>
              <a:t>β</a:t>
            </a:r>
            <a:r>
              <a:rPr lang="en-US" sz="1200" dirty="0" smtClean="0"/>
              <a:t>-chains: one normal, and one with a single mutation of glutamic acid to lysine at amino acid sequence position 6.  Resolution of the overlapping isotopic distributions (representing various numbers of heavy isotopes in the </a:t>
            </a:r>
            <a:r>
              <a:rPr lang="el-GR" sz="1200" dirty="0" smtClean="0"/>
              <a:t>β</a:t>
            </a:r>
            <a:r>
              <a:rPr lang="en-US" sz="1200" dirty="0" smtClean="0"/>
              <a:t>-chain) is possible only with ultrahigh-resolution </a:t>
            </a:r>
            <a:r>
              <a:rPr lang="en-US" sz="1200" dirty="0" smtClean="0"/>
              <a:t>FT</a:t>
            </a:r>
            <a:r>
              <a:rPr lang="en-US" sz="1200" dirty="0">
                <a:latin typeface="Helvetica" panose="020B0604020202020204" pitchFamily="34" charset="0"/>
                <a:cs typeface="Helvetica" panose="020B0604020202020204" pitchFamily="34" charset="0"/>
              </a:rPr>
              <a:t> ‒ </a:t>
            </a:r>
            <a:r>
              <a:rPr lang="en-US" sz="1200" dirty="0" smtClean="0"/>
              <a:t>ICR Mass Spectrometry. This resolution identifies </a:t>
            </a:r>
            <a:r>
              <a:rPr lang="en-US" sz="1200" dirty="0" err="1" smtClean="0"/>
              <a:t>Hb</a:t>
            </a:r>
            <a:r>
              <a:rPr lang="en-US" sz="1200" dirty="0" smtClean="0"/>
              <a:t> that features the sickle cell variant. </a:t>
            </a:r>
            <a:endParaRPr lang="en-US" sz="1200" dirty="0"/>
          </a:p>
        </p:txBody>
      </p:sp>
      <p:pic>
        <p:nvPicPr>
          <p:cNvPr id="18" name="Picture 17">
            <a:extLst>
              <a:ext uri="{FF2B5EF4-FFF2-40B4-BE49-F238E27FC236}">
                <a16:creationId xmlns:a16="http://schemas.microsoft.com/office/drawing/2014/main" id="{19AE4732-9CB6-48F6-B95C-0F1E984F8F84}"/>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43149" b="11545"/>
          <a:stretch/>
        </p:blipFill>
        <p:spPr>
          <a:xfrm>
            <a:off x="4535970" y="1340715"/>
            <a:ext cx="4480236" cy="2889729"/>
          </a:xfrm>
          <a:prstGeom prst="rect">
            <a:avLst/>
          </a:prstGeom>
        </p:spPr>
      </p:pic>
      <p:sp>
        <p:nvSpPr>
          <p:cNvPr id="19" name="Text Box 28"/>
          <p:cNvSpPr txBox="1">
            <a:spLocks noChangeArrowheads="1"/>
          </p:cNvSpPr>
          <p:nvPr/>
        </p:nvSpPr>
        <p:spPr bwMode="auto">
          <a:xfrm>
            <a:off x="90486" y="6074641"/>
            <a:ext cx="8924927" cy="769441"/>
          </a:xfrm>
          <a:prstGeom prst="rect">
            <a:avLst/>
          </a:prstGeom>
          <a:noFill/>
          <a:ln w="9525">
            <a:noFill/>
            <a:miter lim="800000"/>
            <a:headEnd/>
            <a:tailEnd/>
          </a:ln>
        </p:spPr>
        <p:txBody>
          <a:bodyPr wrap="square">
            <a:spAutoFit/>
          </a:bodyPr>
          <a:lstStyle/>
          <a:p>
            <a:pPr algn="just"/>
            <a:r>
              <a:rPr lang="en-US" sz="1100" b="1" dirty="0" smtClean="0">
                <a:solidFill>
                  <a:srgbClr val="333399"/>
                </a:solidFill>
              </a:rPr>
              <a:t>Facilities and instrumentation used:</a:t>
            </a:r>
            <a:r>
              <a:rPr lang="en-US" sz="1100" dirty="0" smtClean="0">
                <a:solidFill>
                  <a:srgbClr val="333399"/>
                </a:solidFill>
              </a:rPr>
              <a:t> </a:t>
            </a:r>
            <a:r>
              <a:rPr lang="en-US" sz="1100" dirty="0">
                <a:solidFill>
                  <a:srgbClr val="333399"/>
                </a:solidFill>
              </a:rPr>
              <a:t>Ion Cyclotron Resonance (21 T FT-ICR </a:t>
            </a:r>
            <a:r>
              <a:rPr lang="en-US" sz="1100" dirty="0" smtClean="0">
                <a:solidFill>
                  <a:srgbClr val="333399"/>
                </a:solidFill>
              </a:rPr>
              <a:t>Mass Spectrometer) </a:t>
            </a:r>
            <a:endParaRPr lang="en-US" sz="1100" dirty="0">
              <a:solidFill>
                <a:srgbClr val="333399"/>
              </a:solidFill>
            </a:endParaRPr>
          </a:p>
          <a:p>
            <a:pPr algn="just"/>
            <a:r>
              <a:rPr lang="en-US" sz="1100" b="1" dirty="0" smtClean="0">
                <a:solidFill>
                  <a:srgbClr val="333399"/>
                </a:solidFill>
              </a:rPr>
              <a:t>Citation: </a:t>
            </a:r>
            <a:r>
              <a:rPr lang="en-US" sz="1100" dirty="0" smtClean="0">
                <a:solidFill>
                  <a:srgbClr val="333399"/>
                </a:solidFill>
              </a:rPr>
              <a:t>L. He</a:t>
            </a:r>
            <a:r>
              <a:rPr lang="en-US" sz="1100" dirty="0">
                <a:solidFill>
                  <a:srgbClr val="333399"/>
                </a:solidFill>
              </a:rPr>
              <a:t>, </a:t>
            </a:r>
            <a:r>
              <a:rPr lang="en-US" sz="1100" dirty="0" smtClean="0">
                <a:solidFill>
                  <a:srgbClr val="333399"/>
                </a:solidFill>
              </a:rPr>
              <a:t>A.L. </a:t>
            </a:r>
            <a:r>
              <a:rPr lang="en-US" sz="1100" dirty="0" smtClean="0">
                <a:solidFill>
                  <a:srgbClr val="333399"/>
                </a:solidFill>
              </a:rPr>
              <a:t>Rockwood</a:t>
            </a:r>
            <a:r>
              <a:rPr lang="en-US" sz="1100" dirty="0">
                <a:solidFill>
                  <a:srgbClr val="333399"/>
                </a:solidFill>
              </a:rPr>
              <a:t>, </a:t>
            </a:r>
            <a:r>
              <a:rPr lang="en-US" sz="1100" dirty="0" smtClean="0">
                <a:solidFill>
                  <a:srgbClr val="333399"/>
                </a:solidFill>
              </a:rPr>
              <a:t>A.M. Agarwal</a:t>
            </a:r>
            <a:r>
              <a:rPr lang="en-US" sz="1100" dirty="0">
                <a:solidFill>
                  <a:srgbClr val="333399"/>
                </a:solidFill>
              </a:rPr>
              <a:t>, </a:t>
            </a:r>
            <a:r>
              <a:rPr lang="en-US" sz="1100" dirty="0" smtClean="0">
                <a:solidFill>
                  <a:srgbClr val="333399"/>
                </a:solidFill>
              </a:rPr>
              <a:t>L.C. </a:t>
            </a:r>
            <a:r>
              <a:rPr lang="en-US" sz="1100" dirty="0" smtClean="0">
                <a:solidFill>
                  <a:srgbClr val="333399"/>
                </a:solidFill>
              </a:rPr>
              <a:t>Anderson</a:t>
            </a:r>
            <a:r>
              <a:rPr lang="en-US" sz="1100" dirty="0">
                <a:solidFill>
                  <a:srgbClr val="333399"/>
                </a:solidFill>
              </a:rPr>
              <a:t>, </a:t>
            </a:r>
            <a:r>
              <a:rPr lang="en-US" sz="1100" dirty="0" smtClean="0">
                <a:solidFill>
                  <a:srgbClr val="333399"/>
                </a:solidFill>
              </a:rPr>
              <a:t>C.R. </a:t>
            </a:r>
            <a:r>
              <a:rPr lang="en-US" sz="1100" dirty="0" err="1" smtClean="0">
                <a:solidFill>
                  <a:srgbClr val="333399"/>
                </a:solidFill>
              </a:rPr>
              <a:t>Weisbrod</a:t>
            </a:r>
            <a:r>
              <a:rPr lang="en-US" sz="1100" dirty="0">
                <a:solidFill>
                  <a:srgbClr val="333399"/>
                </a:solidFill>
              </a:rPr>
              <a:t>, </a:t>
            </a:r>
            <a:r>
              <a:rPr lang="en-US" sz="1100" dirty="0" smtClean="0">
                <a:solidFill>
                  <a:srgbClr val="333399"/>
                </a:solidFill>
              </a:rPr>
              <a:t>C.L. Hendrickson</a:t>
            </a:r>
            <a:r>
              <a:rPr lang="en-US" sz="1100" dirty="0">
                <a:solidFill>
                  <a:srgbClr val="333399"/>
                </a:solidFill>
              </a:rPr>
              <a:t>, </a:t>
            </a:r>
            <a:r>
              <a:rPr lang="en-US" sz="1100" dirty="0" smtClean="0">
                <a:solidFill>
                  <a:srgbClr val="333399"/>
                </a:solidFill>
              </a:rPr>
              <a:t>A.G. </a:t>
            </a:r>
            <a:r>
              <a:rPr lang="en-US" sz="1100" dirty="0" smtClean="0">
                <a:solidFill>
                  <a:srgbClr val="333399"/>
                </a:solidFill>
              </a:rPr>
              <a:t>Marshall,</a:t>
            </a:r>
          </a:p>
          <a:p>
            <a:pPr algn="just"/>
            <a:r>
              <a:rPr lang="en-US" sz="1100" i="1" dirty="0" smtClean="0">
                <a:solidFill>
                  <a:srgbClr val="333399"/>
                </a:solidFill>
              </a:rPr>
              <a:t>Diagnosis </a:t>
            </a:r>
            <a:r>
              <a:rPr lang="en-US" sz="1100" i="1" dirty="0">
                <a:solidFill>
                  <a:srgbClr val="333399"/>
                </a:solidFill>
              </a:rPr>
              <a:t>of </a:t>
            </a:r>
            <a:r>
              <a:rPr lang="en-US" sz="1100" i="1" dirty="0" err="1">
                <a:solidFill>
                  <a:srgbClr val="333399"/>
                </a:solidFill>
              </a:rPr>
              <a:t>Hemoglobinopathy</a:t>
            </a:r>
            <a:r>
              <a:rPr lang="en-US" sz="1100" i="1" dirty="0">
                <a:solidFill>
                  <a:srgbClr val="333399"/>
                </a:solidFill>
              </a:rPr>
              <a:t> and </a:t>
            </a:r>
            <a:r>
              <a:rPr lang="el-GR" sz="1100" i="1" dirty="0">
                <a:solidFill>
                  <a:srgbClr val="333399"/>
                </a:solidFill>
              </a:rPr>
              <a:t>β-</a:t>
            </a:r>
            <a:r>
              <a:rPr lang="en-US" sz="1100" i="1" dirty="0">
                <a:solidFill>
                  <a:srgbClr val="333399"/>
                </a:solidFill>
              </a:rPr>
              <a:t>Thalassemia by 21-Tesla Fourier Transform Ion Cyclotron Resonance Mass Spectrometry and Tandem Mass Spectrometry of Hemoglobin from Blood,</a:t>
            </a:r>
            <a:r>
              <a:rPr lang="en-US" sz="1100" dirty="0">
                <a:solidFill>
                  <a:srgbClr val="333399"/>
                </a:solidFill>
              </a:rPr>
              <a:t> </a:t>
            </a:r>
            <a:r>
              <a:rPr lang="en-US" sz="1100" dirty="0" smtClean="0">
                <a:solidFill>
                  <a:srgbClr val="333399"/>
                </a:solidFill>
              </a:rPr>
              <a:t>    Clinical </a:t>
            </a:r>
            <a:r>
              <a:rPr lang="en-US" sz="1100" dirty="0">
                <a:solidFill>
                  <a:srgbClr val="333399"/>
                </a:solidFill>
              </a:rPr>
              <a:t>Chemistry, </a:t>
            </a:r>
            <a:r>
              <a:rPr lang="en-US" sz="1100" b="1" dirty="0">
                <a:solidFill>
                  <a:srgbClr val="333399"/>
                </a:solidFill>
              </a:rPr>
              <a:t>65</a:t>
            </a:r>
            <a:r>
              <a:rPr lang="en-US" sz="1100" dirty="0">
                <a:solidFill>
                  <a:srgbClr val="333399"/>
                </a:solidFill>
              </a:rPr>
              <a:t> (8), 986-994 (2019) </a:t>
            </a:r>
            <a:r>
              <a:rPr lang="en-US" sz="1100" dirty="0">
                <a:solidFill>
                  <a:srgbClr val="333399"/>
                </a:solidFill>
                <a:hlinkClick r:id="rId6"/>
              </a:rPr>
              <a:t>doi.org/10.1373/clinchem.2018.295766</a:t>
            </a:r>
            <a:endParaRPr lang="en-US" sz="1200" dirty="0">
              <a:solidFill>
                <a:srgbClr val="333399"/>
              </a:solidFill>
            </a:endParaRPr>
          </a:p>
        </p:txBody>
      </p:sp>
      <p:sp>
        <p:nvSpPr>
          <p:cNvPr id="20" name="Text Box 62"/>
          <p:cNvSpPr txBox="1">
            <a:spLocks noChangeArrowheads="1"/>
          </p:cNvSpPr>
          <p:nvPr/>
        </p:nvSpPr>
        <p:spPr bwMode="auto">
          <a:xfrm>
            <a:off x="749157" y="-1187"/>
            <a:ext cx="7535527" cy="1246495"/>
          </a:xfrm>
          <a:prstGeom prst="rect">
            <a:avLst/>
          </a:prstGeom>
          <a:noFill/>
          <a:ln w="9525">
            <a:noFill/>
            <a:miter lim="800000"/>
            <a:headEnd/>
            <a:tailEnd/>
          </a:ln>
        </p:spPr>
        <p:txBody>
          <a:bodyPr wrap="square">
            <a:spAutoFit/>
          </a:bodyPr>
          <a:lstStyle/>
          <a:p>
            <a:pPr algn="ctr">
              <a:spcBef>
                <a:spcPts val="0"/>
              </a:spcBef>
            </a:pPr>
            <a:r>
              <a:rPr lang="en-US" sz="1600" b="1" dirty="0" smtClean="0"/>
              <a:t>Identifying Abnormal </a:t>
            </a:r>
            <a:r>
              <a:rPr lang="en-US" sz="1600" b="1" dirty="0"/>
              <a:t>Hemoglobin </a:t>
            </a:r>
            <a:r>
              <a:rPr lang="en-US" sz="1600" b="1" dirty="0" smtClean="0"/>
              <a:t>in </a:t>
            </a:r>
            <a:r>
              <a:rPr lang="en-US" sz="1600" b="1" dirty="0"/>
              <a:t>Human Blood </a:t>
            </a:r>
            <a:endParaRPr lang="en-US" sz="600" dirty="0" smtClean="0"/>
          </a:p>
          <a:p>
            <a:pPr algn="ctr">
              <a:spcBef>
                <a:spcPts val="0"/>
              </a:spcBef>
            </a:pPr>
            <a:r>
              <a:rPr lang="en-US" sz="1100" dirty="0" smtClean="0"/>
              <a:t>L</a:t>
            </a:r>
            <a:r>
              <a:rPr lang="en-US" sz="1100" dirty="0"/>
              <a:t>. </a:t>
            </a:r>
            <a:r>
              <a:rPr lang="en-US" sz="1100" dirty="0" smtClean="0"/>
              <a:t>He</a:t>
            </a:r>
            <a:r>
              <a:rPr lang="en-US" sz="1100" baseline="30000" dirty="0" smtClean="0"/>
              <a:t>1</a:t>
            </a:r>
            <a:r>
              <a:rPr lang="en-US" sz="1100" dirty="0" smtClean="0"/>
              <a:t>, </a:t>
            </a:r>
            <a:r>
              <a:rPr lang="en-US" sz="1100" dirty="0"/>
              <a:t>A. L. </a:t>
            </a:r>
            <a:r>
              <a:rPr lang="en-US" sz="1100" dirty="0" smtClean="0"/>
              <a:t>Rockwood</a:t>
            </a:r>
            <a:r>
              <a:rPr lang="en-US" sz="1100" baseline="30000" dirty="0" smtClean="0"/>
              <a:t>2,3</a:t>
            </a:r>
            <a:r>
              <a:rPr lang="en-US" sz="1100" dirty="0" smtClean="0"/>
              <a:t>, </a:t>
            </a:r>
            <a:r>
              <a:rPr lang="en-US" sz="1100" dirty="0"/>
              <a:t>A. M. </a:t>
            </a:r>
            <a:r>
              <a:rPr lang="en-US" sz="1100" dirty="0" smtClean="0"/>
              <a:t>Agarwal</a:t>
            </a:r>
            <a:r>
              <a:rPr lang="en-US" sz="1100" baseline="30000" dirty="0" smtClean="0"/>
              <a:t>3,4</a:t>
            </a:r>
            <a:r>
              <a:rPr lang="en-US" sz="1100" dirty="0" smtClean="0"/>
              <a:t>, </a:t>
            </a:r>
            <a:r>
              <a:rPr lang="en-US" sz="1100" dirty="0"/>
              <a:t>L. C. </a:t>
            </a:r>
            <a:r>
              <a:rPr lang="en-US" sz="1100" dirty="0" smtClean="0"/>
              <a:t>Anderson</a:t>
            </a:r>
            <a:r>
              <a:rPr lang="en-US" sz="1100" baseline="30000" dirty="0"/>
              <a:t>5</a:t>
            </a:r>
            <a:r>
              <a:rPr lang="en-US" sz="1100" dirty="0" smtClean="0"/>
              <a:t>, </a:t>
            </a:r>
            <a:r>
              <a:rPr lang="en-US" sz="1100" dirty="0"/>
              <a:t>C. R. </a:t>
            </a:r>
            <a:r>
              <a:rPr lang="en-US" sz="1100" dirty="0" smtClean="0"/>
              <a:t>Weisbrod</a:t>
            </a:r>
            <a:r>
              <a:rPr lang="en-US" sz="1100" baseline="30000" dirty="0" smtClean="0"/>
              <a:t>5</a:t>
            </a:r>
            <a:r>
              <a:rPr lang="en-US" sz="1100" dirty="0" smtClean="0"/>
              <a:t>, </a:t>
            </a:r>
            <a:r>
              <a:rPr lang="en-US" sz="1100" dirty="0"/>
              <a:t>C. L. </a:t>
            </a:r>
            <a:r>
              <a:rPr lang="en-US" sz="1100" dirty="0" smtClean="0"/>
              <a:t>Hendrickson</a:t>
            </a:r>
            <a:r>
              <a:rPr lang="en-US" sz="1100" baseline="30000" dirty="0" smtClean="0"/>
              <a:t>1,5</a:t>
            </a:r>
            <a:r>
              <a:rPr lang="en-US" sz="1100" dirty="0" smtClean="0"/>
              <a:t>, A</a:t>
            </a:r>
            <a:r>
              <a:rPr lang="en-US" sz="1100" dirty="0"/>
              <a:t>. G. </a:t>
            </a:r>
            <a:r>
              <a:rPr lang="en-US" sz="1100" dirty="0" smtClean="0"/>
              <a:t>Marshall</a:t>
            </a:r>
            <a:r>
              <a:rPr lang="en-US" sz="1100" baseline="30000" dirty="0" smtClean="0"/>
              <a:t>1,5</a:t>
            </a:r>
          </a:p>
          <a:p>
            <a:pPr algn="ctr">
              <a:spcBef>
                <a:spcPts val="0"/>
              </a:spcBef>
            </a:pPr>
            <a:r>
              <a:rPr lang="en-US" sz="1050" b="1" dirty="0" smtClean="0">
                <a:solidFill>
                  <a:srgbClr val="0033CC"/>
                </a:solidFill>
              </a:rPr>
              <a:t>1. Department </a:t>
            </a:r>
            <a:r>
              <a:rPr lang="en-US" sz="1050" b="1" dirty="0">
                <a:solidFill>
                  <a:srgbClr val="0033CC"/>
                </a:solidFill>
              </a:rPr>
              <a:t>of Chemistry and Biochemistry, Florida State University; 2. Rockwood Scientific </a:t>
            </a:r>
            <a:r>
              <a:rPr lang="en-US" sz="1050" b="1" dirty="0" smtClean="0">
                <a:solidFill>
                  <a:srgbClr val="0033CC"/>
                </a:solidFill>
              </a:rPr>
              <a:t>Consulting</a:t>
            </a:r>
            <a:r>
              <a:rPr lang="en-US" sz="1050" b="1" dirty="0">
                <a:solidFill>
                  <a:srgbClr val="0033CC"/>
                </a:solidFill>
              </a:rPr>
              <a:t>; 3. University of Utah Health; 4. ARUP Institute for Clinical and Experimental </a:t>
            </a:r>
            <a:r>
              <a:rPr lang="en-US" sz="1050" b="1" dirty="0" smtClean="0">
                <a:solidFill>
                  <a:srgbClr val="0033CC"/>
                </a:solidFill>
              </a:rPr>
              <a:t>Pathology;  5. Ion </a:t>
            </a:r>
            <a:r>
              <a:rPr lang="en-US" sz="1050" b="1" dirty="0">
                <a:solidFill>
                  <a:srgbClr val="0033CC"/>
                </a:solidFill>
              </a:rPr>
              <a:t>Cyclotron Resonance Program, National High Magnetic Field </a:t>
            </a:r>
            <a:r>
              <a:rPr lang="en-US" sz="1050" b="1" dirty="0" smtClean="0">
                <a:solidFill>
                  <a:srgbClr val="0033CC"/>
                </a:solidFill>
              </a:rPr>
              <a:t>Laboratory</a:t>
            </a:r>
            <a:endParaRPr lang="en-US" sz="1050" b="1" dirty="0">
              <a:solidFill>
                <a:srgbClr val="0033CC"/>
              </a:solidFill>
            </a:endParaRPr>
          </a:p>
          <a:p>
            <a:pPr algn="ctr">
              <a:spcBef>
                <a:spcPts val="0"/>
              </a:spcBef>
            </a:pPr>
            <a:r>
              <a:rPr lang="en-US" sz="600" b="1" kern="1200" dirty="0" smtClean="0">
                <a:solidFill>
                  <a:srgbClr val="0033CC"/>
                </a:solidFill>
              </a:rPr>
              <a:t> </a:t>
            </a:r>
          </a:p>
          <a:p>
            <a:pPr algn="ctr">
              <a:spcBef>
                <a:spcPts val="0"/>
              </a:spcBef>
            </a:pPr>
            <a:r>
              <a:rPr lang="en-US" sz="1050" b="1" kern="1200" dirty="0" smtClean="0"/>
              <a:t>Funding Grants:</a:t>
            </a:r>
            <a:r>
              <a:rPr lang="en-US" sz="1050" kern="1200" dirty="0" smtClean="0"/>
              <a:t>  </a:t>
            </a:r>
            <a:r>
              <a:rPr lang="en-US" sz="1050" kern="1200" dirty="0"/>
              <a:t>G.S. Boebinger (NSF </a:t>
            </a:r>
            <a:r>
              <a:rPr lang="en-US" sz="1050" kern="1200" dirty="0" smtClean="0"/>
              <a:t>DMR-1157490, NSF </a:t>
            </a:r>
            <a:r>
              <a:rPr lang="en-US" sz="1050" dirty="0" smtClean="0"/>
              <a:t>DMR-1644779</a:t>
            </a:r>
            <a:r>
              <a:rPr lang="en-US" sz="1050" kern="1200" dirty="0" smtClean="0"/>
              <a:t>)</a:t>
            </a:r>
            <a:endParaRPr lang="en-US" sz="1050" b="1" kern="1200" dirty="0">
              <a:solidFill>
                <a:srgbClr val="0033CC"/>
              </a:solidFill>
            </a:endParaRPr>
          </a:p>
        </p:txBody>
      </p:sp>
    </p:spTree>
    <p:extLst>
      <p:ext uri="{BB962C8B-B14F-4D97-AF65-F5344CB8AC3E}">
        <p14:creationId xmlns:p14="http://schemas.microsoft.com/office/powerpoint/2010/main" val="3345844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45720" y="1365030"/>
            <a:ext cx="4381248" cy="4832092"/>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a:t>
            </a:r>
            <a:r>
              <a:rPr lang="en-US" sz="1200" b="1" dirty="0" smtClean="0">
                <a:solidFill>
                  <a:srgbClr val="000000"/>
                </a:solidFill>
              </a:rPr>
              <a:t>finding?</a:t>
            </a:r>
            <a:r>
              <a:rPr lang="en-US" sz="1200" dirty="0"/>
              <a:t> </a:t>
            </a:r>
            <a:r>
              <a:rPr lang="en-US" sz="1200" dirty="0"/>
              <a:t> </a:t>
            </a:r>
            <a:r>
              <a:rPr lang="en-US" sz="1200" dirty="0" smtClean="0"/>
              <a:t>Human </a:t>
            </a:r>
            <a:r>
              <a:rPr lang="en-US" sz="1200" dirty="0"/>
              <a:t>hemoglobin </a:t>
            </a:r>
            <a:r>
              <a:rPr lang="en-US" sz="1200" dirty="0" smtClean="0"/>
              <a:t>is </a:t>
            </a:r>
            <a:r>
              <a:rPr lang="en-US" sz="1200" dirty="0" smtClean="0"/>
              <a:t>a protein </a:t>
            </a:r>
            <a:r>
              <a:rPr lang="en-US" sz="1200" dirty="0"/>
              <a:t>responsible for </a:t>
            </a:r>
            <a:r>
              <a:rPr lang="en-US" sz="1200" dirty="0" smtClean="0"/>
              <a:t>oxygen transport in the blood. It consists </a:t>
            </a:r>
            <a:r>
              <a:rPr lang="en-US" sz="1200" dirty="0" smtClean="0"/>
              <a:t>of two </a:t>
            </a:r>
            <a:r>
              <a:rPr lang="en-US" sz="1200" dirty="0" smtClean="0"/>
              <a:t>“alpha” and two “beta” </a:t>
            </a:r>
            <a:r>
              <a:rPr lang="en-US" sz="1200" dirty="0" smtClean="0"/>
              <a:t>subunits. </a:t>
            </a:r>
            <a:r>
              <a:rPr lang="en-US" sz="1200" dirty="0" smtClean="0"/>
              <a:t>Researchers have identified more t</a:t>
            </a:r>
            <a:r>
              <a:rPr lang="en-US" sz="1200" dirty="0" smtClean="0"/>
              <a:t>han </a:t>
            </a:r>
            <a:r>
              <a:rPr lang="en-US" sz="1200" dirty="0"/>
              <a:t>1,500 structurally abnormal </a:t>
            </a:r>
            <a:r>
              <a:rPr lang="en-US" sz="1200" dirty="0" err="1" smtClean="0"/>
              <a:t>hemoglobins</a:t>
            </a:r>
            <a:r>
              <a:rPr lang="en-US" sz="1200" dirty="0" smtClean="0"/>
              <a:t> i</a:t>
            </a:r>
            <a:r>
              <a:rPr lang="en-US" sz="1200" dirty="0" smtClean="0"/>
              <a:t>n </a:t>
            </a:r>
            <a:r>
              <a:rPr lang="en-US" sz="1200" dirty="0" smtClean="0"/>
              <a:t>human patients, some of which cause debilitating </a:t>
            </a:r>
            <a:r>
              <a:rPr lang="en-US" sz="1200" dirty="0" smtClean="0"/>
              <a:t>diseases, including sickle cell disease, which afflicts millions of people throughout the world.</a:t>
            </a:r>
          </a:p>
          <a:p>
            <a:pPr algn="just"/>
            <a:r>
              <a:rPr lang="en-US" sz="1200" dirty="0" smtClean="0"/>
              <a:t>    There </a:t>
            </a:r>
            <a:r>
              <a:rPr lang="en-US" sz="1200" dirty="0" smtClean="0"/>
              <a:t>is currently no rapid way to confidently identify unknown </a:t>
            </a:r>
            <a:r>
              <a:rPr lang="en-US" sz="1200" dirty="0" smtClean="0"/>
              <a:t>hemoglobin variants. However, </a:t>
            </a:r>
            <a:r>
              <a:rPr lang="en-US" sz="1200" i="1" u="sng" dirty="0" smtClean="0"/>
              <a:t>a collaboration of MagLab users recently reported a comprehensive, fast, and accurate </a:t>
            </a:r>
            <a:r>
              <a:rPr lang="en-US" sz="1200" i="1" u="sng" dirty="0"/>
              <a:t>characterization of </a:t>
            </a:r>
            <a:r>
              <a:rPr lang="en-US" sz="1200" i="1" u="sng" dirty="0" smtClean="0"/>
              <a:t>hemoglobin for clinical diagnosis of </a:t>
            </a:r>
            <a:r>
              <a:rPr lang="en-US" sz="1200" i="1" u="sng" dirty="0"/>
              <a:t>human </a:t>
            </a:r>
            <a:r>
              <a:rPr lang="en-US" sz="1200" i="1" u="sng" dirty="0" smtClean="0"/>
              <a:t>blood</a:t>
            </a:r>
            <a:r>
              <a:rPr lang="en-US" sz="1200" dirty="0" smtClean="0"/>
              <a:t> by using the unique capabilities of the </a:t>
            </a:r>
            <a:r>
              <a:rPr lang="en-US" sz="1200" dirty="0" err="1" smtClean="0"/>
              <a:t>MagLab’s</a:t>
            </a:r>
            <a:r>
              <a:rPr lang="en-US" sz="1200" dirty="0" smtClean="0"/>
              <a:t> </a:t>
            </a:r>
            <a:r>
              <a:rPr lang="en-US" sz="1200" dirty="0" smtClean="0"/>
              <a:t>21T Fourier Transform </a:t>
            </a:r>
            <a:r>
              <a:rPr lang="en-US" sz="1200" dirty="0" smtClean="0">
                <a:latin typeface="Helvetica" panose="020B0604020202020204" pitchFamily="34" charset="0"/>
                <a:cs typeface="Helvetica" panose="020B0604020202020204" pitchFamily="34" charset="0"/>
              </a:rPr>
              <a:t>‒</a:t>
            </a:r>
            <a:r>
              <a:rPr lang="en-US" sz="1200" dirty="0" smtClean="0"/>
              <a:t> Ion Cyclotron Resonance (FT</a:t>
            </a:r>
            <a:r>
              <a:rPr lang="en-US" sz="1200" dirty="0">
                <a:latin typeface="Helvetica" panose="020B0604020202020204" pitchFamily="34" charset="0"/>
                <a:cs typeface="Helvetica" panose="020B0604020202020204" pitchFamily="34" charset="0"/>
              </a:rPr>
              <a:t> ‒ </a:t>
            </a:r>
            <a:r>
              <a:rPr lang="en-US" sz="1200" dirty="0" smtClean="0"/>
              <a:t>ICR) mass spectrometer.</a:t>
            </a:r>
          </a:p>
          <a:p>
            <a:pPr algn="just"/>
            <a:endParaRPr lang="en-US" sz="800" dirty="0"/>
          </a:p>
          <a:p>
            <a:pPr algn="just"/>
            <a:r>
              <a:rPr lang="en-US" sz="1200" b="1" dirty="0">
                <a:solidFill>
                  <a:srgbClr val="000000"/>
                </a:solidFill>
              </a:rPr>
              <a:t>Why is this </a:t>
            </a:r>
            <a:r>
              <a:rPr lang="en-US" sz="1200" b="1" dirty="0" smtClean="0">
                <a:solidFill>
                  <a:srgbClr val="000000"/>
                </a:solidFill>
              </a:rPr>
              <a:t>important?</a:t>
            </a:r>
            <a:r>
              <a:rPr lang="en-US" sz="1200" dirty="0"/>
              <a:t> </a:t>
            </a:r>
            <a:r>
              <a:rPr lang="en-US" sz="1200" dirty="0" smtClean="0"/>
              <a:t> </a:t>
            </a:r>
            <a:r>
              <a:rPr lang="en-US" sz="1200" dirty="0" smtClean="0"/>
              <a:t>The </a:t>
            </a:r>
            <a:r>
              <a:rPr lang="en-US" sz="1200" dirty="0" smtClean="0"/>
              <a:t>method has successfully identified </a:t>
            </a:r>
            <a:r>
              <a:rPr lang="en-US" sz="1200" dirty="0" smtClean="0"/>
              <a:t>variants </a:t>
            </a:r>
            <a:r>
              <a:rPr lang="en-US" sz="1200" dirty="0" smtClean="0"/>
              <a:t>in </a:t>
            </a:r>
            <a:r>
              <a:rPr lang="en-US" sz="1200" dirty="0" smtClean="0"/>
              <a:t>hemoglobin a </a:t>
            </a:r>
            <a:r>
              <a:rPr lang="en-US" sz="1200" dirty="0" smtClean="0"/>
              <a:t>few minutes, including a </a:t>
            </a:r>
            <a:r>
              <a:rPr lang="en-US" sz="1200" dirty="0" smtClean="0"/>
              <a:t>newly-discovered variant, </a:t>
            </a:r>
            <a:r>
              <a:rPr lang="en-US" sz="1200" i="1" u="sng" dirty="0" smtClean="0"/>
              <a:t>thereby holding promise </a:t>
            </a:r>
            <a:r>
              <a:rPr lang="en-US" sz="1200" i="1" u="sng" dirty="0" smtClean="0"/>
              <a:t>to </a:t>
            </a:r>
            <a:r>
              <a:rPr lang="en-US" sz="1200" i="1" u="sng" dirty="0" smtClean="0"/>
              <a:t>provide </a:t>
            </a:r>
            <a:r>
              <a:rPr lang="en-US" sz="1200" i="1" u="sng" dirty="0" smtClean="0"/>
              <a:t>clinicians with a valuable new tool for personalized medicine.</a:t>
            </a:r>
          </a:p>
          <a:p>
            <a:pPr algn="just"/>
            <a:endParaRPr lang="en-US" sz="1200" dirty="0" smtClean="0"/>
          </a:p>
          <a:p>
            <a:pPr algn="just"/>
            <a:r>
              <a:rPr lang="en-US" sz="1200" b="1" dirty="0">
                <a:solidFill>
                  <a:srgbClr val="000000"/>
                </a:solidFill>
              </a:rPr>
              <a:t>Why did this research need the </a:t>
            </a:r>
            <a:r>
              <a:rPr lang="en-US" sz="1200" b="1" dirty="0" smtClean="0">
                <a:solidFill>
                  <a:srgbClr val="000000"/>
                </a:solidFill>
              </a:rPr>
              <a:t>MagLab?</a:t>
            </a:r>
            <a:r>
              <a:rPr lang="en-US" sz="1200" dirty="0"/>
              <a:t> </a:t>
            </a:r>
            <a:r>
              <a:rPr lang="en-US" sz="1200" dirty="0" smtClean="0"/>
              <a:t>  </a:t>
            </a:r>
            <a:r>
              <a:rPr lang="en-US" sz="1200" dirty="0" smtClean="0"/>
              <a:t>This </a:t>
            </a:r>
            <a:r>
              <a:rPr lang="en-US" sz="1200" dirty="0" smtClean="0"/>
              <a:t>analysis requires ultrahigh mass resolving power and mass accuracy to confidently identify the hemoglobin amino acid sequences, </a:t>
            </a:r>
            <a:r>
              <a:rPr lang="en-US" sz="1200" dirty="0" smtClean="0"/>
              <a:t>a feat which </a:t>
            </a:r>
            <a:r>
              <a:rPr lang="en-US" sz="1200" dirty="0" smtClean="0"/>
              <a:t>is </a:t>
            </a:r>
            <a:r>
              <a:rPr lang="en-US" sz="1200" dirty="0" smtClean="0"/>
              <a:t>best accomplished by </a:t>
            </a:r>
            <a:r>
              <a:rPr lang="en-US" sz="1200" dirty="0" smtClean="0"/>
              <a:t>the </a:t>
            </a:r>
            <a:r>
              <a:rPr lang="en-US" sz="1200" dirty="0" err="1" smtClean="0"/>
              <a:t>MagLab’s</a:t>
            </a:r>
            <a:r>
              <a:rPr lang="en-US" sz="1200" dirty="0" smtClean="0"/>
              <a:t> </a:t>
            </a:r>
            <a:r>
              <a:rPr lang="en-US" sz="1200" dirty="0" smtClean="0"/>
              <a:t>21 tesla </a:t>
            </a:r>
            <a:r>
              <a:rPr lang="en-US" sz="1200" dirty="0" smtClean="0"/>
              <a:t>FT</a:t>
            </a:r>
            <a:r>
              <a:rPr lang="en-US" sz="1200" dirty="0">
                <a:latin typeface="Helvetica" panose="020B0604020202020204" pitchFamily="34" charset="0"/>
                <a:cs typeface="Helvetica" panose="020B0604020202020204" pitchFamily="34" charset="0"/>
              </a:rPr>
              <a:t> ‒ </a:t>
            </a:r>
            <a:r>
              <a:rPr lang="en-US" sz="1200" dirty="0" smtClean="0"/>
              <a:t>ICR </a:t>
            </a:r>
            <a:r>
              <a:rPr lang="en-US" sz="1200" dirty="0" smtClean="0"/>
              <a:t>mass spectrometer.</a:t>
            </a: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sp>
        <p:nvSpPr>
          <p:cNvPr id="13" name="Text Box 62"/>
          <p:cNvSpPr txBox="1">
            <a:spLocks noChangeArrowheads="1"/>
          </p:cNvSpPr>
          <p:nvPr/>
        </p:nvSpPr>
        <p:spPr bwMode="auto">
          <a:xfrm>
            <a:off x="749157" y="-1187"/>
            <a:ext cx="7535527" cy="1246495"/>
          </a:xfrm>
          <a:prstGeom prst="rect">
            <a:avLst/>
          </a:prstGeom>
          <a:noFill/>
          <a:ln w="9525">
            <a:noFill/>
            <a:miter lim="800000"/>
            <a:headEnd/>
            <a:tailEnd/>
          </a:ln>
        </p:spPr>
        <p:txBody>
          <a:bodyPr wrap="square">
            <a:spAutoFit/>
          </a:bodyPr>
          <a:lstStyle/>
          <a:p>
            <a:pPr algn="ctr">
              <a:spcBef>
                <a:spcPts val="0"/>
              </a:spcBef>
            </a:pPr>
            <a:r>
              <a:rPr lang="en-US" sz="1600" b="1" dirty="0" smtClean="0"/>
              <a:t>Identifying Abnormal </a:t>
            </a:r>
            <a:r>
              <a:rPr lang="en-US" sz="1600" b="1" dirty="0"/>
              <a:t>Hemoglobin </a:t>
            </a:r>
            <a:r>
              <a:rPr lang="en-US" sz="1600" b="1" dirty="0" smtClean="0"/>
              <a:t>in </a:t>
            </a:r>
            <a:r>
              <a:rPr lang="en-US" sz="1600" b="1" dirty="0"/>
              <a:t>Human Blood </a:t>
            </a:r>
            <a:endParaRPr lang="en-US" sz="600" dirty="0" smtClean="0"/>
          </a:p>
          <a:p>
            <a:pPr algn="ctr">
              <a:spcBef>
                <a:spcPts val="0"/>
              </a:spcBef>
            </a:pPr>
            <a:r>
              <a:rPr lang="en-US" sz="1100" dirty="0" smtClean="0"/>
              <a:t>L</a:t>
            </a:r>
            <a:r>
              <a:rPr lang="en-US" sz="1100" dirty="0"/>
              <a:t>. </a:t>
            </a:r>
            <a:r>
              <a:rPr lang="en-US" sz="1100" dirty="0" smtClean="0"/>
              <a:t>He</a:t>
            </a:r>
            <a:r>
              <a:rPr lang="en-US" sz="1100" baseline="30000" dirty="0" smtClean="0"/>
              <a:t>1</a:t>
            </a:r>
            <a:r>
              <a:rPr lang="en-US" sz="1100" dirty="0" smtClean="0"/>
              <a:t>, </a:t>
            </a:r>
            <a:r>
              <a:rPr lang="en-US" sz="1100" dirty="0"/>
              <a:t>A. L. </a:t>
            </a:r>
            <a:r>
              <a:rPr lang="en-US" sz="1100" dirty="0" smtClean="0"/>
              <a:t>Rockwood</a:t>
            </a:r>
            <a:r>
              <a:rPr lang="en-US" sz="1100" baseline="30000" dirty="0" smtClean="0"/>
              <a:t>2,3</a:t>
            </a:r>
            <a:r>
              <a:rPr lang="en-US" sz="1100" dirty="0" smtClean="0"/>
              <a:t>, </a:t>
            </a:r>
            <a:r>
              <a:rPr lang="en-US" sz="1100" dirty="0"/>
              <a:t>A. M. </a:t>
            </a:r>
            <a:r>
              <a:rPr lang="en-US" sz="1100" dirty="0" smtClean="0"/>
              <a:t>Agarwal</a:t>
            </a:r>
            <a:r>
              <a:rPr lang="en-US" sz="1100" baseline="30000" dirty="0" smtClean="0"/>
              <a:t>3,4</a:t>
            </a:r>
            <a:r>
              <a:rPr lang="en-US" sz="1100" dirty="0" smtClean="0"/>
              <a:t>, </a:t>
            </a:r>
            <a:r>
              <a:rPr lang="en-US" sz="1100" dirty="0"/>
              <a:t>L. C. </a:t>
            </a:r>
            <a:r>
              <a:rPr lang="en-US" sz="1100" dirty="0" smtClean="0"/>
              <a:t>Anderson</a:t>
            </a:r>
            <a:r>
              <a:rPr lang="en-US" sz="1100" baseline="30000" dirty="0"/>
              <a:t>5</a:t>
            </a:r>
            <a:r>
              <a:rPr lang="en-US" sz="1100" dirty="0" smtClean="0"/>
              <a:t>, </a:t>
            </a:r>
            <a:r>
              <a:rPr lang="en-US" sz="1100" dirty="0"/>
              <a:t>C. R. </a:t>
            </a:r>
            <a:r>
              <a:rPr lang="en-US" sz="1100" dirty="0" smtClean="0"/>
              <a:t>Weisbrod</a:t>
            </a:r>
            <a:r>
              <a:rPr lang="en-US" sz="1100" baseline="30000" dirty="0" smtClean="0"/>
              <a:t>5</a:t>
            </a:r>
            <a:r>
              <a:rPr lang="en-US" sz="1100" dirty="0" smtClean="0"/>
              <a:t>, </a:t>
            </a:r>
            <a:r>
              <a:rPr lang="en-US" sz="1100" dirty="0"/>
              <a:t>C. L. </a:t>
            </a:r>
            <a:r>
              <a:rPr lang="en-US" sz="1100" dirty="0" smtClean="0"/>
              <a:t>Hendrickson</a:t>
            </a:r>
            <a:r>
              <a:rPr lang="en-US" sz="1100" baseline="30000" dirty="0" smtClean="0"/>
              <a:t>1,5</a:t>
            </a:r>
            <a:r>
              <a:rPr lang="en-US" sz="1100" dirty="0" smtClean="0"/>
              <a:t>, A</a:t>
            </a:r>
            <a:r>
              <a:rPr lang="en-US" sz="1100" dirty="0"/>
              <a:t>. G. </a:t>
            </a:r>
            <a:r>
              <a:rPr lang="en-US" sz="1100" dirty="0" smtClean="0"/>
              <a:t>Marshall</a:t>
            </a:r>
            <a:r>
              <a:rPr lang="en-US" sz="1100" baseline="30000" dirty="0" smtClean="0"/>
              <a:t>1,5</a:t>
            </a:r>
          </a:p>
          <a:p>
            <a:pPr algn="ctr">
              <a:spcBef>
                <a:spcPts val="0"/>
              </a:spcBef>
            </a:pPr>
            <a:r>
              <a:rPr lang="en-US" sz="1050" b="1" dirty="0" smtClean="0">
                <a:solidFill>
                  <a:srgbClr val="0033CC"/>
                </a:solidFill>
              </a:rPr>
              <a:t>1. Department </a:t>
            </a:r>
            <a:r>
              <a:rPr lang="en-US" sz="1050" b="1" dirty="0">
                <a:solidFill>
                  <a:srgbClr val="0033CC"/>
                </a:solidFill>
              </a:rPr>
              <a:t>of Chemistry and Biochemistry, Florida State University; 2. Rockwood Scientific </a:t>
            </a:r>
            <a:r>
              <a:rPr lang="en-US" sz="1050" b="1" dirty="0" smtClean="0">
                <a:solidFill>
                  <a:srgbClr val="0033CC"/>
                </a:solidFill>
              </a:rPr>
              <a:t>Consulting</a:t>
            </a:r>
            <a:r>
              <a:rPr lang="en-US" sz="1050" b="1" dirty="0">
                <a:solidFill>
                  <a:srgbClr val="0033CC"/>
                </a:solidFill>
              </a:rPr>
              <a:t>; 3. University of Utah Health; 4. ARUP Institute for Clinical and Experimental </a:t>
            </a:r>
            <a:r>
              <a:rPr lang="en-US" sz="1050" b="1" dirty="0" smtClean="0">
                <a:solidFill>
                  <a:srgbClr val="0033CC"/>
                </a:solidFill>
              </a:rPr>
              <a:t>Pathology;  5. Ion </a:t>
            </a:r>
            <a:r>
              <a:rPr lang="en-US" sz="1050" b="1" dirty="0">
                <a:solidFill>
                  <a:srgbClr val="0033CC"/>
                </a:solidFill>
              </a:rPr>
              <a:t>Cyclotron Resonance Program, National High Magnetic Field </a:t>
            </a:r>
            <a:r>
              <a:rPr lang="en-US" sz="1050" b="1" dirty="0" smtClean="0">
                <a:solidFill>
                  <a:srgbClr val="0033CC"/>
                </a:solidFill>
              </a:rPr>
              <a:t>Laboratory</a:t>
            </a:r>
            <a:endParaRPr lang="en-US" sz="1050" b="1" dirty="0">
              <a:solidFill>
                <a:srgbClr val="0033CC"/>
              </a:solidFill>
            </a:endParaRPr>
          </a:p>
          <a:p>
            <a:pPr algn="ctr">
              <a:spcBef>
                <a:spcPts val="0"/>
              </a:spcBef>
            </a:pPr>
            <a:r>
              <a:rPr lang="en-US" sz="600" b="1" kern="1200" dirty="0" smtClean="0">
                <a:solidFill>
                  <a:srgbClr val="0033CC"/>
                </a:solidFill>
              </a:rPr>
              <a:t> </a:t>
            </a:r>
          </a:p>
          <a:p>
            <a:pPr algn="ctr">
              <a:spcBef>
                <a:spcPts val="0"/>
              </a:spcBef>
            </a:pPr>
            <a:r>
              <a:rPr lang="en-US" sz="1050" b="1" kern="1200" dirty="0" smtClean="0"/>
              <a:t>Funding Grants:</a:t>
            </a:r>
            <a:r>
              <a:rPr lang="en-US" sz="1050" kern="1200" dirty="0" smtClean="0"/>
              <a:t>  </a:t>
            </a:r>
            <a:r>
              <a:rPr lang="en-US" sz="1050" kern="1200" dirty="0"/>
              <a:t>G.S. Boebinger (NSF </a:t>
            </a:r>
            <a:r>
              <a:rPr lang="en-US" sz="1050" kern="1200" dirty="0" smtClean="0"/>
              <a:t>DMR-1157490, NSF </a:t>
            </a:r>
            <a:r>
              <a:rPr lang="en-US" sz="1050" dirty="0" smtClean="0"/>
              <a:t>DMR-1644779</a:t>
            </a:r>
            <a:r>
              <a:rPr lang="en-US" sz="1050" kern="1200" dirty="0" smtClean="0"/>
              <a:t>)</a:t>
            </a:r>
            <a:endParaRPr lang="en-US" sz="1050" b="1" kern="1200" dirty="0">
              <a:solidFill>
                <a:srgbClr val="0033CC"/>
              </a:solidFill>
            </a:endParaRPr>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5" name="Text Box 28"/>
          <p:cNvSpPr txBox="1">
            <a:spLocks noChangeArrowheads="1"/>
          </p:cNvSpPr>
          <p:nvPr/>
        </p:nvSpPr>
        <p:spPr bwMode="auto">
          <a:xfrm>
            <a:off x="4530087" y="3394793"/>
            <a:ext cx="4495549" cy="2492990"/>
          </a:xfrm>
          <a:prstGeom prst="rect">
            <a:avLst/>
          </a:prstGeom>
          <a:noFill/>
          <a:ln w="9525">
            <a:noFill/>
            <a:miter lim="800000"/>
            <a:headEnd/>
            <a:tailEnd/>
          </a:ln>
        </p:spPr>
        <p:txBody>
          <a:bodyPr wrap="square">
            <a:spAutoFit/>
          </a:bodyPr>
          <a:lstStyle/>
          <a:p>
            <a:pPr algn="just"/>
            <a:r>
              <a:rPr lang="en-US" sz="1200" dirty="0" smtClean="0"/>
              <a:t>     From upper left to lower right</a:t>
            </a:r>
            <a:r>
              <a:rPr lang="en-US" sz="1200" dirty="0"/>
              <a:t>, </a:t>
            </a:r>
            <a:r>
              <a:rPr lang="en-US" sz="1200" dirty="0" smtClean="0"/>
              <a:t>like </a:t>
            </a:r>
            <a:r>
              <a:rPr lang="en-US" sz="1200" dirty="0"/>
              <a:t>beads on a </a:t>
            </a:r>
            <a:r>
              <a:rPr lang="en-US" sz="1200" dirty="0" smtClean="0"/>
              <a:t>chain, this </a:t>
            </a:r>
            <a:r>
              <a:rPr lang="en-US" sz="1200" dirty="0" smtClean="0"/>
              <a:t>is the sequence of 146 amino acids that make the “beta chain” </a:t>
            </a:r>
            <a:r>
              <a:rPr lang="en-US" sz="1200" dirty="0" smtClean="0"/>
              <a:t>of human </a:t>
            </a:r>
            <a:r>
              <a:rPr lang="en-US" sz="1200" dirty="0" smtClean="0"/>
              <a:t>hemoglobin. Each </a:t>
            </a:r>
            <a:r>
              <a:rPr lang="en-US" sz="1200" dirty="0" smtClean="0"/>
              <a:t>letter represents one of the 21 naturally occurring amino </a:t>
            </a:r>
            <a:r>
              <a:rPr lang="en-US" sz="1200" dirty="0" smtClean="0"/>
              <a:t>acids. For example, “V” stands for the amino acid “valine”.  </a:t>
            </a:r>
          </a:p>
          <a:p>
            <a:pPr algn="just"/>
            <a:r>
              <a:rPr lang="en-US" sz="1200" dirty="0"/>
              <a:t> </a:t>
            </a:r>
            <a:r>
              <a:rPr lang="en-US" sz="1200" dirty="0" smtClean="0"/>
              <a:t>    </a:t>
            </a:r>
            <a:r>
              <a:rPr lang="en-US" sz="1200" dirty="0" smtClean="0"/>
              <a:t>By </a:t>
            </a:r>
            <a:r>
              <a:rPr lang="en-US" sz="1200" dirty="0" smtClean="0"/>
              <a:t>breaking the chain in the places indicated by the red and blue markers, the mass (and therefore identity) of almost every “bead” can be determined from the difference in mass between fragments resulting from cleavages at two adjacent beads.  </a:t>
            </a:r>
            <a:endParaRPr lang="en-US" sz="1200" dirty="0" smtClean="0"/>
          </a:p>
          <a:p>
            <a:pPr algn="just"/>
            <a:r>
              <a:rPr lang="en-US" sz="1200" dirty="0"/>
              <a:t> </a:t>
            </a:r>
            <a:r>
              <a:rPr lang="en-US" sz="1200" dirty="0" smtClean="0"/>
              <a:t>    </a:t>
            </a:r>
            <a:r>
              <a:rPr lang="en-US" sz="1200" dirty="0" smtClean="0"/>
              <a:t>The </a:t>
            </a:r>
            <a:r>
              <a:rPr lang="en-US" sz="1200" dirty="0" smtClean="0"/>
              <a:t>process requires ultrahigh mass measurement accuracy.  </a:t>
            </a:r>
            <a:r>
              <a:rPr lang="en-US" sz="1200" i="1" u="sng" dirty="0" smtClean="0"/>
              <a:t>Here, </a:t>
            </a:r>
            <a:r>
              <a:rPr lang="en-US" sz="1200" i="1" u="sng" dirty="0" smtClean="0"/>
              <a:t>sickle cell </a:t>
            </a:r>
            <a:r>
              <a:rPr lang="en-US" sz="1200" i="1" u="sng" dirty="0" smtClean="0"/>
              <a:t>hemoglobin </a:t>
            </a:r>
            <a:r>
              <a:rPr lang="en-US" sz="1200" i="1" u="sng" dirty="0" smtClean="0"/>
              <a:t>is readily identified as a single site mutation from amino acid glutamic acid (E) to amino acid valine (V), shown in green.</a:t>
            </a:r>
          </a:p>
        </p:txBody>
      </p:sp>
      <p:pic>
        <p:nvPicPr>
          <p:cNvPr id="16" name="Picture 15">
            <a:extLst>
              <a:ext uri="{FF2B5EF4-FFF2-40B4-BE49-F238E27FC236}">
                <a16:creationId xmlns:a16="http://schemas.microsoft.com/office/drawing/2014/main" id="{C5112E3B-D324-47D7-B1B3-6740C004E148}"/>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67086" r="51277"/>
          <a:stretch/>
        </p:blipFill>
        <p:spPr>
          <a:xfrm>
            <a:off x="4511037" y="1450282"/>
            <a:ext cx="4533651" cy="1667031"/>
          </a:xfrm>
          <a:prstGeom prst="rect">
            <a:avLst/>
          </a:prstGeom>
        </p:spPr>
      </p:pic>
      <p:sp>
        <p:nvSpPr>
          <p:cNvPr id="1034" name="Rectangle 49"/>
          <p:cNvSpPr>
            <a:spLocks noChangeArrowheads="1"/>
          </p:cNvSpPr>
          <p:nvPr/>
        </p:nvSpPr>
        <p:spPr bwMode="auto">
          <a:xfrm>
            <a:off x="4472941" y="1424623"/>
            <a:ext cx="4572000" cy="4526926"/>
          </a:xfrm>
          <a:prstGeom prst="rect">
            <a:avLst/>
          </a:prstGeom>
          <a:noFill/>
          <a:ln w="19050">
            <a:solidFill>
              <a:srgbClr val="0033CC"/>
            </a:solidFill>
            <a:miter lim="800000"/>
            <a:headEnd/>
            <a:tailEnd/>
          </a:ln>
        </p:spPr>
        <p:txBody>
          <a:bodyPr wrap="none" anchor="ctr"/>
          <a:lstStyle/>
          <a:p>
            <a:endParaRPr lang="en-US"/>
          </a:p>
        </p:txBody>
      </p:sp>
      <p:sp>
        <p:nvSpPr>
          <p:cNvPr id="18" name="Text Box 28"/>
          <p:cNvSpPr txBox="1">
            <a:spLocks noChangeArrowheads="1"/>
          </p:cNvSpPr>
          <p:nvPr/>
        </p:nvSpPr>
        <p:spPr bwMode="auto">
          <a:xfrm>
            <a:off x="90486" y="6074641"/>
            <a:ext cx="8924927" cy="769441"/>
          </a:xfrm>
          <a:prstGeom prst="rect">
            <a:avLst/>
          </a:prstGeom>
          <a:noFill/>
          <a:ln w="9525">
            <a:noFill/>
            <a:miter lim="800000"/>
            <a:headEnd/>
            <a:tailEnd/>
          </a:ln>
        </p:spPr>
        <p:txBody>
          <a:bodyPr wrap="square">
            <a:spAutoFit/>
          </a:bodyPr>
          <a:lstStyle/>
          <a:p>
            <a:pPr algn="just"/>
            <a:r>
              <a:rPr lang="en-US" sz="1100" b="1" dirty="0" smtClean="0">
                <a:solidFill>
                  <a:srgbClr val="333399"/>
                </a:solidFill>
              </a:rPr>
              <a:t>Facilities and instrumentation used:</a:t>
            </a:r>
            <a:r>
              <a:rPr lang="en-US" sz="1100" dirty="0" smtClean="0">
                <a:solidFill>
                  <a:srgbClr val="333399"/>
                </a:solidFill>
              </a:rPr>
              <a:t> </a:t>
            </a:r>
            <a:r>
              <a:rPr lang="en-US" sz="1100" dirty="0">
                <a:solidFill>
                  <a:srgbClr val="333399"/>
                </a:solidFill>
              </a:rPr>
              <a:t>Ion Cyclotron Resonance (21 T FT-ICR </a:t>
            </a:r>
            <a:r>
              <a:rPr lang="en-US" sz="1100" dirty="0" smtClean="0">
                <a:solidFill>
                  <a:srgbClr val="333399"/>
                </a:solidFill>
              </a:rPr>
              <a:t>Mass Spectrometer) </a:t>
            </a:r>
            <a:endParaRPr lang="en-US" sz="1100" dirty="0">
              <a:solidFill>
                <a:srgbClr val="333399"/>
              </a:solidFill>
            </a:endParaRPr>
          </a:p>
          <a:p>
            <a:pPr algn="just"/>
            <a:r>
              <a:rPr lang="en-US" sz="1100" b="1" dirty="0" smtClean="0">
                <a:solidFill>
                  <a:srgbClr val="333399"/>
                </a:solidFill>
              </a:rPr>
              <a:t>Citation: </a:t>
            </a:r>
            <a:r>
              <a:rPr lang="en-US" sz="1100" dirty="0" smtClean="0">
                <a:solidFill>
                  <a:srgbClr val="333399"/>
                </a:solidFill>
              </a:rPr>
              <a:t>L. He</a:t>
            </a:r>
            <a:r>
              <a:rPr lang="en-US" sz="1100" dirty="0">
                <a:solidFill>
                  <a:srgbClr val="333399"/>
                </a:solidFill>
              </a:rPr>
              <a:t>, </a:t>
            </a:r>
            <a:r>
              <a:rPr lang="en-US" sz="1100" dirty="0" smtClean="0">
                <a:solidFill>
                  <a:srgbClr val="333399"/>
                </a:solidFill>
              </a:rPr>
              <a:t>A.L. </a:t>
            </a:r>
            <a:r>
              <a:rPr lang="en-US" sz="1100" dirty="0" smtClean="0">
                <a:solidFill>
                  <a:srgbClr val="333399"/>
                </a:solidFill>
              </a:rPr>
              <a:t>Rockwood</a:t>
            </a:r>
            <a:r>
              <a:rPr lang="en-US" sz="1100" dirty="0">
                <a:solidFill>
                  <a:srgbClr val="333399"/>
                </a:solidFill>
              </a:rPr>
              <a:t>, </a:t>
            </a:r>
            <a:r>
              <a:rPr lang="en-US" sz="1100" dirty="0" smtClean="0">
                <a:solidFill>
                  <a:srgbClr val="333399"/>
                </a:solidFill>
              </a:rPr>
              <a:t>A.M. Agarwal</a:t>
            </a:r>
            <a:r>
              <a:rPr lang="en-US" sz="1100" dirty="0">
                <a:solidFill>
                  <a:srgbClr val="333399"/>
                </a:solidFill>
              </a:rPr>
              <a:t>, </a:t>
            </a:r>
            <a:r>
              <a:rPr lang="en-US" sz="1100" dirty="0" smtClean="0">
                <a:solidFill>
                  <a:srgbClr val="333399"/>
                </a:solidFill>
              </a:rPr>
              <a:t>L.C. </a:t>
            </a:r>
            <a:r>
              <a:rPr lang="en-US" sz="1100" dirty="0" smtClean="0">
                <a:solidFill>
                  <a:srgbClr val="333399"/>
                </a:solidFill>
              </a:rPr>
              <a:t>Anderson</a:t>
            </a:r>
            <a:r>
              <a:rPr lang="en-US" sz="1100" dirty="0">
                <a:solidFill>
                  <a:srgbClr val="333399"/>
                </a:solidFill>
              </a:rPr>
              <a:t>, </a:t>
            </a:r>
            <a:r>
              <a:rPr lang="en-US" sz="1100" dirty="0" smtClean="0">
                <a:solidFill>
                  <a:srgbClr val="333399"/>
                </a:solidFill>
              </a:rPr>
              <a:t>C.R. </a:t>
            </a:r>
            <a:r>
              <a:rPr lang="en-US" sz="1100" dirty="0" err="1" smtClean="0">
                <a:solidFill>
                  <a:srgbClr val="333399"/>
                </a:solidFill>
              </a:rPr>
              <a:t>Weisbrod</a:t>
            </a:r>
            <a:r>
              <a:rPr lang="en-US" sz="1100" dirty="0">
                <a:solidFill>
                  <a:srgbClr val="333399"/>
                </a:solidFill>
              </a:rPr>
              <a:t>, </a:t>
            </a:r>
            <a:r>
              <a:rPr lang="en-US" sz="1100" dirty="0" smtClean="0">
                <a:solidFill>
                  <a:srgbClr val="333399"/>
                </a:solidFill>
              </a:rPr>
              <a:t>C.L. Hendrickson</a:t>
            </a:r>
            <a:r>
              <a:rPr lang="en-US" sz="1100" dirty="0">
                <a:solidFill>
                  <a:srgbClr val="333399"/>
                </a:solidFill>
              </a:rPr>
              <a:t>, </a:t>
            </a:r>
            <a:r>
              <a:rPr lang="en-US" sz="1100" dirty="0" smtClean="0">
                <a:solidFill>
                  <a:srgbClr val="333399"/>
                </a:solidFill>
              </a:rPr>
              <a:t>A.G. </a:t>
            </a:r>
            <a:r>
              <a:rPr lang="en-US" sz="1100" dirty="0" smtClean="0">
                <a:solidFill>
                  <a:srgbClr val="333399"/>
                </a:solidFill>
              </a:rPr>
              <a:t>Marshall,</a:t>
            </a:r>
          </a:p>
          <a:p>
            <a:pPr algn="just"/>
            <a:r>
              <a:rPr lang="en-US" sz="1100" i="1" dirty="0" smtClean="0">
                <a:solidFill>
                  <a:srgbClr val="333399"/>
                </a:solidFill>
              </a:rPr>
              <a:t>Diagnosis </a:t>
            </a:r>
            <a:r>
              <a:rPr lang="en-US" sz="1100" i="1" dirty="0">
                <a:solidFill>
                  <a:srgbClr val="333399"/>
                </a:solidFill>
              </a:rPr>
              <a:t>of </a:t>
            </a:r>
            <a:r>
              <a:rPr lang="en-US" sz="1100" i="1" dirty="0" err="1">
                <a:solidFill>
                  <a:srgbClr val="333399"/>
                </a:solidFill>
              </a:rPr>
              <a:t>Hemoglobinopathy</a:t>
            </a:r>
            <a:r>
              <a:rPr lang="en-US" sz="1100" i="1" dirty="0">
                <a:solidFill>
                  <a:srgbClr val="333399"/>
                </a:solidFill>
              </a:rPr>
              <a:t> and </a:t>
            </a:r>
            <a:r>
              <a:rPr lang="el-GR" sz="1100" i="1" dirty="0">
                <a:solidFill>
                  <a:srgbClr val="333399"/>
                </a:solidFill>
              </a:rPr>
              <a:t>β-</a:t>
            </a:r>
            <a:r>
              <a:rPr lang="en-US" sz="1100" i="1" dirty="0">
                <a:solidFill>
                  <a:srgbClr val="333399"/>
                </a:solidFill>
              </a:rPr>
              <a:t>Thalassemia by 21-Tesla Fourier Transform Ion Cyclotron Resonance Mass Spectrometry and Tandem Mass Spectrometry of Hemoglobin from Blood,</a:t>
            </a:r>
            <a:r>
              <a:rPr lang="en-US" sz="1100" dirty="0">
                <a:solidFill>
                  <a:srgbClr val="333399"/>
                </a:solidFill>
              </a:rPr>
              <a:t> </a:t>
            </a:r>
            <a:r>
              <a:rPr lang="en-US" sz="1100" dirty="0" smtClean="0">
                <a:solidFill>
                  <a:srgbClr val="333399"/>
                </a:solidFill>
              </a:rPr>
              <a:t>    Clinical </a:t>
            </a:r>
            <a:r>
              <a:rPr lang="en-US" sz="1100" dirty="0">
                <a:solidFill>
                  <a:srgbClr val="333399"/>
                </a:solidFill>
              </a:rPr>
              <a:t>Chemistry, </a:t>
            </a:r>
            <a:r>
              <a:rPr lang="en-US" sz="1100" b="1" dirty="0">
                <a:solidFill>
                  <a:srgbClr val="333399"/>
                </a:solidFill>
              </a:rPr>
              <a:t>65</a:t>
            </a:r>
            <a:r>
              <a:rPr lang="en-US" sz="1100" dirty="0">
                <a:solidFill>
                  <a:srgbClr val="333399"/>
                </a:solidFill>
              </a:rPr>
              <a:t> (8), 986-994 (2019) </a:t>
            </a:r>
            <a:r>
              <a:rPr lang="en-US" sz="1100" dirty="0">
                <a:solidFill>
                  <a:srgbClr val="333399"/>
                </a:solidFill>
                <a:hlinkClick r:id="rId6"/>
              </a:rPr>
              <a:t>doi.org/10.1373/clinchem.2018.295766</a:t>
            </a:r>
            <a:endParaRPr lang="en-US" sz="1200" dirty="0">
              <a:solidFill>
                <a:srgbClr val="333399"/>
              </a:solidFill>
            </a:endParaRPr>
          </a:p>
        </p:txBody>
      </p:sp>
    </p:spTree>
    <p:extLst>
      <p:ext uri="{BB962C8B-B14F-4D97-AF65-F5344CB8AC3E}">
        <p14:creationId xmlns:p14="http://schemas.microsoft.com/office/powerpoint/2010/main" val="2317812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82C98FCE1A0E448A1E158EBFFE2F8B" ma:contentTypeVersion="1" ma:contentTypeDescription="Create a new document." ma:contentTypeScope="" ma:versionID="76ebd7277803707863ce8a13b8345eea">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C7FBEF8-754F-409E-8848-5C16382EE29D}"/>
</file>

<file path=customXml/itemProps2.xml><?xml version="1.0" encoding="utf-8"?>
<ds:datastoreItem xmlns:ds="http://schemas.openxmlformats.org/officeDocument/2006/customXml" ds:itemID="{F0F4CE9E-AEB3-4246-9A1A-5708D32F914E}"/>
</file>

<file path=customXml/itemProps3.xml><?xml version="1.0" encoding="utf-8"?>
<ds:datastoreItem xmlns:ds="http://schemas.openxmlformats.org/officeDocument/2006/customXml" ds:itemID="{0EFEDF7C-36B2-4E06-BD24-ADB77F1C17E8}"/>
</file>

<file path=docProps/app.xml><?xml version="1.0" encoding="utf-8"?>
<Properties xmlns="http://schemas.openxmlformats.org/officeDocument/2006/extended-properties" xmlns:vt="http://schemas.openxmlformats.org/officeDocument/2006/docPropsVTypes">
  <TotalTime>4958</TotalTime>
  <Words>1080</Words>
  <Application>Microsoft Office PowerPoint</Application>
  <PresentationFormat>On-screen Show (4:3)</PresentationFormat>
  <Paragraphs>35</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Helvetica</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133</cp:revision>
  <cp:lastPrinted>2007-07-13T05:35:51Z</cp:lastPrinted>
  <dcterms:created xsi:type="dcterms:W3CDTF">2004-08-07T03:10:56Z</dcterms:created>
  <dcterms:modified xsi:type="dcterms:W3CDTF">2019-08-07T20:36:21Z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0x010100D982C98FCE1A0E448A1E158EBFFE2F8B</vt:lpwstr>
  </property>
</Properties>
</file>