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99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 autoAdjust="0"/>
    <p:restoredTop sz="92760" autoAdjust="0"/>
  </p:normalViewPr>
  <p:slideViewPr>
    <p:cSldViewPr snapToGrid="0">
      <p:cViewPr>
        <p:scale>
          <a:sx n="75" d="100"/>
          <a:sy n="75" d="100"/>
        </p:scale>
        <p:origin x="185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82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01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7.jpeg"/><Relationship Id="rId4" Type="http://schemas.openxmlformats.org/officeDocument/2006/relationships/image" Target="../media/image2.jpeg"/><Relationship Id="rId9" Type="http://schemas.openxmlformats.org/officeDocument/2006/relationships/hyperlink" Target="https://doi.org/10.1038/s41535-019-0184-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jpeg"/><Relationship Id="rId7" Type="http://schemas.openxmlformats.org/officeDocument/2006/relationships/hyperlink" Target="https://doi.org/10.1038/s41535-019-0184-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6.png"/><Relationship Id="rId4" Type="http://schemas.openxmlformats.org/officeDocument/2006/relationships/image" Target="../media/image9.jpe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579986"/>
            <a:ext cx="4424851" cy="3929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 smtClean="0"/>
              <a:t>  Sr</a:t>
            </a:r>
            <a:r>
              <a:rPr lang="en-US" sz="1100" baseline="-25000" dirty="0" smtClean="0"/>
              <a:t>3</a:t>
            </a:r>
            <a:r>
              <a:rPr lang="en-US" sz="1100" dirty="0" smtClean="0"/>
              <a:t>NiIrO</a:t>
            </a:r>
            <a:r>
              <a:rPr lang="en-US" sz="1100" baseline="-25000" dirty="0" smtClean="0"/>
              <a:t>6</a:t>
            </a:r>
            <a:r>
              <a:rPr lang="en-US" sz="1100" dirty="0" smtClean="0"/>
              <a:t> </a:t>
            </a:r>
            <a:r>
              <a:rPr lang="en-US" sz="1100" dirty="0" smtClean="0"/>
              <a:t>displays one of the highest known coercive magnetic fields: up to 55 Tesla is needed to switch the magnetization of this material between different branches of the </a:t>
            </a:r>
            <a:r>
              <a:rPr lang="en-US" sz="1100" dirty="0" smtClean="0"/>
              <a:t>hysteresis loop in a plot of magnetization versus applied magnetic field. </a:t>
            </a:r>
          </a:p>
          <a:p>
            <a:pPr algn="just"/>
            <a:endParaRPr lang="en-US" sz="300" dirty="0" smtClean="0"/>
          </a:p>
          <a:p>
            <a:pPr algn="just"/>
            <a:r>
              <a:rPr lang="en-US" sz="1100" dirty="0" smtClean="0"/>
              <a:t>     This </a:t>
            </a:r>
            <a:r>
              <a:rPr lang="en-US" sz="1100" dirty="0" smtClean="0"/>
              <a:t>material contains magnetic Ni</a:t>
            </a:r>
            <a:r>
              <a:rPr lang="en-US" sz="1100" baseline="30000" dirty="0" smtClean="0"/>
              <a:t>2+</a:t>
            </a:r>
            <a:r>
              <a:rPr lang="en-US" sz="1100" dirty="0" smtClean="0"/>
              <a:t> and Ir</a:t>
            </a:r>
            <a:r>
              <a:rPr lang="en-US" sz="1100" baseline="30000" dirty="0" smtClean="0"/>
              <a:t>4</a:t>
            </a:r>
            <a:r>
              <a:rPr lang="en-US" sz="1100" dirty="0" smtClean="0"/>
              <a:t>+ in oxygen cages, that alternate along chains. While materials with 3</a:t>
            </a:r>
            <a:r>
              <a:rPr lang="en-US" sz="1100" i="1" dirty="0" smtClean="0"/>
              <a:t>d</a:t>
            </a:r>
            <a:r>
              <a:rPr lang="en-US" sz="1100" dirty="0" smtClean="0"/>
              <a:t> transition metal ions like Ni</a:t>
            </a:r>
            <a:r>
              <a:rPr lang="en-US" sz="1100" baseline="30000" dirty="0" smtClean="0"/>
              <a:t>2+</a:t>
            </a:r>
            <a:r>
              <a:rPr lang="en-US" sz="1100" dirty="0" smtClean="0"/>
              <a:t> display </a:t>
            </a:r>
            <a:r>
              <a:rPr lang="en-US" sz="1100" dirty="0"/>
              <a:t>strong electron </a:t>
            </a:r>
            <a:r>
              <a:rPr lang="en-US" sz="1100" dirty="0" smtClean="0"/>
              <a:t>correlations</a:t>
            </a:r>
            <a:r>
              <a:rPr lang="en-US" sz="1100" dirty="0"/>
              <a:t>, narrow band </a:t>
            </a:r>
            <a:r>
              <a:rPr lang="en-US" sz="1100" dirty="0" smtClean="0"/>
              <a:t>widths, and </a:t>
            </a:r>
            <a:r>
              <a:rPr lang="en-US" sz="1100" dirty="0"/>
              <a:t>robust magnetism, </a:t>
            </a:r>
            <a:r>
              <a:rPr lang="en-US" sz="1100" dirty="0" smtClean="0"/>
              <a:t>materials with 5</a:t>
            </a:r>
            <a:r>
              <a:rPr lang="en-US" sz="1100" i="1" dirty="0" smtClean="0"/>
              <a:t>d</a:t>
            </a:r>
            <a:r>
              <a:rPr lang="en-US" sz="1100" dirty="0" smtClean="0"/>
              <a:t> magnetic ions like Ir</a:t>
            </a:r>
            <a:r>
              <a:rPr lang="en-US" sz="1100" baseline="30000" dirty="0" smtClean="0"/>
              <a:t>4+</a:t>
            </a:r>
            <a:r>
              <a:rPr lang="en-US" sz="1100" dirty="0" smtClean="0"/>
              <a:t> are </a:t>
            </a:r>
            <a:r>
              <a:rPr lang="en-US" sz="1100" dirty="0"/>
              <a:t>recognized for strong spin-orbit coupling, </a:t>
            </a:r>
            <a:r>
              <a:rPr lang="en-US" sz="1100" dirty="0" smtClean="0"/>
              <a:t>increased hybridization</a:t>
            </a:r>
            <a:r>
              <a:rPr lang="en-US" sz="1100" dirty="0"/>
              <a:t>, and more </a:t>
            </a:r>
            <a:r>
              <a:rPr lang="en-US" sz="1100" dirty="0" smtClean="0"/>
              <a:t>diffuse </a:t>
            </a:r>
            <a:r>
              <a:rPr lang="en-US" sz="1100" dirty="0"/>
              <a:t>orbitals. </a:t>
            </a:r>
            <a:r>
              <a:rPr lang="en-US" sz="1100" i="1" u="sng" dirty="0"/>
              <a:t>Combining these properties leads to novel </a:t>
            </a:r>
            <a:r>
              <a:rPr lang="en-US" sz="1100" i="1" u="sng" dirty="0" smtClean="0"/>
              <a:t>behavior such as the ultra-high </a:t>
            </a:r>
            <a:r>
              <a:rPr lang="en-US" sz="1100" i="1" u="sng" dirty="0"/>
              <a:t>coercive </a:t>
            </a:r>
            <a:r>
              <a:rPr lang="en-US" sz="1100" i="1" u="sng" dirty="0" smtClean="0"/>
              <a:t>fields. Little is known about the physics behind this incredible </a:t>
            </a:r>
            <a:r>
              <a:rPr lang="en-US" sz="1100" i="1" u="sng" dirty="0" err="1" smtClean="0"/>
              <a:t>coercivity</a:t>
            </a:r>
            <a:r>
              <a:rPr lang="en-US" sz="1100" i="1" u="sng" dirty="0" smtClean="0"/>
              <a:t>, such as the importance of the lattice, domains, or </a:t>
            </a:r>
            <a:r>
              <a:rPr lang="en-US" sz="1100" i="1" u="sng" dirty="0" err="1" smtClean="0"/>
              <a:t>interchain</a:t>
            </a:r>
            <a:r>
              <a:rPr lang="en-US" sz="1100" i="1" u="sng" dirty="0" smtClean="0"/>
              <a:t> interactions. </a:t>
            </a:r>
            <a:r>
              <a:rPr lang="en-US" sz="1100" dirty="0" smtClean="0"/>
              <a:t>We explore these here with magneto-optical measurements</a:t>
            </a:r>
            <a:r>
              <a:rPr lang="en-US" sz="1100" dirty="0" smtClean="0"/>
              <a:t>.</a:t>
            </a:r>
          </a:p>
          <a:p>
            <a:pPr algn="just"/>
            <a:r>
              <a:rPr lang="en-US" sz="300" dirty="0"/>
              <a:t> </a:t>
            </a:r>
            <a:endParaRPr lang="en-US" sz="300" dirty="0" smtClean="0"/>
          </a:p>
          <a:p>
            <a:pPr algn="just"/>
            <a:r>
              <a:rPr lang="en-US" sz="1100" dirty="0"/>
              <a:t> </a:t>
            </a:r>
            <a:r>
              <a:rPr lang="en-US" sz="1100" dirty="0" smtClean="0"/>
              <a:t>    </a:t>
            </a:r>
            <a:r>
              <a:rPr lang="en-US" sz="1100" dirty="0" smtClean="0"/>
              <a:t>Fig.1 </a:t>
            </a:r>
            <a:r>
              <a:rPr lang="en-US" sz="1100" dirty="0" smtClean="0"/>
              <a:t>(a) displays the infrared spectrum of Sr</a:t>
            </a:r>
            <a:r>
              <a:rPr lang="en-US" sz="1100" baseline="-25000" dirty="0" smtClean="0"/>
              <a:t>3</a:t>
            </a:r>
            <a:r>
              <a:rPr lang="en-US" sz="1100" dirty="0" smtClean="0"/>
              <a:t>NiIrO</a:t>
            </a:r>
            <a:r>
              <a:rPr lang="en-US" sz="1100" baseline="-25000" dirty="0" smtClean="0"/>
              <a:t>6 </a:t>
            </a:r>
            <a:r>
              <a:rPr lang="en-US" sz="1100" dirty="0" smtClean="0"/>
              <a:t>at 0 and </a:t>
            </a:r>
            <a:r>
              <a:rPr lang="en-US" sz="1100" dirty="0" smtClean="0"/>
              <a:t>35T</a:t>
            </a:r>
            <a:r>
              <a:rPr lang="en-US" sz="1100" dirty="0" smtClean="0"/>
              <a:t>, with the difference displayed at the top. Three phonons [Fig. 1 </a:t>
            </a:r>
            <a:r>
              <a:rPr lang="en-US" sz="1100" dirty="0" smtClean="0"/>
              <a:t>(</a:t>
            </a:r>
            <a:r>
              <a:rPr lang="en-US" sz="1100" dirty="0" smtClean="0"/>
              <a:t>b-d</a:t>
            </a:r>
            <a:r>
              <a:rPr lang="en-US" sz="1100" dirty="0" smtClean="0"/>
              <a:t>)] </a:t>
            </a:r>
            <a:r>
              <a:rPr lang="en-US" sz="1100" dirty="0" smtClean="0"/>
              <a:t>show sensitivity to magnetic field and grow as the magnetization </a:t>
            </a:r>
            <a:r>
              <a:rPr lang="en-US" sz="1100" dirty="0" smtClean="0"/>
              <a:t>squared. </a:t>
            </a:r>
            <a:r>
              <a:rPr lang="en-US" sz="1100" i="1" u="sng" dirty="0" smtClean="0"/>
              <a:t>Together, these data reveal which </a:t>
            </a:r>
            <a:r>
              <a:rPr lang="en-US" sz="1100" i="1" u="sng" dirty="0" smtClean="0"/>
              <a:t>lattice distortions facilitate microscopic spin </a:t>
            </a:r>
            <a:r>
              <a:rPr lang="en-US" sz="1100" i="1" u="sng" dirty="0" smtClean="0"/>
              <a:t>rearrangements., </a:t>
            </a:r>
            <a:r>
              <a:rPr lang="en-US" sz="1100" i="1" u="sng" dirty="0" smtClean="0">
                <a:solidFill>
                  <a:srgbClr val="000000"/>
                </a:solidFill>
              </a:rPr>
              <a:t>resulting in the </a:t>
            </a:r>
            <a:r>
              <a:rPr lang="en-US" sz="1100" i="1" u="sng" dirty="0">
                <a:solidFill>
                  <a:srgbClr val="000000"/>
                </a:solidFill>
              </a:rPr>
              <a:t>creation of magnetic order, which </a:t>
            </a:r>
            <a:r>
              <a:rPr lang="en-US" sz="1100" i="1" u="sng" dirty="0" smtClean="0">
                <a:solidFill>
                  <a:srgbClr val="000000"/>
                </a:solidFill>
              </a:rPr>
              <a:t>pushes </a:t>
            </a:r>
            <a:r>
              <a:rPr lang="en-US" sz="1100" i="1" u="sng" dirty="0">
                <a:solidFill>
                  <a:srgbClr val="000000"/>
                </a:solidFill>
              </a:rPr>
              <a:t>the magnetic switching to very high </a:t>
            </a:r>
            <a:r>
              <a:rPr lang="en-US" sz="1100" i="1" u="sng">
                <a:solidFill>
                  <a:srgbClr val="000000"/>
                </a:solidFill>
              </a:rPr>
              <a:t>magnetic </a:t>
            </a:r>
            <a:r>
              <a:rPr lang="en-US" sz="1100" i="1" u="sng" smtClean="0">
                <a:solidFill>
                  <a:srgbClr val="000000"/>
                </a:solidFill>
              </a:rPr>
              <a:t>fields </a:t>
            </a:r>
            <a:r>
              <a:rPr lang="en-US" sz="1100" i="1" u="sng" smtClean="0">
                <a:latin typeface="Arial" charset="0"/>
              </a:rPr>
              <a:t>as </a:t>
            </a:r>
            <a:r>
              <a:rPr lang="en-US" sz="1100" i="1" u="sng" dirty="0">
                <a:latin typeface="Arial" charset="0"/>
              </a:rPr>
              <a:t>high as 55T. </a:t>
            </a:r>
          </a:p>
          <a:p>
            <a:pPr algn="just"/>
            <a:endParaRPr lang="en-US" sz="500" dirty="0">
              <a:solidFill>
                <a:srgbClr val="000000"/>
              </a:solidFill>
            </a:endParaRPr>
          </a:p>
          <a:p>
            <a:pPr algn="just"/>
            <a:endParaRPr lang="en-US" sz="1100" baseline="-25000" dirty="0" smtClean="0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72998" y="1666803"/>
            <a:ext cx="4613851" cy="461493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493095" y="5662282"/>
            <a:ext cx="4571401" cy="61018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1100" dirty="0" smtClean="0"/>
              <a:t>Fig</a:t>
            </a:r>
            <a:r>
              <a:rPr lang="en-US" sz="1100" dirty="0" smtClean="0"/>
              <a:t>ure </a:t>
            </a:r>
            <a:r>
              <a:rPr lang="en-US" sz="1100" dirty="0" smtClean="0"/>
              <a:t>(a</a:t>
            </a:r>
            <a:r>
              <a:rPr lang="en-US" sz="1100" dirty="0" smtClean="0"/>
              <a:t>) Infrared spectrum at 0 and 35 T, with the difference highlighted above. (b) Integrated absorption differences track magnetization squared. (c-e) Zoomed view of absorption differences</a:t>
            </a:r>
            <a:endParaRPr lang="en-US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4421275" y="1634752"/>
            <a:ext cx="2817482" cy="2054767"/>
            <a:chOff x="4255404" y="1740257"/>
            <a:chExt cx="2900431" cy="1924423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3707" y="1835880"/>
              <a:ext cx="2742128" cy="182880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255404" y="174025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278279" y="1741639"/>
            <a:ext cx="1785400" cy="1877981"/>
            <a:chOff x="4329500" y="3790486"/>
            <a:chExt cx="1519426" cy="175885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9500" y="3811977"/>
              <a:ext cx="1519426" cy="173736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4632476" y="3790486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817184" y="3689519"/>
            <a:ext cx="1771807" cy="1959176"/>
            <a:chOff x="5938341" y="3769366"/>
            <a:chExt cx="1464753" cy="173736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8341" y="3769366"/>
              <a:ext cx="1464753" cy="173736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6279982" y="378175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(c)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8757" y="3689519"/>
            <a:ext cx="1824923" cy="1959175"/>
            <a:chOff x="7441991" y="3781752"/>
            <a:chExt cx="1531888" cy="173300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1991" y="3781752"/>
              <a:ext cx="1531888" cy="1733007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7787023" y="3781981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(d)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" name="Line 42">
            <a:extLst>
              <a:ext uri="{FF2B5EF4-FFF2-40B4-BE49-F238E27FC236}">
                <a16:creationId xmlns:a16="http://schemas.microsoft.com/office/drawing/2014/main" id="{3D3C6D1B-5381-2D4C-8BF8-BEA4D70BC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1544861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3" name="Picture 32" descr="NSF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16771" y="8936"/>
            <a:ext cx="870079" cy="87531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B40C2B1-3CCE-164F-8B35-D8DDFB24FA0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82722"/>
          <a:stretch/>
        </p:blipFill>
        <p:spPr>
          <a:xfrm>
            <a:off x="7743913" y="719965"/>
            <a:ext cx="681032" cy="661626"/>
          </a:xfrm>
          <a:prstGeom prst="rect">
            <a:avLst/>
          </a:prstGeom>
        </p:spPr>
      </p:pic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3955" y="5255342"/>
            <a:ext cx="4377747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</a:t>
            </a:r>
            <a:r>
              <a:rPr lang="en-US" sz="1100" b="1" dirty="0" smtClean="0">
                <a:solidFill>
                  <a:srgbClr val="333399"/>
                </a:solidFill>
              </a:rPr>
              <a:t>used: </a:t>
            </a:r>
            <a:r>
              <a:rPr lang="en-US" sz="1100" dirty="0" smtClean="0">
                <a:solidFill>
                  <a:srgbClr val="333399"/>
                </a:solidFill>
              </a:rPr>
              <a:t>FT-IR </a:t>
            </a:r>
            <a:r>
              <a:rPr lang="en-US" sz="1100" dirty="0">
                <a:solidFill>
                  <a:srgbClr val="333399"/>
                </a:solidFill>
              </a:rPr>
              <a:t>spectrometer </a:t>
            </a:r>
            <a:r>
              <a:rPr lang="en-US" sz="1100" dirty="0" smtClean="0">
                <a:solidFill>
                  <a:srgbClr val="333399"/>
                </a:solidFill>
              </a:rPr>
              <a:t>with 35T </a:t>
            </a:r>
            <a:r>
              <a:rPr lang="en-US" sz="1100" dirty="0">
                <a:solidFill>
                  <a:srgbClr val="333399"/>
                </a:solidFill>
              </a:rPr>
              <a:t>resistive magnet in the NHMFL DC Field Facility, and </a:t>
            </a:r>
            <a:r>
              <a:rPr lang="en-US" sz="1100" dirty="0" smtClean="0">
                <a:solidFill>
                  <a:srgbClr val="333399"/>
                </a:solidFill>
              </a:rPr>
              <a:t>65T </a:t>
            </a:r>
            <a:r>
              <a:rPr lang="en-US" sz="1100" dirty="0">
                <a:solidFill>
                  <a:srgbClr val="333399"/>
                </a:solidFill>
              </a:rPr>
              <a:t>pulsed magnets in the NHMFL Pulsed Field Facility.</a:t>
            </a: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20956" y="5770411"/>
            <a:ext cx="427264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Citations</a:t>
            </a:r>
            <a:r>
              <a:rPr lang="en-US" sz="1100" dirty="0" smtClean="0">
                <a:solidFill>
                  <a:srgbClr val="333399"/>
                </a:solidFill>
              </a:rPr>
              <a:t>: </a:t>
            </a:r>
            <a:r>
              <a:rPr lang="en-US" sz="1100" b="1" dirty="0" smtClean="0">
                <a:solidFill>
                  <a:srgbClr val="333399"/>
                </a:solidFill>
              </a:rPr>
              <a:t> </a:t>
            </a:r>
            <a:r>
              <a:rPr lang="en-US" sz="1100" b="1" dirty="0" smtClean="0">
                <a:solidFill>
                  <a:srgbClr val="333399"/>
                </a:solidFill>
              </a:rPr>
              <a:t>[1</a:t>
            </a:r>
            <a:r>
              <a:rPr lang="en-US" sz="1100" b="1" dirty="0" smtClean="0">
                <a:solidFill>
                  <a:srgbClr val="333399"/>
                </a:solidFill>
              </a:rPr>
              <a:t>] </a:t>
            </a:r>
            <a:r>
              <a:rPr lang="en-US" sz="1100" dirty="0" smtClean="0">
                <a:solidFill>
                  <a:srgbClr val="333399"/>
                </a:solidFill>
              </a:rPr>
              <a:t>J. Singleton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 Kim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smtClean="0">
                <a:solidFill>
                  <a:srgbClr val="333399"/>
                </a:solidFill>
              </a:rPr>
              <a:t>Topping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 </a:t>
            </a:r>
            <a:r>
              <a:rPr lang="en-US" sz="1100" dirty="0" smtClean="0">
                <a:solidFill>
                  <a:srgbClr val="333399"/>
                </a:solidFill>
              </a:rPr>
              <a:t>Hansen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E. </a:t>
            </a:r>
            <a:r>
              <a:rPr lang="en-US" sz="1100" dirty="0" err="1" smtClean="0">
                <a:solidFill>
                  <a:srgbClr val="333399"/>
                </a:solidFill>
              </a:rPr>
              <a:t>Mun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err="1" smtClean="0">
                <a:solidFill>
                  <a:srgbClr val="333399"/>
                </a:solidFill>
              </a:rPr>
              <a:t>Chikara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I. </a:t>
            </a:r>
            <a:r>
              <a:rPr lang="en-US" sz="1100" dirty="0" err="1" smtClean="0">
                <a:solidFill>
                  <a:srgbClr val="333399"/>
                </a:solidFill>
              </a:rPr>
              <a:t>Lakis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err="1" smtClean="0">
                <a:solidFill>
                  <a:srgbClr val="333399"/>
                </a:solidFill>
              </a:rPr>
              <a:t>Ghannadzadeh</a:t>
            </a:r>
            <a:r>
              <a:rPr lang="en-US" sz="1100" dirty="0" smtClean="0">
                <a:solidFill>
                  <a:srgbClr val="333399"/>
                </a:solidFill>
              </a:rPr>
              <a:t>, P. Goddard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Y.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Oh</a:t>
            </a:r>
            <a:r>
              <a:rPr lang="en-US" sz="1100" dirty="0" smtClean="0">
                <a:solidFill>
                  <a:srgbClr val="333399"/>
                </a:solidFill>
              </a:rPr>
              <a:t>, S-W. </a:t>
            </a:r>
            <a:r>
              <a:rPr lang="en-US" sz="1100" dirty="0">
                <a:solidFill>
                  <a:srgbClr val="333399"/>
                </a:solidFill>
              </a:rPr>
              <a:t>Cheong, </a:t>
            </a:r>
            <a:r>
              <a:rPr lang="en-US" sz="1100" dirty="0">
                <a:solidFill>
                  <a:srgbClr val="333399"/>
                </a:solidFill>
              </a:rPr>
              <a:t>a</a:t>
            </a:r>
            <a:r>
              <a:rPr lang="en-US" sz="1100" dirty="0" smtClean="0">
                <a:solidFill>
                  <a:srgbClr val="333399"/>
                </a:solidFill>
              </a:rPr>
              <a:t>nd </a:t>
            </a:r>
            <a:r>
              <a:rPr lang="en-US" sz="1100" dirty="0" smtClean="0">
                <a:solidFill>
                  <a:srgbClr val="333399"/>
                </a:solidFill>
              </a:rPr>
              <a:t>V. </a:t>
            </a:r>
            <a:r>
              <a:rPr lang="en-US" sz="1100" dirty="0" smtClean="0">
                <a:solidFill>
                  <a:srgbClr val="333399"/>
                </a:solidFill>
              </a:rPr>
              <a:t>Zapf, </a:t>
            </a:r>
            <a:r>
              <a:rPr lang="en-US" sz="1100" b="1" dirty="0">
                <a:solidFill>
                  <a:srgbClr val="333399"/>
                </a:solidFill>
              </a:rPr>
              <a:t>Phys. Rev. B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94</a:t>
            </a:r>
            <a:r>
              <a:rPr lang="en-US" sz="1100" dirty="0">
                <a:solidFill>
                  <a:srgbClr val="333399"/>
                </a:solidFill>
              </a:rPr>
              <a:t>, 224408 (2016</a:t>
            </a:r>
            <a:r>
              <a:rPr lang="en-US" sz="1100" dirty="0" smtClean="0">
                <a:solidFill>
                  <a:srgbClr val="333399"/>
                </a:solidFill>
              </a:rPr>
              <a:t>)</a:t>
            </a:r>
            <a:endParaRPr lang="en-US" sz="1100" dirty="0">
              <a:solidFill>
                <a:srgbClr val="333399"/>
              </a:solidFill>
            </a:endParaRPr>
          </a:p>
        </p:txBody>
      </p: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5716" y="6284815"/>
            <a:ext cx="913828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[2] </a:t>
            </a:r>
            <a:r>
              <a:rPr lang="en-US" sz="1100" dirty="0" smtClean="0">
                <a:solidFill>
                  <a:srgbClr val="333399"/>
                </a:solidFill>
              </a:rPr>
              <a:t>K.R. O'Neal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 </a:t>
            </a:r>
            <a:r>
              <a:rPr lang="en-US" sz="1100" dirty="0" smtClean="0">
                <a:solidFill>
                  <a:srgbClr val="333399"/>
                </a:solidFill>
              </a:rPr>
              <a:t>Paul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 </a:t>
            </a:r>
            <a:r>
              <a:rPr lang="en-US" sz="1100" dirty="0" smtClean="0">
                <a:solidFill>
                  <a:srgbClr val="333399"/>
                </a:solidFill>
              </a:rPr>
              <a:t>al-</a:t>
            </a:r>
            <a:r>
              <a:rPr lang="en-US" sz="1100" dirty="0" err="1" smtClean="0">
                <a:solidFill>
                  <a:srgbClr val="333399"/>
                </a:solidFill>
              </a:rPr>
              <a:t>Wahish</a:t>
            </a:r>
            <a:r>
              <a:rPr lang="en-US" sz="1100" dirty="0" smtClean="0">
                <a:solidFill>
                  <a:srgbClr val="333399"/>
                </a:solidFill>
              </a:rPr>
              <a:t>, K.D. </a:t>
            </a:r>
            <a:r>
              <a:rPr lang="en-US" sz="1100" dirty="0" err="1" smtClean="0">
                <a:solidFill>
                  <a:srgbClr val="333399"/>
                </a:solidFill>
              </a:rPr>
              <a:t>Hughey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 </a:t>
            </a:r>
            <a:r>
              <a:rPr lang="en-US" sz="1100" dirty="0" err="1" smtClean="0">
                <a:solidFill>
                  <a:srgbClr val="333399"/>
                </a:solidFill>
              </a:rPr>
              <a:t>Blockmon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X. </a:t>
            </a:r>
            <a:r>
              <a:rPr lang="en-US" sz="1100" dirty="0" smtClean="0">
                <a:solidFill>
                  <a:srgbClr val="333399"/>
                </a:solidFill>
              </a:rPr>
              <a:t>Luo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S-W. </a:t>
            </a:r>
            <a:r>
              <a:rPr lang="en-US" sz="1100" dirty="0" smtClean="0">
                <a:solidFill>
                  <a:srgbClr val="333399"/>
                </a:solidFill>
              </a:rPr>
              <a:t>Cheong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V. </a:t>
            </a:r>
            <a:r>
              <a:rPr lang="en-US" sz="1100" dirty="0" smtClean="0">
                <a:solidFill>
                  <a:srgbClr val="333399"/>
                </a:solidFill>
              </a:rPr>
              <a:t>Zapf, C.V. Topping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 </a:t>
            </a:r>
            <a:r>
              <a:rPr lang="en-US" sz="1100" dirty="0" smtClean="0">
                <a:solidFill>
                  <a:srgbClr val="333399"/>
                </a:solidFill>
              </a:rPr>
              <a:t>Singleton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 </a:t>
            </a:r>
            <a:r>
              <a:rPr lang="en-US" sz="1100" dirty="0" err="1" smtClean="0">
                <a:solidFill>
                  <a:srgbClr val="333399"/>
                </a:solidFill>
              </a:rPr>
              <a:t>Ozerov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T. </a:t>
            </a:r>
            <a:r>
              <a:rPr lang="en-US" sz="1100" dirty="0" err="1" smtClean="0">
                <a:solidFill>
                  <a:srgbClr val="333399"/>
                </a:solidFill>
              </a:rPr>
              <a:t>Birol</a:t>
            </a:r>
            <a:r>
              <a:rPr lang="en-US" sz="1100" dirty="0" smtClean="0">
                <a:solidFill>
                  <a:srgbClr val="333399"/>
                </a:solidFill>
              </a:rPr>
              <a:t>, J.L. </a:t>
            </a:r>
            <a:r>
              <a:rPr lang="en-US" sz="1100" dirty="0" err="1" smtClean="0">
                <a:solidFill>
                  <a:srgbClr val="333399"/>
                </a:solidFill>
              </a:rPr>
              <a:t>Musfeldt</a:t>
            </a:r>
            <a:r>
              <a:rPr lang="en-US" sz="1100" dirty="0" smtClean="0">
                <a:solidFill>
                  <a:srgbClr val="333399"/>
                </a:solidFill>
              </a:rPr>
              <a:t>, </a:t>
            </a:r>
            <a:r>
              <a:rPr lang="en-US" sz="1100" i="1" dirty="0">
                <a:solidFill>
                  <a:srgbClr val="333399"/>
                </a:solidFill>
              </a:rPr>
              <a:t>Spin-lattice and electron-phonon coupling in 3d/5dhybrid </a:t>
            </a:r>
            <a:r>
              <a:rPr lang="en-US" sz="1100" i="1" dirty="0" smtClean="0">
                <a:solidFill>
                  <a:srgbClr val="333399"/>
                </a:solidFill>
              </a:rPr>
              <a:t>Sr</a:t>
            </a:r>
            <a:r>
              <a:rPr lang="en-US" sz="1100" i="1" baseline="-25000" dirty="0" smtClean="0">
                <a:solidFill>
                  <a:srgbClr val="333399"/>
                </a:solidFill>
              </a:rPr>
              <a:t>3</a:t>
            </a:r>
            <a:r>
              <a:rPr lang="en-US" sz="1100" i="1" dirty="0" smtClean="0">
                <a:solidFill>
                  <a:srgbClr val="333399"/>
                </a:solidFill>
              </a:rPr>
              <a:t>NiIrO</a:t>
            </a:r>
            <a:r>
              <a:rPr lang="en-US" sz="1100" i="1" baseline="-25000" dirty="0" smtClean="0">
                <a:solidFill>
                  <a:srgbClr val="333399"/>
                </a:solidFill>
              </a:rPr>
              <a:t>6</a:t>
            </a:r>
            <a:r>
              <a:rPr lang="en-US" sz="1100" i="1" dirty="0" smtClean="0">
                <a:solidFill>
                  <a:srgbClr val="333399"/>
                </a:solidFill>
              </a:rPr>
              <a:t>,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njp Quantum Materials, 4</a:t>
            </a:r>
            <a:r>
              <a:rPr lang="en-US" sz="1100" dirty="0">
                <a:solidFill>
                  <a:srgbClr val="333399"/>
                </a:solidFill>
              </a:rPr>
              <a:t>, 48 (2019) 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hlinkClick r:id="rId9"/>
              </a:rPr>
              <a:t>doi.org/10.1038/s41535-019-0184-x</a:t>
            </a:r>
            <a:endParaRPr lang="en-US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Text Box 62"/>
          <p:cNvSpPr txBox="1">
            <a:spLocks noChangeArrowheads="1"/>
          </p:cNvSpPr>
          <p:nvPr/>
        </p:nvSpPr>
        <p:spPr bwMode="auto">
          <a:xfrm>
            <a:off x="1039213" y="-4817"/>
            <a:ext cx="6849459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Why does magnetic switching occur at </a:t>
            </a:r>
            <a:r>
              <a:rPr lang="en-US" sz="1400" b="1" dirty="0" smtClean="0"/>
              <a:t>such high </a:t>
            </a:r>
            <a:r>
              <a:rPr lang="en-US" sz="1400" b="1" dirty="0" smtClean="0"/>
              <a:t>magnetic fields in Sr</a:t>
            </a:r>
            <a:r>
              <a:rPr lang="en-US" sz="1400" b="1" baseline="-25000" dirty="0" smtClean="0"/>
              <a:t>3</a:t>
            </a:r>
            <a:r>
              <a:rPr lang="en-US" sz="1400" b="1" dirty="0" smtClean="0"/>
              <a:t>NiIrO</a:t>
            </a:r>
            <a:r>
              <a:rPr lang="en-US" sz="1400" b="1" baseline="-25000" dirty="0" smtClean="0"/>
              <a:t>6</a:t>
            </a:r>
            <a:r>
              <a:rPr lang="en-US" sz="1400" b="1" dirty="0" smtClean="0"/>
              <a:t>?</a:t>
            </a:r>
            <a:endParaRPr lang="en-US" sz="1400" b="1" dirty="0"/>
          </a:p>
          <a:p>
            <a:pPr algn="ctr"/>
            <a:r>
              <a:rPr lang="en-US" sz="1000" dirty="0" smtClean="0"/>
              <a:t>K.R</a:t>
            </a:r>
            <a:r>
              <a:rPr lang="en-US" sz="1000" dirty="0"/>
              <a:t>. O'Neal,</a:t>
            </a:r>
            <a:r>
              <a:rPr lang="en-US" sz="1000" baseline="30000" dirty="0"/>
              <a:t>1</a:t>
            </a:r>
            <a:r>
              <a:rPr lang="en-US" sz="1000" dirty="0"/>
              <a:t> A. Paul,</a:t>
            </a:r>
            <a:r>
              <a:rPr lang="en-US" sz="1000" baseline="30000" dirty="0"/>
              <a:t>2</a:t>
            </a:r>
            <a:r>
              <a:rPr lang="en-US" sz="1000" dirty="0"/>
              <a:t> A. al-Wahish,</a:t>
            </a:r>
            <a:r>
              <a:rPr lang="en-US" sz="1000" baseline="30000" dirty="0"/>
              <a:t>1</a:t>
            </a:r>
            <a:r>
              <a:rPr lang="en-US" sz="1000" dirty="0"/>
              <a:t> </a:t>
            </a:r>
            <a:r>
              <a:rPr lang="en-US" sz="1000" dirty="0" smtClean="0"/>
              <a:t>K.D</a:t>
            </a:r>
            <a:r>
              <a:rPr lang="en-US" sz="1000" dirty="0"/>
              <a:t>. Hughey,</a:t>
            </a:r>
            <a:r>
              <a:rPr lang="en-US" sz="1000" baseline="30000" dirty="0"/>
              <a:t>1</a:t>
            </a:r>
            <a:r>
              <a:rPr lang="en-US" sz="1000" dirty="0"/>
              <a:t> </a:t>
            </a:r>
            <a:r>
              <a:rPr lang="en-US" sz="1000" dirty="0" smtClean="0"/>
              <a:t>A.L</a:t>
            </a:r>
            <a:r>
              <a:rPr lang="en-US" sz="1000" dirty="0"/>
              <a:t>. Blockmon,</a:t>
            </a:r>
            <a:r>
              <a:rPr lang="en-US" sz="1000" baseline="30000" dirty="0"/>
              <a:t>1</a:t>
            </a:r>
            <a:r>
              <a:rPr lang="en-US" sz="1000" dirty="0"/>
              <a:t> X. Luo,</a:t>
            </a:r>
            <a:r>
              <a:rPr lang="en-US" sz="1000" baseline="30000" dirty="0"/>
              <a:t>3, 4, 5</a:t>
            </a:r>
            <a:r>
              <a:rPr lang="en-US" sz="1000" dirty="0"/>
              <a:t> S.-W. Cheong,</a:t>
            </a:r>
            <a:r>
              <a:rPr lang="en-US" sz="1000" baseline="30000" dirty="0"/>
              <a:t>3, 4, 6</a:t>
            </a:r>
            <a:r>
              <a:rPr lang="en-US" sz="1000" dirty="0"/>
              <a:t> </a:t>
            </a:r>
            <a:r>
              <a:rPr lang="en-US" sz="1000" dirty="0" smtClean="0"/>
              <a:t>V.S</a:t>
            </a:r>
            <a:r>
              <a:rPr lang="en-US" sz="1000" dirty="0"/>
              <a:t>. Zapf,</a:t>
            </a:r>
            <a:r>
              <a:rPr lang="en-US" sz="1000" baseline="30000" dirty="0"/>
              <a:t>7</a:t>
            </a:r>
            <a:r>
              <a:rPr lang="en-US" sz="1000" dirty="0"/>
              <a:t> </a:t>
            </a:r>
            <a:endParaRPr lang="en-US" sz="1000" dirty="0" smtClean="0"/>
          </a:p>
          <a:p>
            <a:pPr algn="ctr"/>
            <a:r>
              <a:rPr lang="en-US" sz="1000" dirty="0" smtClean="0"/>
              <a:t>C.V</a:t>
            </a:r>
            <a:r>
              <a:rPr lang="en-US" sz="1000" dirty="0"/>
              <a:t>. </a:t>
            </a:r>
            <a:r>
              <a:rPr lang="en-US" sz="1000" dirty="0" smtClean="0"/>
              <a:t>Topping,</a:t>
            </a:r>
            <a:r>
              <a:rPr lang="en-US" sz="1000" baseline="30000" dirty="0" smtClean="0"/>
              <a:t>8</a:t>
            </a:r>
            <a:r>
              <a:rPr lang="en-US" sz="1000" dirty="0" smtClean="0"/>
              <a:t> </a:t>
            </a:r>
            <a:r>
              <a:rPr lang="en-US" sz="1000" dirty="0"/>
              <a:t>J. Singleton,</a:t>
            </a:r>
            <a:r>
              <a:rPr lang="en-US" sz="1000" baseline="30000" dirty="0"/>
              <a:t>7</a:t>
            </a:r>
            <a:r>
              <a:rPr lang="en-US" sz="1000" dirty="0"/>
              <a:t> M. Ozerov,</a:t>
            </a:r>
            <a:r>
              <a:rPr lang="en-US" sz="1000" baseline="30000" dirty="0"/>
              <a:t>9</a:t>
            </a:r>
            <a:r>
              <a:rPr lang="en-US" sz="1000" dirty="0"/>
              <a:t> T. Birol,</a:t>
            </a:r>
            <a:r>
              <a:rPr lang="en-US" sz="1000" baseline="30000" dirty="0"/>
              <a:t>2</a:t>
            </a:r>
            <a:r>
              <a:rPr lang="en-US" sz="1000" dirty="0"/>
              <a:t> and J. L. Musfeldt</a:t>
            </a:r>
            <a:r>
              <a:rPr lang="en-US" sz="1000" baseline="30000" dirty="0"/>
              <a:t>1</a:t>
            </a:r>
          </a:p>
          <a:p>
            <a:pPr algn="ctr"/>
            <a:r>
              <a:rPr lang="en-US" sz="1000" b="1" dirty="0" smtClean="0">
                <a:solidFill>
                  <a:srgbClr val="0033CC"/>
                </a:solidFill>
              </a:rPr>
              <a:t>1. </a:t>
            </a:r>
            <a:r>
              <a:rPr lang="en-US" sz="1000" b="1" kern="1200" dirty="0" smtClean="0">
                <a:solidFill>
                  <a:srgbClr val="0033CC"/>
                </a:solidFill>
              </a:rPr>
              <a:t>University </a:t>
            </a:r>
            <a:r>
              <a:rPr lang="en-US" sz="1000" b="1" kern="1200" dirty="0">
                <a:solidFill>
                  <a:srgbClr val="0033CC"/>
                </a:solidFill>
              </a:rPr>
              <a:t>of </a:t>
            </a:r>
            <a:r>
              <a:rPr lang="en-US" sz="1000" b="1" kern="1200" dirty="0" smtClean="0">
                <a:solidFill>
                  <a:srgbClr val="0033CC"/>
                </a:solidFill>
              </a:rPr>
              <a:t>Tennessee; </a:t>
            </a:r>
            <a:r>
              <a:rPr lang="en-US" sz="1000" b="1" kern="1200" dirty="0">
                <a:solidFill>
                  <a:srgbClr val="0033CC"/>
                </a:solidFill>
              </a:rPr>
              <a:t>2. University of </a:t>
            </a:r>
            <a:r>
              <a:rPr lang="en-US" sz="1000" b="1" kern="1200" dirty="0" smtClean="0">
                <a:solidFill>
                  <a:srgbClr val="0033CC"/>
                </a:solidFill>
              </a:rPr>
              <a:t>Minnesota; </a:t>
            </a:r>
            <a:r>
              <a:rPr lang="en-US" sz="1000" b="1" kern="1200" dirty="0">
                <a:solidFill>
                  <a:srgbClr val="0033CC"/>
                </a:solidFill>
              </a:rPr>
              <a:t>3. Pohang University of Science and </a:t>
            </a:r>
            <a:r>
              <a:rPr lang="en-US" sz="1000" b="1" kern="1200" dirty="0" smtClean="0">
                <a:solidFill>
                  <a:srgbClr val="0033CC"/>
                </a:solidFill>
              </a:rPr>
              <a:t>Technology;           4</a:t>
            </a:r>
            <a:r>
              <a:rPr lang="en-US" sz="1000" b="1" kern="1200" dirty="0">
                <a:solidFill>
                  <a:srgbClr val="0033CC"/>
                </a:solidFill>
              </a:rPr>
              <a:t>. Pohang Accelerator </a:t>
            </a:r>
            <a:r>
              <a:rPr lang="en-US" sz="1000" b="1" kern="1200" dirty="0" smtClean="0">
                <a:solidFill>
                  <a:srgbClr val="0033CC"/>
                </a:solidFill>
              </a:rPr>
              <a:t>Laboratory; </a:t>
            </a:r>
            <a:r>
              <a:rPr lang="en-US" sz="1000" b="1" kern="1200" dirty="0">
                <a:solidFill>
                  <a:srgbClr val="0033CC"/>
                </a:solidFill>
              </a:rPr>
              <a:t>5. Institute of Solid State </a:t>
            </a:r>
            <a:r>
              <a:rPr lang="en-US" sz="1000" b="1" kern="1200" dirty="0" smtClean="0">
                <a:solidFill>
                  <a:srgbClr val="0033CC"/>
                </a:solidFill>
              </a:rPr>
              <a:t>Physics; </a:t>
            </a:r>
            <a:r>
              <a:rPr lang="en-US" sz="1000" b="1" kern="1200" dirty="0">
                <a:solidFill>
                  <a:srgbClr val="0033CC"/>
                </a:solidFill>
              </a:rPr>
              <a:t>6. Rutgers </a:t>
            </a:r>
            <a:r>
              <a:rPr lang="en-US" sz="1000" b="1" kern="1200" dirty="0" smtClean="0">
                <a:solidFill>
                  <a:srgbClr val="0033CC"/>
                </a:solidFill>
              </a:rPr>
              <a:t>University; </a:t>
            </a:r>
            <a:r>
              <a:rPr lang="en-US" sz="1000" b="1" kern="1200" dirty="0">
                <a:solidFill>
                  <a:srgbClr val="0033CC"/>
                </a:solidFill>
              </a:rPr>
              <a:t>7. </a:t>
            </a:r>
            <a:r>
              <a:rPr lang="en-US" sz="1000" b="1" kern="1200" dirty="0" smtClean="0">
                <a:solidFill>
                  <a:srgbClr val="0033CC"/>
                </a:solidFill>
              </a:rPr>
              <a:t>NHMFL at Los Alamos National Laboratory; </a:t>
            </a:r>
            <a:r>
              <a:rPr lang="en-US" sz="1000" b="1" kern="1200" dirty="0">
                <a:solidFill>
                  <a:srgbClr val="0033CC"/>
                </a:solidFill>
              </a:rPr>
              <a:t>8. University of St </a:t>
            </a:r>
            <a:r>
              <a:rPr lang="en-US" sz="1000" b="1" kern="1200" dirty="0" smtClean="0">
                <a:solidFill>
                  <a:srgbClr val="0033CC"/>
                </a:solidFill>
              </a:rPr>
              <a:t>Andrews; </a:t>
            </a:r>
            <a:r>
              <a:rPr lang="en-US" sz="1000" b="1" kern="1200" dirty="0">
                <a:solidFill>
                  <a:srgbClr val="0033CC"/>
                </a:solidFill>
              </a:rPr>
              <a:t>9. </a:t>
            </a:r>
            <a:r>
              <a:rPr lang="en-US" sz="1000" b="1" kern="1200" dirty="0" smtClean="0">
                <a:solidFill>
                  <a:srgbClr val="0033CC"/>
                </a:solidFill>
              </a:rPr>
              <a:t>NHMFL at Florida State University</a:t>
            </a:r>
            <a:endParaRPr lang="en-US" sz="1000" b="1" dirty="0" smtClean="0"/>
          </a:p>
          <a:p>
            <a:pPr algn="ctr"/>
            <a:r>
              <a:rPr lang="en-US" sz="1000" b="1" dirty="0" smtClean="0"/>
              <a:t>Funding </a:t>
            </a:r>
            <a:r>
              <a:rPr lang="en-US" sz="1000" b="1" dirty="0"/>
              <a:t>Grants:</a:t>
            </a:r>
            <a:r>
              <a:rPr lang="en-US" sz="1000" dirty="0"/>
              <a:t>  </a:t>
            </a:r>
            <a:r>
              <a:rPr lang="en-US" sz="1000" dirty="0" smtClean="0"/>
              <a:t>J.L</a:t>
            </a:r>
            <a:r>
              <a:rPr lang="en-US" sz="1000" dirty="0"/>
              <a:t>. </a:t>
            </a:r>
            <a:r>
              <a:rPr lang="en-US" sz="1000" dirty="0" err="1"/>
              <a:t>Musfeldt</a:t>
            </a:r>
            <a:r>
              <a:rPr lang="en-US" sz="1000" dirty="0"/>
              <a:t> (NSF DMR-1629079, DOE DE-FG02-01ER45885), S.-W. Cheong (NSF DMR-1629059, ICT 2016K1A4A01922028), T. </a:t>
            </a:r>
            <a:r>
              <a:rPr lang="en-US" sz="1000" dirty="0" err="1"/>
              <a:t>Birol</a:t>
            </a:r>
            <a:r>
              <a:rPr lang="en-US" sz="1000" dirty="0"/>
              <a:t> (NSF DMR-1629260), G.S. Boebinger, J Singleton, </a:t>
            </a:r>
            <a:r>
              <a:rPr lang="en-US" sz="1000" dirty="0" smtClean="0"/>
              <a:t>V.S</a:t>
            </a:r>
            <a:r>
              <a:rPr lang="en-US" sz="1000" dirty="0"/>
              <a:t>. Zapf, M. Ozerov (NSF DMR-1157490, NSF </a:t>
            </a:r>
            <a:r>
              <a:rPr lang="en-US" sz="1000" dirty="0" smtClean="0"/>
              <a:t>DMR-1644779), J. Singleton, </a:t>
            </a:r>
            <a:r>
              <a:rPr lang="en-US" sz="1000" dirty="0" smtClean="0"/>
              <a:t>V.S</a:t>
            </a:r>
            <a:r>
              <a:rPr lang="en-US" sz="1000" dirty="0" smtClean="0"/>
              <a:t>. Zapf DOE BES “Science at 100 Tesla”</a:t>
            </a:r>
            <a:endParaRPr lang="en-US" sz="1000" b="1" kern="1200" dirty="0">
              <a:solidFill>
                <a:srgbClr val="0033CC"/>
              </a:solidFill>
            </a:endParaRPr>
          </a:p>
        </p:txBody>
      </p:sp>
      <p:pic>
        <p:nvPicPr>
          <p:cNvPr id="41" name="Picture 40" descr="JustM_purple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80" y="66450"/>
            <a:ext cx="850320" cy="101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17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603056"/>
            <a:ext cx="437096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rgbClr val="000000"/>
                </a:solidFill>
              </a:rPr>
              <a:t>What is the </a:t>
            </a:r>
            <a:r>
              <a:rPr lang="en-US" sz="1100" b="1" dirty="0" smtClean="0">
                <a:solidFill>
                  <a:srgbClr val="000000"/>
                </a:solidFill>
              </a:rPr>
              <a:t>finding? </a:t>
            </a:r>
            <a:r>
              <a:rPr lang="en-US" sz="1100" dirty="0" smtClean="0">
                <a:solidFill>
                  <a:srgbClr val="000000"/>
                </a:solidFill>
              </a:rPr>
              <a:t>Deformations of </a:t>
            </a:r>
            <a:r>
              <a:rPr lang="en-US" sz="1100" dirty="0" smtClean="0">
                <a:solidFill>
                  <a:srgbClr val="000000"/>
                </a:solidFill>
              </a:rPr>
              <a:t>the crystalline </a:t>
            </a:r>
            <a:r>
              <a:rPr lang="en-US" sz="1100" dirty="0" smtClean="0">
                <a:solidFill>
                  <a:srgbClr val="000000"/>
                </a:solidFill>
              </a:rPr>
              <a:t>lattice </a:t>
            </a:r>
            <a:r>
              <a:rPr lang="en-US" sz="1100" dirty="0">
                <a:solidFill>
                  <a:srgbClr val="000000"/>
                </a:solidFill>
              </a:rPr>
              <a:t>in the material</a:t>
            </a:r>
            <a:r>
              <a:rPr lang="en-US" sz="1100" dirty="0">
                <a:latin typeface="Arial" charset="0"/>
              </a:rPr>
              <a:t> Sr</a:t>
            </a:r>
            <a:r>
              <a:rPr lang="en-US" sz="1100" baseline="-25000" dirty="0">
                <a:latin typeface="Arial" charset="0"/>
              </a:rPr>
              <a:t>3</a:t>
            </a:r>
            <a:r>
              <a:rPr lang="en-US" sz="1100" dirty="0">
                <a:latin typeface="Arial" charset="0"/>
              </a:rPr>
              <a:t>NiIrO</a:t>
            </a:r>
            <a:r>
              <a:rPr lang="en-US" sz="1100" baseline="-25000" dirty="0">
                <a:latin typeface="Arial" charset="0"/>
              </a:rPr>
              <a:t>6 </a:t>
            </a:r>
            <a:r>
              <a:rPr lang="en-US" sz="1100" dirty="0" smtClean="0">
                <a:solidFill>
                  <a:srgbClr val="000000"/>
                </a:solidFill>
              </a:rPr>
              <a:t>in </a:t>
            </a:r>
            <a:r>
              <a:rPr lang="en-US" sz="1100" dirty="0" smtClean="0">
                <a:solidFill>
                  <a:srgbClr val="000000"/>
                </a:solidFill>
              </a:rPr>
              <a:t>response to </a:t>
            </a:r>
            <a:r>
              <a:rPr lang="en-US" sz="1100" dirty="0" smtClean="0">
                <a:solidFill>
                  <a:srgbClr val="000000"/>
                </a:solidFill>
              </a:rPr>
              <a:t>a magnetic field </a:t>
            </a:r>
            <a:r>
              <a:rPr lang="en-US" sz="1100" i="1" u="sng" dirty="0" smtClean="0">
                <a:solidFill>
                  <a:srgbClr val="000000"/>
                </a:solidFill>
              </a:rPr>
              <a:t>result from the creation of magnetic order, which plays </a:t>
            </a:r>
            <a:r>
              <a:rPr lang="en-US" sz="1100" i="1" u="sng" dirty="0" smtClean="0">
                <a:solidFill>
                  <a:srgbClr val="000000"/>
                </a:solidFill>
              </a:rPr>
              <a:t>a role in </a:t>
            </a:r>
            <a:r>
              <a:rPr lang="en-US" sz="1100" i="1" u="sng" dirty="0" smtClean="0">
                <a:solidFill>
                  <a:srgbClr val="000000"/>
                </a:solidFill>
              </a:rPr>
              <a:t>pushing the </a:t>
            </a:r>
            <a:r>
              <a:rPr lang="en-US" sz="1100" i="1" u="sng" dirty="0" smtClean="0">
                <a:solidFill>
                  <a:srgbClr val="000000"/>
                </a:solidFill>
              </a:rPr>
              <a:t>magnetic switching </a:t>
            </a:r>
            <a:r>
              <a:rPr lang="en-US" sz="1100" i="1" u="sng" dirty="0" smtClean="0">
                <a:solidFill>
                  <a:srgbClr val="000000"/>
                </a:solidFill>
              </a:rPr>
              <a:t>to </a:t>
            </a:r>
            <a:r>
              <a:rPr lang="en-US" sz="1100" i="1" u="sng" dirty="0" smtClean="0">
                <a:solidFill>
                  <a:srgbClr val="000000"/>
                </a:solidFill>
              </a:rPr>
              <a:t>very high magnetic </a:t>
            </a:r>
            <a:r>
              <a:rPr lang="en-US" sz="1100" i="1" u="sng" dirty="0" smtClean="0">
                <a:solidFill>
                  <a:srgbClr val="000000"/>
                </a:solidFill>
              </a:rPr>
              <a:t>fields,</a:t>
            </a:r>
            <a:r>
              <a:rPr lang="en-US" sz="1100" i="1" u="sng" dirty="0" smtClean="0">
                <a:latin typeface="Arial" charset="0"/>
              </a:rPr>
              <a:t> as high as 55T.</a:t>
            </a:r>
            <a:r>
              <a:rPr lang="en-US" sz="1100" i="1" u="sng" dirty="0" smtClean="0">
                <a:latin typeface="Arial" charset="0"/>
              </a:rPr>
              <a:t> </a:t>
            </a:r>
            <a:endParaRPr lang="en-US" sz="1100" i="1" u="sng" dirty="0">
              <a:latin typeface="Arial" charset="0"/>
            </a:endParaRPr>
          </a:p>
          <a:p>
            <a:pPr algn="just"/>
            <a:endParaRPr lang="en-US" sz="500" dirty="0">
              <a:solidFill>
                <a:srgbClr val="000000"/>
              </a:solidFill>
            </a:endParaRPr>
          </a:p>
          <a:p>
            <a:pPr algn="just"/>
            <a:r>
              <a:rPr lang="en-US" sz="1100" b="1" dirty="0">
                <a:solidFill>
                  <a:srgbClr val="000000"/>
                </a:solidFill>
              </a:rPr>
              <a:t>Why is this </a:t>
            </a:r>
            <a:r>
              <a:rPr lang="en-US" sz="1100" b="1" dirty="0" smtClean="0">
                <a:solidFill>
                  <a:srgbClr val="000000"/>
                </a:solidFill>
              </a:rPr>
              <a:t>important? </a:t>
            </a:r>
            <a:r>
              <a:rPr lang="en-US" sz="1100" dirty="0" smtClean="0">
                <a:solidFill>
                  <a:srgbClr val="000000"/>
                </a:solidFill>
              </a:rPr>
              <a:t>Materials whose magnetism can be switched by magnetic fields are critical to </a:t>
            </a:r>
            <a:r>
              <a:rPr lang="en-US" sz="1100" dirty="0" smtClean="0">
                <a:solidFill>
                  <a:srgbClr val="000000"/>
                </a:solidFill>
              </a:rPr>
              <a:t>many </a:t>
            </a:r>
            <a:r>
              <a:rPr lang="en-US" sz="1100" dirty="0" smtClean="0">
                <a:solidFill>
                  <a:srgbClr val="000000"/>
                </a:solidFill>
              </a:rPr>
              <a:t>applications of magnetism. </a:t>
            </a:r>
            <a:r>
              <a:rPr lang="en-US" sz="1100" i="1" u="sng" dirty="0" smtClean="0">
                <a:solidFill>
                  <a:srgbClr val="000000"/>
                </a:solidFill>
              </a:rPr>
              <a:t>When a large magnetic moment is switched at high magnetic fields, it is called ‘hard magnetism’, which is </a:t>
            </a:r>
            <a:r>
              <a:rPr lang="en-US" sz="1100" i="1" u="sng" dirty="0" smtClean="0">
                <a:solidFill>
                  <a:srgbClr val="000000"/>
                </a:solidFill>
              </a:rPr>
              <a:t>a much </a:t>
            </a:r>
            <a:r>
              <a:rPr lang="en-US" sz="1100" i="1" u="sng" dirty="0" smtClean="0">
                <a:solidFill>
                  <a:srgbClr val="000000"/>
                </a:solidFill>
              </a:rPr>
              <a:t>sought after technology</a:t>
            </a:r>
            <a:r>
              <a:rPr lang="en-US" sz="1100" dirty="0" smtClean="0">
                <a:solidFill>
                  <a:srgbClr val="000000"/>
                </a:solidFill>
              </a:rPr>
              <a:t>. Here we explore why the magnetic moment of Sr</a:t>
            </a:r>
            <a:r>
              <a:rPr lang="en-US" sz="1100" baseline="-25000" dirty="0" smtClean="0">
                <a:solidFill>
                  <a:srgbClr val="000000"/>
                </a:solidFill>
              </a:rPr>
              <a:t>3</a:t>
            </a:r>
            <a:r>
              <a:rPr lang="en-US" sz="1100" dirty="0" smtClean="0">
                <a:solidFill>
                  <a:srgbClr val="000000"/>
                </a:solidFill>
              </a:rPr>
              <a:t>NiIrO</a:t>
            </a:r>
            <a:r>
              <a:rPr lang="en-US" sz="1100" baseline="-25000" dirty="0" smtClean="0">
                <a:solidFill>
                  <a:srgbClr val="000000"/>
                </a:solidFill>
              </a:rPr>
              <a:t>6</a:t>
            </a:r>
            <a:r>
              <a:rPr lang="en-US" sz="1100" dirty="0" smtClean="0">
                <a:solidFill>
                  <a:srgbClr val="000000"/>
                </a:solidFill>
              </a:rPr>
              <a:t> can </a:t>
            </a:r>
            <a:r>
              <a:rPr lang="en-US" sz="1100" dirty="0" smtClean="0">
                <a:solidFill>
                  <a:srgbClr val="000000"/>
                </a:solidFill>
              </a:rPr>
              <a:t>only be </a:t>
            </a:r>
            <a:r>
              <a:rPr lang="en-US" sz="1100" dirty="0" smtClean="0">
                <a:solidFill>
                  <a:srgbClr val="000000"/>
                </a:solidFill>
              </a:rPr>
              <a:t>switched at magnetic fields up to 55 T. This is a record high “coercive field” for magnetic switching. </a:t>
            </a:r>
            <a:endParaRPr lang="en-US" sz="1100" dirty="0"/>
          </a:p>
          <a:p>
            <a:pPr algn="just"/>
            <a:endParaRPr lang="en-US" sz="500" dirty="0">
              <a:latin typeface="Arial" charset="0"/>
            </a:endParaRPr>
          </a:p>
          <a:p>
            <a:pPr algn="just"/>
            <a:r>
              <a:rPr lang="en-US" sz="11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100" b="1" dirty="0">
                <a:latin typeface="Arial" charset="0"/>
              </a:rPr>
              <a:t> </a:t>
            </a:r>
            <a:r>
              <a:rPr lang="en-US" sz="1100" dirty="0">
                <a:latin typeface="Arial" charset="0"/>
              </a:rPr>
              <a:t> The coercive field of Sr</a:t>
            </a:r>
            <a:r>
              <a:rPr lang="en-US" sz="1100" baseline="-25000" dirty="0">
                <a:latin typeface="Arial" charset="0"/>
              </a:rPr>
              <a:t>3</a:t>
            </a:r>
            <a:r>
              <a:rPr lang="en-US" sz="1100" dirty="0">
                <a:latin typeface="Arial" charset="0"/>
              </a:rPr>
              <a:t>NiIrO</a:t>
            </a:r>
            <a:r>
              <a:rPr lang="en-US" sz="1100" baseline="-25000" dirty="0">
                <a:latin typeface="Arial" charset="0"/>
              </a:rPr>
              <a:t>6</a:t>
            </a:r>
            <a:r>
              <a:rPr lang="en-US" sz="1100" dirty="0">
                <a:latin typeface="Arial" charset="0"/>
              </a:rPr>
              <a:t> reaches a maximum of </a:t>
            </a:r>
            <a:r>
              <a:rPr lang="en-US" sz="1100" dirty="0" smtClean="0">
                <a:latin typeface="Arial" charset="0"/>
              </a:rPr>
              <a:t>55T, </a:t>
            </a:r>
            <a:r>
              <a:rPr lang="en-US" sz="1100" dirty="0">
                <a:latin typeface="Arial" charset="0"/>
              </a:rPr>
              <a:t>requiring pulsed magnets to fully </a:t>
            </a:r>
            <a:r>
              <a:rPr lang="en-US" sz="1100" dirty="0" smtClean="0">
                <a:latin typeface="Arial" charset="0"/>
              </a:rPr>
              <a:t>access. </a:t>
            </a:r>
            <a:r>
              <a:rPr lang="en-US" sz="1100" dirty="0">
                <a:latin typeface="Arial" charset="0"/>
              </a:rPr>
              <a:t>Measuring infrared spectra </a:t>
            </a:r>
            <a:r>
              <a:rPr lang="en-US" sz="1100" dirty="0" smtClean="0">
                <a:latin typeface="Arial" charset="0"/>
              </a:rPr>
              <a:t>takes </a:t>
            </a:r>
            <a:r>
              <a:rPr lang="en-US" sz="1100" dirty="0">
                <a:latin typeface="Arial" charset="0"/>
              </a:rPr>
              <a:t>much longer times to collect, so a </a:t>
            </a:r>
            <a:r>
              <a:rPr lang="en-US" sz="1100" dirty="0" smtClean="0">
                <a:latin typeface="Arial" charset="0"/>
              </a:rPr>
              <a:t>35T resistive </a:t>
            </a:r>
            <a:r>
              <a:rPr lang="en-US" sz="1100" dirty="0">
                <a:latin typeface="Arial" charset="0"/>
              </a:rPr>
              <a:t>magnet was used rather than a pulsed </a:t>
            </a:r>
            <a:r>
              <a:rPr lang="en-US" sz="1100" dirty="0" smtClean="0">
                <a:latin typeface="Arial" charset="0"/>
              </a:rPr>
              <a:t>magnet for the infrared spectroscopy. </a:t>
            </a:r>
            <a:r>
              <a:rPr lang="en-US" sz="1100" dirty="0">
                <a:latin typeface="Arial" charset="0"/>
              </a:rPr>
              <a:t>35 T was required to achieve significant changes due to the high energy scales in this material.</a:t>
            </a: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95801" y="1622747"/>
            <a:ext cx="4572000" cy="5185009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61734" y="1746114"/>
            <a:ext cx="3573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38100" y="4779290"/>
            <a:ext cx="4571999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</a:t>
            </a:r>
            <a:r>
              <a:rPr lang="en-US" sz="1100" b="1" dirty="0" smtClean="0">
                <a:solidFill>
                  <a:srgbClr val="333399"/>
                </a:solidFill>
              </a:rPr>
              <a:t>used: </a:t>
            </a:r>
            <a:r>
              <a:rPr lang="en-US" sz="1100" dirty="0" smtClean="0">
                <a:solidFill>
                  <a:srgbClr val="333399"/>
                </a:solidFill>
              </a:rPr>
              <a:t>FT-IR </a:t>
            </a:r>
            <a:r>
              <a:rPr lang="en-US" sz="1100" dirty="0">
                <a:solidFill>
                  <a:srgbClr val="333399"/>
                </a:solidFill>
              </a:rPr>
              <a:t>spectrometer combined with </a:t>
            </a:r>
            <a:r>
              <a:rPr lang="en-US" sz="1100" dirty="0" smtClean="0">
                <a:solidFill>
                  <a:srgbClr val="333399"/>
                </a:solidFill>
              </a:rPr>
              <a:t>35T </a:t>
            </a:r>
            <a:r>
              <a:rPr lang="en-US" sz="1100" dirty="0">
                <a:solidFill>
                  <a:srgbClr val="333399"/>
                </a:solidFill>
              </a:rPr>
              <a:t>resistive magnet in the NHMFL DC Field Facility, and </a:t>
            </a:r>
            <a:r>
              <a:rPr lang="en-US" sz="1100" dirty="0" smtClean="0">
                <a:solidFill>
                  <a:srgbClr val="333399"/>
                </a:solidFill>
              </a:rPr>
              <a:t>65T </a:t>
            </a:r>
            <a:r>
              <a:rPr lang="en-US" sz="1100" dirty="0">
                <a:solidFill>
                  <a:srgbClr val="333399"/>
                </a:solidFill>
              </a:rPr>
              <a:t>pulsed magnets in the NHMFL Pulsed Field Facility.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31400" y="6009504"/>
            <a:ext cx="449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Fig</a:t>
            </a:r>
            <a:r>
              <a:rPr lang="en-US" sz="1200" dirty="0" smtClean="0"/>
              <a:t>ure</a:t>
            </a:r>
            <a:r>
              <a:rPr lang="en-US" sz="1200" dirty="0" smtClean="0"/>
              <a:t> </a:t>
            </a:r>
            <a:r>
              <a:rPr lang="en-US" sz="1200" dirty="0"/>
              <a:t>(a-c) </a:t>
            </a:r>
            <a:r>
              <a:rPr lang="en-US" sz="1200" dirty="0" smtClean="0"/>
              <a:t>Motion pattern of atoms for the phonon modes that change </a:t>
            </a:r>
            <a:r>
              <a:rPr lang="en-US" sz="1200" dirty="0"/>
              <a:t>in magnetic field. (d) Spin tilting angle versus phonon displacement magnitude, showing that the phonons are coupled to the </a:t>
            </a:r>
            <a:r>
              <a:rPr lang="en-US" sz="1200" dirty="0" smtClean="0"/>
              <a:t>magnetism [2]</a:t>
            </a:r>
            <a:endParaRPr lang="en-US" sz="1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296" y="1651845"/>
            <a:ext cx="1414357" cy="22939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542" y="1665960"/>
            <a:ext cx="1049530" cy="22939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453" y="1665960"/>
            <a:ext cx="1222238" cy="22939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041" y="3979730"/>
            <a:ext cx="3809651" cy="206996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624629" y="159384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86081" y="1593843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49024" y="159384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96995" y="4029644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</a:t>
            </a:r>
          </a:p>
        </p:txBody>
      </p:sp>
      <p:sp>
        <p:nvSpPr>
          <p:cNvPr id="26" name="Line 42">
            <a:extLst>
              <a:ext uri="{FF2B5EF4-FFF2-40B4-BE49-F238E27FC236}">
                <a16:creationId xmlns:a16="http://schemas.microsoft.com/office/drawing/2014/main" id="{3D3C6D1B-5381-2D4C-8BF8-BEA4D70BC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1544861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38100" y="5356047"/>
            <a:ext cx="4325251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Citations</a:t>
            </a:r>
            <a:r>
              <a:rPr lang="en-US" sz="1100" dirty="0" smtClean="0">
                <a:solidFill>
                  <a:srgbClr val="333399"/>
                </a:solidFill>
              </a:rPr>
              <a:t>: </a:t>
            </a:r>
            <a:r>
              <a:rPr lang="en-US" sz="1100" b="1" dirty="0" smtClean="0">
                <a:solidFill>
                  <a:srgbClr val="333399"/>
                </a:solidFill>
              </a:rPr>
              <a:t> </a:t>
            </a:r>
            <a:r>
              <a:rPr lang="en-US" sz="1100" b="1" dirty="0" smtClean="0">
                <a:solidFill>
                  <a:srgbClr val="333399"/>
                </a:solidFill>
              </a:rPr>
              <a:t>[1</a:t>
            </a:r>
            <a:r>
              <a:rPr lang="en-US" sz="1100" b="1" dirty="0" smtClean="0">
                <a:solidFill>
                  <a:srgbClr val="333399"/>
                </a:solidFill>
              </a:rPr>
              <a:t>] </a:t>
            </a:r>
            <a:r>
              <a:rPr lang="en-US" sz="1100" dirty="0" smtClean="0">
                <a:solidFill>
                  <a:srgbClr val="333399"/>
                </a:solidFill>
              </a:rPr>
              <a:t>J. Singleton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 Kim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smtClean="0">
                <a:solidFill>
                  <a:srgbClr val="333399"/>
                </a:solidFill>
              </a:rPr>
              <a:t>Topping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 </a:t>
            </a:r>
            <a:r>
              <a:rPr lang="en-US" sz="1100" dirty="0" smtClean="0">
                <a:solidFill>
                  <a:srgbClr val="333399"/>
                </a:solidFill>
              </a:rPr>
              <a:t>Hansen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E. </a:t>
            </a:r>
            <a:r>
              <a:rPr lang="en-US" sz="1100" dirty="0" err="1" smtClean="0">
                <a:solidFill>
                  <a:srgbClr val="333399"/>
                </a:solidFill>
              </a:rPr>
              <a:t>Mun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err="1" smtClean="0">
                <a:solidFill>
                  <a:srgbClr val="333399"/>
                </a:solidFill>
              </a:rPr>
              <a:t>Chikara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I. </a:t>
            </a:r>
            <a:r>
              <a:rPr lang="en-US" sz="1100" dirty="0" err="1" smtClean="0">
                <a:solidFill>
                  <a:srgbClr val="333399"/>
                </a:solidFill>
              </a:rPr>
              <a:t>Lakis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err="1" smtClean="0">
                <a:solidFill>
                  <a:srgbClr val="333399"/>
                </a:solidFill>
              </a:rPr>
              <a:t>Ghannadzadeh</a:t>
            </a:r>
            <a:r>
              <a:rPr lang="en-US" sz="1100" dirty="0" smtClean="0">
                <a:solidFill>
                  <a:srgbClr val="333399"/>
                </a:solidFill>
              </a:rPr>
              <a:t>, P. Goddard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Y.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Oh</a:t>
            </a:r>
            <a:r>
              <a:rPr lang="en-US" sz="1100" dirty="0" smtClean="0">
                <a:solidFill>
                  <a:srgbClr val="333399"/>
                </a:solidFill>
              </a:rPr>
              <a:t>, S-W. </a:t>
            </a:r>
            <a:r>
              <a:rPr lang="en-US" sz="1100" dirty="0">
                <a:solidFill>
                  <a:srgbClr val="333399"/>
                </a:solidFill>
              </a:rPr>
              <a:t>Cheong, </a:t>
            </a:r>
            <a:r>
              <a:rPr lang="en-US" sz="1100" dirty="0">
                <a:solidFill>
                  <a:srgbClr val="333399"/>
                </a:solidFill>
              </a:rPr>
              <a:t>a</a:t>
            </a:r>
            <a:r>
              <a:rPr lang="en-US" sz="1100" dirty="0" smtClean="0">
                <a:solidFill>
                  <a:srgbClr val="333399"/>
                </a:solidFill>
              </a:rPr>
              <a:t>nd </a:t>
            </a:r>
            <a:r>
              <a:rPr lang="en-US" sz="1100" dirty="0" smtClean="0">
                <a:solidFill>
                  <a:srgbClr val="333399"/>
                </a:solidFill>
              </a:rPr>
              <a:t>V. </a:t>
            </a:r>
            <a:r>
              <a:rPr lang="en-US" sz="1100" dirty="0" smtClean="0">
                <a:solidFill>
                  <a:srgbClr val="333399"/>
                </a:solidFill>
              </a:rPr>
              <a:t>Zapf, </a:t>
            </a:r>
            <a:r>
              <a:rPr lang="en-US" sz="1100" b="1" dirty="0">
                <a:solidFill>
                  <a:srgbClr val="333399"/>
                </a:solidFill>
              </a:rPr>
              <a:t>Phys. Rev. B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b="1" dirty="0">
                <a:solidFill>
                  <a:srgbClr val="333399"/>
                </a:solidFill>
              </a:rPr>
              <a:t>94</a:t>
            </a:r>
            <a:r>
              <a:rPr lang="en-US" sz="1100" dirty="0">
                <a:solidFill>
                  <a:srgbClr val="333399"/>
                </a:solidFill>
              </a:rPr>
              <a:t>, 224408 (2016</a:t>
            </a:r>
            <a:r>
              <a:rPr lang="en-US" sz="1100" dirty="0" smtClean="0">
                <a:solidFill>
                  <a:srgbClr val="333399"/>
                </a:solidFill>
              </a:rPr>
              <a:t>)</a:t>
            </a:r>
            <a:endParaRPr lang="en-US" sz="1100" dirty="0">
              <a:solidFill>
                <a:srgbClr val="333399"/>
              </a:solidFill>
            </a:endParaRP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28574" y="5902625"/>
            <a:ext cx="4390017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[2] </a:t>
            </a:r>
            <a:r>
              <a:rPr lang="en-US" sz="1100" dirty="0" smtClean="0">
                <a:solidFill>
                  <a:srgbClr val="333399"/>
                </a:solidFill>
              </a:rPr>
              <a:t>K.R. O'Neal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 </a:t>
            </a:r>
            <a:r>
              <a:rPr lang="en-US" sz="1100" dirty="0" smtClean="0">
                <a:solidFill>
                  <a:srgbClr val="333399"/>
                </a:solidFill>
              </a:rPr>
              <a:t>Paul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 </a:t>
            </a:r>
            <a:r>
              <a:rPr lang="en-US" sz="1100" dirty="0" smtClean="0">
                <a:solidFill>
                  <a:srgbClr val="333399"/>
                </a:solidFill>
              </a:rPr>
              <a:t>al-</a:t>
            </a:r>
            <a:r>
              <a:rPr lang="en-US" sz="1100" dirty="0" err="1" smtClean="0">
                <a:solidFill>
                  <a:srgbClr val="333399"/>
                </a:solidFill>
              </a:rPr>
              <a:t>Wahish</a:t>
            </a:r>
            <a:r>
              <a:rPr lang="en-US" sz="1100" dirty="0" smtClean="0">
                <a:solidFill>
                  <a:srgbClr val="333399"/>
                </a:solidFill>
              </a:rPr>
              <a:t>, K.D. </a:t>
            </a:r>
            <a:r>
              <a:rPr lang="en-US" sz="1100" dirty="0" err="1" smtClean="0">
                <a:solidFill>
                  <a:srgbClr val="333399"/>
                </a:solidFill>
              </a:rPr>
              <a:t>Hughey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A. </a:t>
            </a:r>
            <a:r>
              <a:rPr lang="en-US" sz="1100" dirty="0" err="1" smtClean="0">
                <a:solidFill>
                  <a:srgbClr val="333399"/>
                </a:solidFill>
              </a:rPr>
              <a:t>Blockmon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X. </a:t>
            </a:r>
            <a:r>
              <a:rPr lang="en-US" sz="1100" dirty="0" smtClean="0">
                <a:solidFill>
                  <a:srgbClr val="333399"/>
                </a:solidFill>
              </a:rPr>
              <a:t>Luo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S-W. </a:t>
            </a:r>
            <a:r>
              <a:rPr lang="en-US" sz="1100" dirty="0" smtClean="0">
                <a:solidFill>
                  <a:srgbClr val="333399"/>
                </a:solidFill>
              </a:rPr>
              <a:t>Cheong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V. </a:t>
            </a:r>
            <a:r>
              <a:rPr lang="en-US" sz="1100" dirty="0" smtClean="0">
                <a:solidFill>
                  <a:srgbClr val="333399"/>
                </a:solidFill>
              </a:rPr>
              <a:t>Zapf, C.V. Topping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 </a:t>
            </a:r>
            <a:r>
              <a:rPr lang="en-US" sz="1100" dirty="0" smtClean="0">
                <a:solidFill>
                  <a:srgbClr val="333399"/>
                </a:solidFill>
              </a:rPr>
              <a:t>Singleton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 </a:t>
            </a:r>
            <a:r>
              <a:rPr lang="en-US" sz="1100" dirty="0" err="1" smtClean="0">
                <a:solidFill>
                  <a:srgbClr val="333399"/>
                </a:solidFill>
              </a:rPr>
              <a:t>Ozerov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T. </a:t>
            </a:r>
            <a:r>
              <a:rPr lang="en-US" sz="1100" dirty="0" err="1" smtClean="0">
                <a:solidFill>
                  <a:srgbClr val="333399"/>
                </a:solidFill>
              </a:rPr>
              <a:t>Birol</a:t>
            </a:r>
            <a:r>
              <a:rPr lang="en-US" sz="1100" dirty="0" smtClean="0">
                <a:solidFill>
                  <a:srgbClr val="333399"/>
                </a:solidFill>
              </a:rPr>
              <a:t>, J.L. </a:t>
            </a:r>
            <a:r>
              <a:rPr lang="en-US" sz="1100" dirty="0" err="1" smtClean="0">
                <a:solidFill>
                  <a:srgbClr val="333399"/>
                </a:solidFill>
              </a:rPr>
              <a:t>Musfeldt</a:t>
            </a:r>
            <a:r>
              <a:rPr lang="en-US" sz="1100" dirty="0" smtClean="0">
                <a:solidFill>
                  <a:srgbClr val="333399"/>
                </a:solidFill>
              </a:rPr>
              <a:t>, </a:t>
            </a:r>
            <a:r>
              <a:rPr lang="en-US" sz="1100" i="1" dirty="0">
                <a:solidFill>
                  <a:srgbClr val="333399"/>
                </a:solidFill>
              </a:rPr>
              <a:t>Spin-lattice and electron-phonon coupling in 3d/5dhybrid </a:t>
            </a:r>
            <a:r>
              <a:rPr lang="en-US" sz="1100" i="1" dirty="0" smtClean="0">
                <a:solidFill>
                  <a:srgbClr val="333399"/>
                </a:solidFill>
              </a:rPr>
              <a:t>Sr</a:t>
            </a:r>
            <a:r>
              <a:rPr lang="en-US" sz="1100" i="1" baseline="-25000" dirty="0" smtClean="0">
                <a:solidFill>
                  <a:srgbClr val="333399"/>
                </a:solidFill>
              </a:rPr>
              <a:t>3</a:t>
            </a:r>
            <a:r>
              <a:rPr lang="en-US" sz="1100" i="1" dirty="0" smtClean="0">
                <a:solidFill>
                  <a:srgbClr val="333399"/>
                </a:solidFill>
              </a:rPr>
              <a:t>NiIrO</a:t>
            </a:r>
            <a:r>
              <a:rPr lang="en-US" sz="1100" i="1" baseline="-25000" dirty="0" smtClean="0">
                <a:solidFill>
                  <a:srgbClr val="333399"/>
                </a:solidFill>
              </a:rPr>
              <a:t>6</a:t>
            </a:r>
            <a:r>
              <a:rPr lang="en-US" sz="1100" i="1" dirty="0" smtClean="0">
                <a:solidFill>
                  <a:srgbClr val="333399"/>
                </a:solidFill>
              </a:rPr>
              <a:t>,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njp Quantum Materials, 4</a:t>
            </a:r>
            <a:r>
              <a:rPr lang="en-US" sz="1100" dirty="0">
                <a:solidFill>
                  <a:srgbClr val="333399"/>
                </a:solidFill>
              </a:rPr>
              <a:t>, 48 (2019) 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hlinkClick r:id="rId7"/>
              </a:rPr>
              <a:t>doi.org/10.1038/s41535-019-0184-x</a:t>
            </a:r>
            <a:endParaRPr lang="en-US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 Box 62"/>
          <p:cNvSpPr txBox="1">
            <a:spLocks noChangeArrowheads="1"/>
          </p:cNvSpPr>
          <p:nvPr/>
        </p:nvSpPr>
        <p:spPr bwMode="auto">
          <a:xfrm>
            <a:off x="1039213" y="-4817"/>
            <a:ext cx="6849459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Why does magnetic switching occur at </a:t>
            </a:r>
            <a:r>
              <a:rPr lang="en-US" sz="1400" b="1" dirty="0" smtClean="0"/>
              <a:t>such high </a:t>
            </a:r>
            <a:r>
              <a:rPr lang="en-US" sz="1400" b="1" dirty="0" smtClean="0"/>
              <a:t>magnetic fields in Sr</a:t>
            </a:r>
            <a:r>
              <a:rPr lang="en-US" sz="1400" b="1" baseline="-25000" dirty="0" smtClean="0"/>
              <a:t>3</a:t>
            </a:r>
            <a:r>
              <a:rPr lang="en-US" sz="1400" b="1" dirty="0" smtClean="0"/>
              <a:t>NiIrO</a:t>
            </a:r>
            <a:r>
              <a:rPr lang="en-US" sz="1400" b="1" baseline="-25000" dirty="0" smtClean="0"/>
              <a:t>6</a:t>
            </a:r>
            <a:r>
              <a:rPr lang="en-US" sz="1400" b="1" dirty="0" smtClean="0"/>
              <a:t>?</a:t>
            </a:r>
            <a:endParaRPr lang="en-US" sz="1400" b="1" dirty="0"/>
          </a:p>
          <a:p>
            <a:pPr algn="ctr"/>
            <a:r>
              <a:rPr lang="en-US" sz="1000" dirty="0" smtClean="0"/>
              <a:t>K.R</a:t>
            </a:r>
            <a:r>
              <a:rPr lang="en-US" sz="1000" dirty="0"/>
              <a:t>. O'Neal,</a:t>
            </a:r>
            <a:r>
              <a:rPr lang="en-US" sz="1000" baseline="30000" dirty="0"/>
              <a:t>1</a:t>
            </a:r>
            <a:r>
              <a:rPr lang="en-US" sz="1000" dirty="0"/>
              <a:t> A. Paul,</a:t>
            </a:r>
            <a:r>
              <a:rPr lang="en-US" sz="1000" baseline="30000" dirty="0"/>
              <a:t>2</a:t>
            </a:r>
            <a:r>
              <a:rPr lang="en-US" sz="1000" dirty="0"/>
              <a:t> A. al-Wahish,</a:t>
            </a:r>
            <a:r>
              <a:rPr lang="en-US" sz="1000" baseline="30000" dirty="0"/>
              <a:t>1</a:t>
            </a:r>
            <a:r>
              <a:rPr lang="en-US" sz="1000" dirty="0"/>
              <a:t> </a:t>
            </a:r>
            <a:r>
              <a:rPr lang="en-US" sz="1000" dirty="0" smtClean="0"/>
              <a:t>K.D</a:t>
            </a:r>
            <a:r>
              <a:rPr lang="en-US" sz="1000" dirty="0"/>
              <a:t>. Hughey,</a:t>
            </a:r>
            <a:r>
              <a:rPr lang="en-US" sz="1000" baseline="30000" dirty="0"/>
              <a:t>1</a:t>
            </a:r>
            <a:r>
              <a:rPr lang="en-US" sz="1000" dirty="0"/>
              <a:t> </a:t>
            </a:r>
            <a:r>
              <a:rPr lang="en-US" sz="1000" dirty="0" smtClean="0"/>
              <a:t>A.L</a:t>
            </a:r>
            <a:r>
              <a:rPr lang="en-US" sz="1000" dirty="0"/>
              <a:t>. Blockmon,</a:t>
            </a:r>
            <a:r>
              <a:rPr lang="en-US" sz="1000" baseline="30000" dirty="0"/>
              <a:t>1</a:t>
            </a:r>
            <a:r>
              <a:rPr lang="en-US" sz="1000" dirty="0"/>
              <a:t> X. Luo,</a:t>
            </a:r>
            <a:r>
              <a:rPr lang="en-US" sz="1000" baseline="30000" dirty="0"/>
              <a:t>3, 4, 5</a:t>
            </a:r>
            <a:r>
              <a:rPr lang="en-US" sz="1000" dirty="0"/>
              <a:t> S.-W. Cheong,</a:t>
            </a:r>
            <a:r>
              <a:rPr lang="en-US" sz="1000" baseline="30000" dirty="0"/>
              <a:t>3, 4, 6</a:t>
            </a:r>
            <a:r>
              <a:rPr lang="en-US" sz="1000" dirty="0"/>
              <a:t> </a:t>
            </a:r>
            <a:r>
              <a:rPr lang="en-US" sz="1000" dirty="0" smtClean="0"/>
              <a:t>V.S</a:t>
            </a:r>
            <a:r>
              <a:rPr lang="en-US" sz="1000" dirty="0"/>
              <a:t>. Zapf,</a:t>
            </a:r>
            <a:r>
              <a:rPr lang="en-US" sz="1000" baseline="30000" dirty="0"/>
              <a:t>7</a:t>
            </a:r>
            <a:r>
              <a:rPr lang="en-US" sz="1000" dirty="0"/>
              <a:t> </a:t>
            </a:r>
            <a:endParaRPr lang="en-US" sz="1000" dirty="0" smtClean="0"/>
          </a:p>
          <a:p>
            <a:pPr algn="ctr"/>
            <a:r>
              <a:rPr lang="en-US" sz="1000" dirty="0" smtClean="0"/>
              <a:t>C.V</a:t>
            </a:r>
            <a:r>
              <a:rPr lang="en-US" sz="1000" dirty="0"/>
              <a:t>. </a:t>
            </a:r>
            <a:r>
              <a:rPr lang="en-US" sz="1000" dirty="0" smtClean="0"/>
              <a:t>Topping,</a:t>
            </a:r>
            <a:r>
              <a:rPr lang="en-US" sz="1000" baseline="30000" dirty="0" smtClean="0"/>
              <a:t>8</a:t>
            </a:r>
            <a:r>
              <a:rPr lang="en-US" sz="1000" dirty="0" smtClean="0"/>
              <a:t> </a:t>
            </a:r>
            <a:r>
              <a:rPr lang="en-US" sz="1000" dirty="0"/>
              <a:t>J. Singleton,</a:t>
            </a:r>
            <a:r>
              <a:rPr lang="en-US" sz="1000" baseline="30000" dirty="0"/>
              <a:t>7</a:t>
            </a:r>
            <a:r>
              <a:rPr lang="en-US" sz="1000" dirty="0"/>
              <a:t> M. Ozerov,</a:t>
            </a:r>
            <a:r>
              <a:rPr lang="en-US" sz="1000" baseline="30000" dirty="0"/>
              <a:t>9</a:t>
            </a:r>
            <a:r>
              <a:rPr lang="en-US" sz="1000" dirty="0"/>
              <a:t> T. Birol,</a:t>
            </a:r>
            <a:r>
              <a:rPr lang="en-US" sz="1000" baseline="30000" dirty="0"/>
              <a:t>2</a:t>
            </a:r>
            <a:r>
              <a:rPr lang="en-US" sz="1000" dirty="0"/>
              <a:t> and J. L. Musfeldt</a:t>
            </a:r>
            <a:r>
              <a:rPr lang="en-US" sz="1000" baseline="30000" dirty="0"/>
              <a:t>1</a:t>
            </a:r>
          </a:p>
          <a:p>
            <a:pPr algn="ctr"/>
            <a:r>
              <a:rPr lang="en-US" sz="1000" b="1" dirty="0" smtClean="0">
                <a:solidFill>
                  <a:srgbClr val="0033CC"/>
                </a:solidFill>
              </a:rPr>
              <a:t>1. </a:t>
            </a:r>
            <a:r>
              <a:rPr lang="en-US" sz="1000" b="1" kern="1200" dirty="0" smtClean="0">
                <a:solidFill>
                  <a:srgbClr val="0033CC"/>
                </a:solidFill>
              </a:rPr>
              <a:t>University </a:t>
            </a:r>
            <a:r>
              <a:rPr lang="en-US" sz="1000" b="1" kern="1200" dirty="0">
                <a:solidFill>
                  <a:srgbClr val="0033CC"/>
                </a:solidFill>
              </a:rPr>
              <a:t>of </a:t>
            </a:r>
            <a:r>
              <a:rPr lang="en-US" sz="1000" b="1" kern="1200" dirty="0" smtClean="0">
                <a:solidFill>
                  <a:srgbClr val="0033CC"/>
                </a:solidFill>
              </a:rPr>
              <a:t>Tennessee; </a:t>
            </a:r>
            <a:r>
              <a:rPr lang="en-US" sz="1000" b="1" kern="1200" dirty="0">
                <a:solidFill>
                  <a:srgbClr val="0033CC"/>
                </a:solidFill>
              </a:rPr>
              <a:t>2. University of </a:t>
            </a:r>
            <a:r>
              <a:rPr lang="en-US" sz="1000" b="1" kern="1200" dirty="0" smtClean="0">
                <a:solidFill>
                  <a:srgbClr val="0033CC"/>
                </a:solidFill>
              </a:rPr>
              <a:t>Minnesota; </a:t>
            </a:r>
            <a:r>
              <a:rPr lang="en-US" sz="1000" b="1" kern="1200" dirty="0">
                <a:solidFill>
                  <a:srgbClr val="0033CC"/>
                </a:solidFill>
              </a:rPr>
              <a:t>3. Pohang University of Science and </a:t>
            </a:r>
            <a:r>
              <a:rPr lang="en-US" sz="1000" b="1" kern="1200" dirty="0" smtClean="0">
                <a:solidFill>
                  <a:srgbClr val="0033CC"/>
                </a:solidFill>
              </a:rPr>
              <a:t>Technology;           4</a:t>
            </a:r>
            <a:r>
              <a:rPr lang="en-US" sz="1000" b="1" kern="1200" dirty="0">
                <a:solidFill>
                  <a:srgbClr val="0033CC"/>
                </a:solidFill>
              </a:rPr>
              <a:t>. Pohang Accelerator </a:t>
            </a:r>
            <a:r>
              <a:rPr lang="en-US" sz="1000" b="1" kern="1200" dirty="0" smtClean="0">
                <a:solidFill>
                  <a:srgbClr val="0033CC"/>
                </a:solidFill>
              </a:rPr>
              <a:t>Laboratory; </a:t>
            </a:r>
            <a:r>
              <a:rPr lang="en-US" sz="1000" b="1" kern="1200" dirty="0">
                <a:solidFill>
                  <a:srgbClr val="0033CC"/>
                </a:solidFill>
              </a:rPr>
              <a:t>5. Institute of Solid State </a:t>
            </a:r>
            <a:r>
              <a:rPr lang="en-US" sz="1000" b="1" kern="1200" dirty="0" smtClean="0">
                <a:solidFill>
                  <a:srgbClr val="0033CC"/>
                </a:solidFill>
              </a:rPr>
              <a:t>Physics; </a:t>
            </a:r>
            <a:r>
              <a:rPr lang="en-US" sz="1000" b="1" kern="1200" dirty="0">
                <a:solidFill>
                  <a:srgbClr val="0033CC"/>
                </a:solidFill>
              </a:rPr>
              <a:t>6. Rutgers </a:t>
            </a:r>
            <a:r>
              <a:rPr lang="en-US" sz="1000" b="1" kern="1200" dirty="0" smtClean="0">
                <a:solidFill>
                  <a:srgbClr val="0033CC"/>
                </a:solidFill>
              </a:rPr>
              <a:t>University; </a:t>
            </a:r>
            <a:r>
              <a:rPr lang="en-US" sz="1000" b="1" kern="1200" dirty="0">
                <a:solidFill>
                  <a:srgbClr val="0033CC"/>
                </a:solidFill>
              </a:rPr>
              <a:t>7. </a:t>
            </a:r>
            <a:r>
              <a:rPr lang="en-US" sz="1000" b="1" kern="1200" dirty="0" smtClean="0">
                <a:solidFill>
                  <a:srgbClr val="0033CC"/>
                </a:solidFill>
              </a:rPr>
              <a:t>NHMFL at Los Alamos National Laboratory; </a:t>
            </a:r>
            <a:r>
              <a:rPr lang="en-US" sz="1000" b="1" kern="1200" dirty="0">
                <a:solidFill>
                  <a:srgbClr val="0033CC"/>
                </a:solidFill>
              </a:rPr>
              <a:t>8. University of St </a:t>
            </a:r>
            <a:r>
              <a:rPr lang="en-US" sz="1000" b="1" kern="1200" dirty="0" smtClean="0">
                <a:solidFill>
                  <a:srgbClr val="0033CC"/>
                </a:solidFill>
              </a:rPr>
              <a:t>Andrews; </a:t>
            </a:r>
            <a:r>
              <a:rPr lang="en-US" sz="1000" b="1" kern="1200" dirty="0">
                <a:solidFill>
                  <a:srgbClr val="0033CC"/>
                </a:solidFill>
              </a:rPr>
              <a:t>9. </a:t>
            </a:r>
            <a:r>
              <a:rPr lang="en-US" sz="1000" b="1" kern="1200" dirty="0" smtClean="0">
                <a:solidFill>
                  <a:srgbClr val="0033CC"/>
                </a:solidFill>
              </a:rPr>
              <a:t>NHMFL at Florida State University</a:t>
            </a:r>
            <a:endParaRPr lang="en-US" sz="1000" b="1" dirty="0" smtClean="0"/>
          </a:p>
          <a:p>
            <a:pPr algn="ctr"/>
            <a:r>
              <a:rPr lang="en-US" sz="1000" b="1" dirty="0" smtClean="0"/>
              <a:t>Funding </a:t>
            </a:r>
            <a:r>
              <a:rPr lang="en-US" sz="1000" b="1" dirty="0"/>
              <a:t>Grants:</a:t>
            </a:r>
            <a:r>
              <a:rPr lang="en-US" sz="1000" dirty="0"/>
              <a:t>  </a:t>
            </a:r>
            <a:r>
              <a:rPr lang="en-US" sz="1000" dirty="0" smtClean="0"/>
              <a:t>J.L</a:t>
            </a:r>
            <a:r>
              <a:rPr lang="en-US" sz="1000" dirty="0"/>
              <a:t>. </a:t>
            </a:r>
            <a:r>
              <a:rPr lang="en-US" sz="1000" dirty="0" err="1"/>
              <a:t>Musfeldt</a:t>
            </a:r>
            <a:r>
              <a:rPr lang="en-US" sz="1000" dirty="0"/>
              <a:t> (NSF DMR-1629079, DOE DE-FG02-01ER45885), S.-W. Cheong (NSF DMR-1629059, ICT 2016K1A4A01922028), T. </a:t>
            </a:r>
            <a:r>
              <a:rPr lang="en-US" sz="1000" dirty="0" err="1"/>
              <a:t>Birol</a:t>
            </a:r>
            <a:r>
              <a:rPr lang="en-US" sz="1000" dirty="0"/>
              <a:t> (NSF DMR-1629260), G.S. Boebinger, J Singleton, </a:t>
            </a:r>
            <a:r>
              <a:rPr lang="en-US" sz="1000" dirty="0" smtClean="0"/>
              <a:t>V.S</a:t>
            </a:r>
            <a:r>
              <a:rPr lang="en-US" sz="1000" dirty="0"/>
              <a:t>. Zapf, M. Ozerov (NSF DMR-1157490, NSF </a:t>
            </a:r>
            <a:r>
              <a:rPr lang="en-US" sz="1000" dirty="0" smtClean="0"/>
              <a:t>DMR-1644779), J. Singleton, </a:t>
            </a:r>
            <a:r>
              <a:rPr lang="en-US" sz="1000" dirty="0" smtClean="0"/>
              <a:t>V.S</a:t>
            </a:r>
            <a:r>
              <a:rPr lang="en-US" sz="1000" dirty="0" smtClean="0"/>
              <a:t>. Zapf DOE BES “Science at 100 Tesla”</a:t>
            </a:r>
            <a:endParaRPr lang="en-US" sz="1000" b="1" kern="1200" dirty="0">
              <a:solidFill>
                <a:srgbClr val="0033CC"/>
              </a:solidFill>
            </a:endParaRPr>
          </a:p>
        </p:txBody>
      </p:sp>
      <p:pic>
        <p:nvPicPr>
          <p:cNvPr id="28" name="Picture 27" descr="JustM_purple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80" y="66450"/>
            <a:ext cx="850320" cy="1013435"/>
          </a:xfrm>
          <a:prstGeom prst="rect">
            <a:avLst/>
          </a:prstGeom>
        </p:spPr>
      </p:pic>
      <p:pic>
        <p:nvPicPr>
          <p:cNvPr id="32" name="Picture 31" descr="NSF 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216771" y="8936"/>
            <a:ext cx="870079" cy="87531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B40C2B1-3CCE-164F-8B35-D8DDFB24FA0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r="82722"/>
          <a:stretch/>
        </p:blipFill>
        <p:spPr>
          <a:xfrm>
            <a:off x="7743913" y="719965"/>
            <a:ext cx="681032" cy="6616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3F651F-A9E9-4056-B20E-C48401985181}"/>
</file>

<file path=customXml/itemProps2.xml><?xml version="1.0" encoding="utf-8"?>
<ds:datastoreItem xmlns:ds="http://schemas.openxmlformats.org/officeDocument/2006/customXml" ds:itemID="{0CF25BC8-4C95-48A4-BFE6-527543A289AA}"/>
</file>

<file path=customXml/itemProps3.xml><?xml version="1.0" encoding="utf-8"?>
<ds:datastoreItem xmlns:ds="http://schemas.openxmlformats.org/officeDocument/2006/customXml" ds:itemID="{CA978902-7B4D-40DB-96EC-108F44AFF0D6}"/>
</file>

<file path=docProps/app.xml><?xml version="1.0" encoding="utf-8"?>
<Properties xmlns="http://schemas.openxmlformats.org/officeDocument/2006/extended-properties" xmlns:vt="http://schemas.openxmlformats.org/officeDocument/2006/docPropsVTypes">
  <TotalTime>9948</TotalTime>
  <Words>1220</Words>
  <Application>Microsoft Office PowerPoint</Application>
  <PresentationFormat>On-screen Show (4:3)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192</cp:revision>
  <cp:lastPrinted>2019-07-29T16:49:47Z</cp:lastPrinted>
  <dcterms:created xsi:type="dcterms:W3CDTF">2004-08-07T03:10:56Z</dcterms:created>
  <dcterms:modified xsi:type="dcterms:W3CDTF">2019-09-19T09:41:38Z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