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1"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185"/>
    <a:srgbClr val="5100C8"/>
    <a:srgbClr val="0066FF"/>
    <a:srgbClr val="333399"/>
    <a:srgbClr val="0033CC"/>
    <a:srgbClr val="008080"/>
    <a:srgbClr val="006600"/>
    <a:srgbClr val="000066"/>
    <a:srgbClr val="FFFF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3423" autoAdjust="0"/>
  </p:normalViewPr>
  <p:slideViewPr>
    <p:cSldViewPr snapToGrid="0">
      <p:cViewPr>
        <p:scale>
          <a:sx n="75" d="100"/>
          <a:sy n="75" d="100"/>
        </p:scale>
        <p:origin x="895" y="127"/>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9697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45720" y="1381706"/>
            <a:ext cx="4676932" cy="4708981"/>
          </a:xfrm>
          <a:prstGeom prst="rect">
            <a:avLst/>
          </a:prstGeom>
          <a:noFill/>
          <a:ln w="9525">
            <a:noFill/>
            <a:miter lim="800000"/>
            <a:headEnd/>
            <a:tailEnd/>
          </a:ln>
        </p:spPr>
        <p:txBody>
          <a:bodyPr wrap="square">
            <a:spAutoFit/>
          </a:bodyPr>
          <a:lstStyle/>
          <a:p>
            <a:pPr algn="just"/>
            <a:r>
              <a:rPr lang="en-US" sz="1200" dirty="0"/>
              <a:t>The </a:t>
            </a:r>
            <a:r>
              <a:rPr lang="en-US" sz="1200" dirty="0" err="1" smtClean="0"/>
              <a:t>MagLab’s</a:t>
            </a:r>
            <a:r>
              <a:rPr lang="en-US" sz="1200" dirty="0" smtClean="0"/>
              <a:t> Center </a:t>
            </a:r>
            <a:r>
              <a:rPr lang="en-US" sz="1200" dirty="0"/>
              <a:t>for Integrating Research and Learning (CIRL) develops and facilitates educational outreach for K-12 teachers and students. In </a:t>
            </a:r>
            <a:r>
              <a:rPr lang="en-US" sz="1200" dirty="0" smtClean="0"/>
              <a:t>May 2019, </a:t>
            </a:r>
            <a:r>
              <a:rPr lang="en-US" sz="1200" dirty="0"/>
              <a:t>K-12 Education Programs Director Carlos Villa created a special version of CIRL’s electricity and magnetism outreach activity </a:t>
            </a:r>
            <a:r>
              <a:rPr lang="en-US" sz="1200" dirty="0" smtClean="0"/>
              <a:t>for a Leon County English Language Learners (ELL) field trip that </a:t>
            </a:r>
            <a:r>
              <a:rPr lang="en-US" sz="1200" dirty="0" smtClean="0"/>
              <a:t>presented in both Spanish and Swahili to immigrant </a:t>
            </a:r>
            <a:r>
              <a:rPr lang="en-US" sz="1200" dirty="0"/>
              <a:t>students </a:t>
            </a:r>
            <a:r>
              <a:rPr lang="en-US" sz="1200" dirty="0" smtClean="0"/>
              <a:t>who </a:t>
            </a:r>
            <a:r>
              <a:rPr lang="en-US" sz="1200" dirty="0" smtClean="0"/>
              <a:t>had recently moved to Tallahassee</a:t>
            </a:r>
            <a:r>
              <a:rPr lang="en-US" sz="1200" dirty="0"/>
              <a:t>. </a:t>
            </a:r>
            <a:r>
              <a:rPr lang="en-US" sz="1200" i="1" u="sng" dirty="0" smtClean="0"/>
              <a:t>These outreach classes have been previously offered by the MagLab in Spanish, German, and French. This was the first offering in Swahili and a presentation in Korean is planned.</a:t>
            </a:r>
            <a:endParaRPr lang="en-US" sz="1200" i="1" u="sng" dirty="0" smtClean="0"/>
          </a:p>
          <a:p>
            <a:pPr algn="just"/>
            <a:r>
              <a:rPr lang="en-US" sz="900" dirty="0" smtClean="0"/>
              <a:t>  </a:t>
            </a:r>
            <a:endParaRPr lang="en-US" sz="900" dirty="0"/>
          </a:p>
          <a:p>
            <a:pPr algn="just"/>
            <a:r>
              <a:rPr lang="en-US" sz="1200" dirty="0"/>
              <a:t>During the </a:t>
            </a:r>
            <a:r>
              <a:rPr lang="en-US" sz="1200" dirty="0" smtClean="0"/>
              <a:t>visit to the MagLab, </a:t>
            </a:r>
            <a:r>
              <a:rPr lang="en-US" sz="1200" dirty="0"/>
              <a:t>the students </a:t>
            </a:r>
            <a:r>
              <a:rPr lang="en-US" sz="1200" dirty="0" smtClean="0"/>
              <a:t>are </a:t>
            </a:r>
            <a:r>
              <a:rPr lang="en-US" sz="1200" dirty="0"/>
              <a:t>able to build electromagnets and test what factors </a:t>
            </a:r>
            <a:r>
              <a:rPr lang="en-US" sz="1200" dirty="0" smtClean="0"/>
              <a:t>make </a:t>
            </a:r>
            <a:r>
              <a:rPr lang="en-US" sz="1200" dirty="0"/>
              <a:t>them stronger. </a:t>
            </a:r>
            <a:r>
              <a:rPr lang="en-US" sz="1200" i="1" u="sng" dirty="0"/>
              <a:t>Then </a:t>
            </a:r>
            <a:r>
              <a:rPr lang="en-US" sz="1200" i="1" u="sng" dirty="0" smtClean="0"/>
              <a:t>the students tour </a:t>
            </a:r>
            <a:r>
              <a:rPr lang="en-US" sz="1200" i="1" u="sng" dirty="0"/>
              <a:t>the MagLab </a:t>
            </a:r>
            <a:r>
              <a:rPr lang="en-US" sz="1200" i="1" u="sng" dirty="0" smtClean="0"/>
              <a:t>and </a:t>
            </a:r>
            <a:r>
              <a:rPr lang="en-US" sz="1200" i="1" u="sng" dirty="0" smtClean="0"/>
              <a:t>speak </a:t>
            </a:r>
            <a:r>
              <a:rPr lang="en-US" sz="1200" i="1" u="sng" dirty="0" smtClean="0"/>
              <a:t>to MagLab staff to </a:t>
            </a:r>
            <a:r>
              <a:rPr lang="en-US" sz="1200" i="1" u="sng" dirty="0"/>
              <a:t>learn about science </a:t>
            </a:r>
            <a:r>
              <a:rPr lang="en-US" sz="1200" i="1" u="sng" dirty="0" smtClean="0"/>
              <a:t>careers in </a:t>
            </a:r>
            <a:r>
              <a:rPr lang="en-US" sz="1200" i="1" u="sng" dirty="0"/>
              <a:t>their native </a:t>
            </a:r>
            <a:r>
              <a:rPr lang="en-US" sz="1200" i="1" u="sng" dirty="0" smtClean="0"/>
              <a:t>language.</a:t>
            </a:r>
          </a:p>
          <a:p>
            <a:pPr algn="just"/>
            <a:r>
              <a:rPr lang="en-US" sz="900" dirty="0" smtClean="0"/>
              <a:t> </a:t>
            </a:r>
            <a:endParaRPr lang="en-US" sz="900" dirty="0"/>
          </a:p>
          <a:p>
            <a:pPr algn="just"/>
            <a:r>
              <a:rPr lang="en-US" sz="1200" dirty="0">
                <a:latin typeface="Arial" charset="0"/>
              </a:rPr>
              <a:t>The population of </a:t>
            </a:r>
            <a:r>
              <a:rPr lang="en-US" sz="1200" dirty="0" smtClean="0">
                <a:latin typeface="Arial" charset="0"/>
              </a:rPr>
              <a:t>ELL students in </a:t>
            </a:r>
            <a:r>
              <a:rPr lang="en-US" sz="1200" dirty="0">
                <a:latin typeface="Arial" charset="0"/>
              </a:rPr>
              <a:t>US schools has grown to about 4.6 million (9.4% of the school age population). ELL students are often interested in STEM topics and can comprehend the concepts, but their access to rigorous instruction is often limited by the assumption that they must achieve a certain proficiency in English before they can participate, </a:t>
            </a:r>
            <a:r>
              <a:rPr lang="en-US" sz="1200" i="1" u="sng" dirty="0">
                <a:latin typeface="Arial" charset="0"/>
              </a:rPr>
              <a:t>even though hands-on learning opportunities often require fewer English skills and may even enhance English learning.</a:t>
            </a:r>
            <a:r>
              <a:rPr lang="en-US" sz="1200" dirty="0">
                <a:latin typeface="Arial" charset="0"/>
              </a:rPr>
              <a:t> CIRL continues to </a:t>
            </a:r>
            <a:r>
              <a:rPr lang="en-US" sz="1200" dirty="0" smtClean="0">
                <a:latin typeface="Arial" charset="0"/>
              </a:rPr>
              <a:t>address </a:t>
            </a:r>
            <a:r>
              <a:rPr lang="en-US" sz="1200" dirty="0">
                <a:latin typeface="Arial" charset="0"/>
              </a:rPr>
              <a:t>the challenges </a:t>
            </a:r>
            <a:r>
              <a:rPr lang="en-US" sz="1200" dirty="0" smtClean="0">
                <a:latin typeface="Arial" charset="0"/>
              </a:rPr>
              <a:t>faced by </a:t>
            </a:r>
            <a:r>
              <a:rPr lang="en-US" sz="1200" dirty="0">
                <a:latin typeface="Arial" charset="0"/>
              </a:rPr>
              <a:t>ELL students </a:t>
            </a:r>
            <a:r>
              <a:rPr lang="en-US" sz="1200" dirty="0" smtClean="0">
                <a:latin typeface="Arial" charset="0"/>
              </a:rPr>
              <a:t>with initiatives </a:t>
            </a:r>
            <a:r>
              <a:rPr lang="en-US" sz="1200" dirty="0">
                <a:latin typeface="Arial" charset="0"/>
              </a:rPr>
              <a:t>like </a:t>
            </a:r>
            <a:r>
              <a:rPr lang="en-US" sz="1200" dirty="0" smtClean="0">
                <a:latin typeface="Arial" charset="0"/>
              </a:rPr>
              <a:t>this. </a:t>
            </a:r>
            <a:endParaRPr lang="en-US" sz="1200" dirty="0"/>
          </a:p>
        </p:txBody>
      </p:sp>
      <p:sp>
        <p:nvSpPr>
          <p:cNvPr id="1029" name="Line 42"/>
          <p:cNvSpPr>
            <a:spLocks noChangeShapeType="1"/>
          </p:cNvSpPr>
          <p:nvPr/>
        </p:nvSpPr>
        <p:spPr bwMode="auto">
          <a:xfrm>
            <a:off x="38100" y="1257935"/>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775199" y="1335723"/>
            <a:ext cx="4277361" cy="4608076"/>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print"/>
          <a:stretch>
            <a:fillRect/>
          </a:stretch>
        </p:blipFill>
        <p:spPr>
          <a:xfrm>
            <a:off x="7123512" y="49234"/>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602" y="127790"/>
            <a:ext cx="792698" cy="944759"/>
          </a:xfrm>
          <a:prstGeom prst="rect">
            <a:avLst/>
          </a:prstGeom>
        </p:spPr>
      </p:pic>
      <p:sp>
        <p:nvSpPr>
          <p:cNvPr id="15" name="TextBox 14"/>
          <p:cNvSpPr txBox="1"/>
          <p:nvPr/>
        </p:nvSpPr>
        <p:spPr>
          <a:xfrm>
            <a:off x="4841239" y="3963701"/>
            <a:ext cx="4138456" cy="461665"/>
          </a:xfrm>
          <a:prstGeom prst="rect">
            <a:avLst/>
          </a:prstGeom>
          <a:noFill/>
          <a:ln>
            <a:solidFill>
              <a:schemeClr val="bg1"/>
            </a:solidFill>
          </a:ln>
        </p:spPr>
        <p:txBody>
          <a:bodyPr wrap="square" rtlCol="0">
            <a:spAutoFit/>
          </a:bodyPr>
          <a:lstStyle/>
          <a:p>
            <a:r>
              <a:rPr lang="en-US" sz="1200" dirty="0"/>
              <a:t>In Swahili, the slide reads: </a:t>
            </a:r>
            <a:r>
              <a:rPr lang="en-US" sz="1200" i="1" dirty="0"/>
              <a:t>National Magnet Laboratory</a:t>
            </a:r>
            <a:r>
              <a:rPr lang="en-US" sz="1200" dirty="0"/>
              <a:t>. </a:t>
            </a:r>
            <a:r>
              <a:rPr lang="en-US" sz="1200" i="1" dirty="0"/>
              <a:t>Largest Magnet </a:t>
            </a:r>
            <a:r>
              <a:rPr lang="en-US" sz="1200" i="1" dirty="0" smtClean="0"/>
              <a:t>Laboratory </a:t>
            </a:r>
            <a:r>
              <a:rPr lang="en-US" sz="1200" i="1" dirty="0"/>
              <a:t>in the world.</a:t>
            </a:r>
          </a:p>
        </p:txBody>
      </p:sp>
      <p:sp>
        <p:nvSpPr>
          <p:cNvPr id="20" name="TextBox 19"/>
          <p:cNvSpPr txBox="1"/>
          <p:nvPr/>
        </p:nvSpPr>
        <p:spPr>
          <a:xfrm>
            <a:off x="7476743" y="4540697"/>
            <a:ext cx="1603533" cy="1384995"/>
          </a:xfrm>
          <a:prstGeom prst="rect">
            <a:avLst/>
          </a:prstGeom>
          <a:noFill/>
          <a:ln>
            <a:solidFill>
              <a:schemeClr val="bg1"/>
            </a:solidFill>
          </a:ln>
        </p:spPr>
        <p:txBody>
          <a:bodyPr wrap="square" rtlCol="0">
            <a:spAutoFit/>
          </a:bodyPr>
          <a:lstStyle/>
          <a:p>
            <a:r>
              <a:rPr lang="en-US" sz="1200" dirty="0" smtClean="0"/>
              <a:t>MagLab employees Jose </a:t>
            </a:r>
            <a:r>
              <a:rPr lang="en-US" sz="1200" dirty="0" smtClean="0"/>
              <a:t>Sanchez </a:t>
            </a:r>
            <a:r>
              <a:rPr lang="en-US" sz="1200" dirty="0" smtClean="0"/>
              <a:t>(left) </a:t>
            </a:r>
            <a:r>
              <a:rPr lang="en-US" sz="1200" dirty="0" smtClean="0"/>
              <a:t>and Steve </a:t>
            </a:r>
            <a:r>
              <a:rPr lang="en-US" sz="1200" dirty="0" err="1" smtClean="0"/>
              <a:t>Ranner</a:t>
            </a:r>
            <a:r>
              <a:rPr lang="en-US" sz="1200" dirty="0" smtClean="0"/>
              <a:t> </a:t>
            </a:r>
            <a:r>
              <a:rPr lang="en-US" sz="1200" dirty="0" smtClean="0"/>
              <a:t>(right) </a:t>
            </a:r>
            <a:r>
              <a:rPr lang="en-US" sz="1200" dirty="0" smtClean="0"/>
              <a:t>facilitated </a:t>
            </a:r>
            <a:r>
              <a:rPr lang="en-US" sz="1200" dirty="0" smtClean="0"/>
              <a:t>the bilingual </a:t>
            </a:r>
            <a:r>
              <a:rPr lang="en-US" sz="1200" dirty="0" smtClean="0"/>
              <a:t>tours in Spanish and Swahili, respectively.</a:t>
            </a:r>
            <a:endParaRPr lang="en-US" sz="1200" dirty="0"/>
          </a:p>
        </p:txBody>
      </p:sp>
      <p:pic>
        <p:nvPicPr>
          <p:cNvPr id="21" name="Picture 20" descr="Head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628" y="4575908"/>
            <a:ext cx="1314224" cy="131422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5198" t="14027" r="12508" b="19106"/>
          <a:stretch/>
        </p:blipFill>
        <p:spPr>
          <a:xfrm>
            <a:off x="6255828" y="4570828"/>
            <a:ext cx="1213071" cy="1314224"/>
          </a:xfrm>
          <a:prstGeom prst="rect">
            <a:avLst/>
          </a:prstGeom>
          <a:ln>
            <a:solidFill>
              <a:schemeClr val="bg1"/>
            </a:solidFill>
          </a:ln>
        </p:spPr>
      </p:pic>
      <p:sp>
        <p:nvSpPr>
          <p:cNvPr id="16" name="Text Box 62"/>
          <p:cNvSpPr txBox="1">
            <a:spLocks noChangeArrowheads="1"/>
          </p:cNvSpPr>
          <p:nvPr/>
        </p:nvSpPr>
        <p:spPr bwMode="auto">
          <a:xfrm>
            <a:off x="843500" y="19475"/>
            <a:ext cx="6370100" cy="1177245"/>
          </a:xfrm>
          <a:prstGeom prst="rect">
            <a:avLst/>
          </a:prstGeom>
          <a:noFill/>
          <a:ln w="9525">
            <a:noFill/>
            <a:miter lim="800000"/>
            <a:headEnd/>
            <a:tailEnd/>
          </a:ln>
        </p:spPr>
        <p:txBody>
          <a:bodyPr wrap="square">
            <a:spAutoFit/>
          </a:bodyPr>
          <a:lstStyle/>
          <a:p>
            <a:pPr algn="ctr">
              <a:spcBef>
                <a:spcPts val="0"/>
              </a:spcBef>
            </a:pPr>
            <a:r>
              <a:rPr lang="en-US" sz="1600" b="1" kern="1200" dirty="0" smtClean="0"/>
              <a:t>MagLab Educational </a:t>
            </a:r>
            <a:r>
              <a:rPr lang="en-US" sz="1600" b="1" kern="1200" dirty="0" smtClean="0"/>
              <a:t>Outreach</a:t>
            </a:r>
            <a:r>
              <a:rPr lang="en-US" sz="1600" b="1" dirty="0"/>
              <a:t> </a:t>
            </a:r>
            <a:r>
              <a:rPr lang="en-US" sz="1600" b="1" dirty="0" smtClean="0"/>
              <a:t>to English Language Learners</a:t>
            </a:r>
            <a:endParaRPr lang="en-US" sz="1600" b="1" kern="1200" dirty="0" smtClean="0"/>
          </a:p>
          <a:p>
            <a:pPr algn="ctr">
              <a:spcBef>
                <a:spcPts val="0"/>
              </a:spcBef>
            </a:pPr>
            <a:endParaRPr lang="en-US" sz="600" dirty="0" smtClean="0"/>
          </a:p>
          <a:p>
            <a:pPr algn="ctr">
              <a:spcBef>
                <a:spcPts val="0"/>
              </a:spcBef>
            </a:pPr>
            <a:r>
              <a:rPr lang="en-US" sz="1100" kern="1200" dirty="0" smtClean="0"/>
              <a:t>, C.R. Villa</a:t>
            </a:r>
            <a:r>
              <a:rPr lang="en-US" sz="1100" kern="1200" baseline="30000" dirty="0" smtClean="0"/>
              <a:t>1</a:t>
            </a:r>
            <a:r>
              <a:rPr lang="en-US" sz="1100" dirty="0" smtClean="0"/>
              <a:t>, J. Chapman</a:t>
            </a:r>
            <a:r>
              <a:rPr lang="en-US" sz="1100" baseline="30000" dirty="0" smtClean="0"/>
              <a:t>2</a:t>
            </a:r>
            <a:r>
              <a:rPr lang="en-US" sz="1100" dirty="0" smtClean="0"/>
              <a:t>, L. Urban</a:t>
            </a:r>
            <a:r>
              <a:rPr lang="en-US" sz="1100" baseline="30000" dirty="0" smtClean="0"/>
              <a:t>2</a:t>
            </a:r>
            <a:endParaRPr lang="en-US" sz="1100" kern="1200" baseline="30000" dirty="0"/>
          </a:p>
          <a:p>
            <a:pPr marL="228600" indent="-228600" algn="ctr">
              <a:spcBef>
                <a:spcPts val="0"/>
              </a:spcBef>
              <a:buAutoNum type="arabicPeriod"/>
            </a:pPr>
            <a:r>
              <a:rPr lang="en-US" sz="1050" b="1" kern="1200" dirty="0" smtClean="0">
                <a:solidFill>
                  <a:srgbClr val="0033CC"/>
                </a:solidFill>
              </a:rPr>
              <a:t>National High Magnetic Field </a:t>
            </a:r>
            <a:r>
              <a:rPr lang="en-US" sz="1050" b="1" kern="1200" dirty="0" smtClean="0">
                <a:solidFill>
                  <a:srgbClr val="0033CC"/>
                </a:solidFill>
              </a:rPr>
              <a:t>Laboratory, Florida State University, Tallahassee, FL;</a:t>
            </a:r>
          </a:p>
          <a:p>
            <a:pPr marL="228600" indent="-228600" algn="ctr">
              <a:spcBef>
                <a:spcPts val="0"/>
              </a:spcBef>
              <a:buAutoNum type="arabicPeriod"/>
            </a:pPr>
            <a:r>
              <a:rPr lang="en-US" sz="1050" b="1" kern="1200" dirty="0" smtClean="0">
                <a:solidFill>
                  <a:srgbClr val="0033CC"/>
                </a:solidFill>
              </a:rPr>
              <a:t> </a:t>
            </a:r>
            <a:r>
              <a:rPr lang="en-US" sz="1050" b="1" kern="1200" dirty="0" smtClean="0">
                <a:solidFill>
                  <a:srgbClr val="0033CC"/>
                </a:solidFill>
              </a:rPr>
              <a:t>2. </a:t>
            </a:r>
            <a:r>
              <a:rPr lang="en-US" sz="1050" b="1" dirty="0" smtClean="0">
                <a:solidFill>
                  <a:srgbClr val="0033CC"/>
                </a:solidFill>
              </a:rPr>
              <a:t>Leon County </a:t>
            </a:r>
            <a:r>
              <a:rPr lang="en-US" sz="1050" b="1" dirty="0" smtClean="0">
                <a:solidFill>
                  <a:srgbClr val="0033CC"/>
                </a:solidFill>
              </a:rPr>
              <a:t>Schools, Tallahassee, FL</a:t>
            </a:r>
            <a:endParaRPr lang="en-US" sz="1050" b="1" dirty="0" smtClean="0">
              <a:solidFill>
                <a:srgbClr val="0033CC"/>
              </a:solidFill>
            </a:endParaRPr>
          </a:p>
          <a:p>
            <a:pPr algn="ctr">
              <a:spcBef>
                <a:spcPts val="0"/>
              </a:spcBef>
            </a:pPr>
            <a:endParaRPr lang="en-US" sz="600" b="1" kern="1200" dirty="0" smtClean="0">
              <a:solidFill>
                <a:srgbClr val="0033CC"/>
              </a:solidFill>
            </a:endParaRPr>
          </a:p>
          <a:p>
            <a:pPr algn="ctr">
              <a:spcBef>
                <a:spcPts val="0"/>
              </a:spcBef>
            </a:pPr>
            <a:r>
              <a:rPr lang="en-US" sz="1050" b="1" kern="1200" dirty="0" smtClean="0">
                <a:solidFill>
                  <a:srgbClr val="0033CC"/>
                </a:solidFill>
              </a:rPr>
              <a:t> </a:t>
            </a:r>
            <a:r>
              <a:rPr lang="en-US" sz="1050" b="1" kern="1200" dirty="0" smtClean="0"/>
              <a:t>Funding Grants:</a:t>
            </a:r>
            <a:r>
              <a:rPr lang="en-US" sz="1050" kern="1200" dirty="0" smtClean="0"/>
              <a:t>  </a:t>
            </a:r>
            <a:r>
              <a:rPr lang="en-US" sz="1050" kern="1200" dirty="0"/>
              <a:t>G.S. Boebinger (NSF </a:t>
            </a:r>
            <a:r>
              <a:rPr lang="en-US" sz="1050" kern="1200" dirty="0" smtClean="0"/>
              <a:t>DMR-1157490, NSF </a:t>
            </a:r>
            <a:r>
              <a:rPr lang="en-US" sz="1050" dirty="0" smtClean="0"/>
              <a:t>DMR-1644779</a:t>
            </a:r>
            <a:r>
              <a:rPr lang="en-US" sz="1050" kern="1200" dirty="0" smtClean="0"/>
              <a:t>)</a:t>
            </a:r>
            <a:endParaRPr lang="en-US" sz="1050" b="1" kern="1200" dirty="0">
              <a:solidFill>
                <a:srgbClr val="0033CC"/>
              </a:solidFill>
            </a:endParaRPr>
          </a:p>
        </p:txBody>
      </p:sp>
      <p:pic>
        <p:nvPicPr>
          <p:cNvPr id="17" name="Picture 16">
            <a:extLst>
              <a:ext uri="{FF2B5EF4-FFF2-40B4-BE49-F238E27FC236}">
                <a16:creationId xmlns:a16="http://schemas.microsoft.com/office/drawing/2014/main" id="{7353DC0B-5A2D-3E42-B1A0-4930B58A9950}"/>
              </a:ext>
            </a:extLst>
          </p:cNvPr>
          <p:cNvPicPr>
            <a:picLocks noChangeAspect="1"/>
          </p:cNvPicPr>
          <p:nvPr/>
        </p:nvPicPr>
        <p:blipFill>
          <a:blip r:embed="rId7"/>
          <a:stretch>
            <a:fillRect/>
          </a:stretch>
        </p:blipFill>
        <p:spPr>
          <a:xfrm>
            <a:off x="8233082" y="162033"/>
            <a:ext cx="802475" cy="802475"/>
          </a:xfrm>
          <a:prstGeom prst="rect">
            <a:avLst/>
          </a:prstGeom>
        </p:spPr>
      </p:pic>
      <p:sp>
        <p:nvSpPr>
          <p:cNvPr id="18" name="Text Box 28"/>
          <p:cNvSpPr txBox="1">
            <a:spLocks noChangeArrowheads="1"/>
          </p:cNvSpPr>
          <p:nvPr/>
        </p:nvSpPr>
        <p:spPr bwMode="auto">
          <a:xfrm>
            <a:off x="35560" y="5963687"/>
            <a:ext cx="8887919" cy="830997"/>
          </a:xfrm>
          <a:prstGeom prst="rect">
            <a:avLst/>
          </a:prstGeom>
          <a:noFill/>
          <a:ln w="9525">
            <a:noFill/>
            <a:miter lim="800000"/>
            <a:headEnd/>
            <a:tailEnd/>
          </a:ln>
        </p:spPr>
        <p:txBody>
          <a:bodyPr wrap="square">
            <a:spAutoFit/>
          </a:bodyPr>
          <a:lstStyle/>
          <a:p>
            <a:pPr algn="just"/>
            <a:r>
              <a:rPr lang="en-US" sz="1200" dirty="0" smtClean="0"/>
              <a:t>The </a:t>
            </a:r>
            <a:r>
              <a:rPr lang="en-US" sz="1200" dirty="0"/>
              <a:t>MagLab </a:t>
            </a:r>
            <a:r>
              <a:rPr lang="en-US" sz="1200" dirty="0" smtClean="0"/>
              <a:t>leads the world in </a:t>
            </a:r>
            <a:r>
              <a:rPr lang="en-US" sz="1200" dirty="0"/>
              <a:t>magnet research and </a:t>
            </a:r>
            <a:r>
              <a:rPr lang="en-US" sz="1200" dirty="0" smtClean="0"/>
              <a:t>is also a leader in </a:t>
            </a:r>
            <a:r>
              <a:rPr lang="en-US" sz="1200" dirty="0"/>
              <a:t>informal science education. </a:t>
            </a:r>
            <a:r>
              <a:rPr lang="en-US" sz="1200" dirty="0" smtClean="0"/>
              <a:t>Field trips to the MagLab help </a:t>
            </a:r>
            <a:r>
              <a:rPr lang="en-US" sz="1200" dirty="0"/>
              <a:t>local students </a:t>
            </a:r>
            <a:r>
              <a:rPr lang="en-US" sz="1200" dirty="0" smtClean="0"/>
              <a:t>understand </a:t>
            </a:r>
            <a:r>
              <a:rPr lang="en-US" sz="1200" dirty="0"/>
              <a:t>the science </a:t>
            </a:r>
            <a:r>
              <a:rPr lang="en-US" sz="1200" dirty="0" smtClean="0"/>
              <a:t>performed </a:t>
            </a:r>
            <a:r>
              <a:rPr lang="en-US" sz="1200" dirty="0"/>
              <a:t>at the Magnet </a:t>
            </a:r>
            <a:r>
              <a:rPr lang="en-US" sz="1200" dirty="0" smtClean="0"/>
              <a:t>Lab. </a:t>
            </a:r>
            <a:r>
              <a:rPr lang="en-US" sz="1200" i="1" u="sng" dirty="0" smtClean="0"/>
              <a:t>They learn that the </a:t>
            </a:r>
            <a:r>
              <a:rPr lang="en-US" sz="1200" i="1" u="sng" dirty="0" smtClean="0"/>
              <a:t>MagLab is a global laboratory working with scientists and engineers from around the world, </a:t>
            </a:r>
            <a:r>
              <a:rPr lang="en-US" sz="1200" i="1" u="sng" dirty="0" smtClean="0"/>
              <a:t>and they learn that the MagLab the home of a </a:t>
            </a:r>
            <a:r>
              <a:rPr lang="en-US" sz="1200" i="1" u="sng" dirty="0"/>
              <a:t>diverse workplace that includes people from </a:t>
            </a:r>
            <a:r>
              <a:rPr lang="en-US" sz="1200" i="1" u="sng" dirty="0" smtClean="0"/>
              <a:t>cultures and countries from </a:t>
            </a:r>
            <a:r>
              <a:rPr lang="en-US" sz="1200" i="1" u="sng" dirty="0" smtClean="0"/>
              <a:t>all </a:t>
            </a:r>
            <a:r>
              <a:rPr lang="en-US" sz="1200" i="1" u="sng" dirty="0"/>
              <a:t>over the </a:t>
            </a:r>
            <a:r>
              <a:rPr lang="en-US" sz="1200" i="1" u="sng" dirty="0" smtClean="0"/>
              <a:t>world.</a:t>
            </a:r>
            <a:r>
              <a:rPr lang="en-US" sz="1200" dirty="0" smtClean="0"/>
              <a:t> </a:t>
            </a:r>
            <a:endParaRPr lang="en-US" sz="1200" dirty="0"/>
          </a:p>
        </p:txBody>
      </p:sp>
      <p:pic>
        <p:nvPicPr>
          <p:cNvPr id="19" name="Picture 18"/>
          <p:cNvPicPr>
            <a:picLocks noChangeAspect="1"/>
          </p:cNvPicPr>
          <p:nvPr/>
        </p:nvPicPr>
        <p:blipFill rotWithShape="1">
          <a:blip r:embed="rId8"/>
          <a:srcRect l="6287" t="7831"/>
          <a:stretch/>
        </p:blipFill>
        <p:spPr>
          <a:xfrm>
            <a:off x="4841239" y="1405415"/>
            <a:ext cx="4138453" cy="2542450"/>
          </a:xfrm>
          <a:prstGeom prst="rect">
            <a:avLst/>
          </a:prstGeom>
          <a:ln w="12700">
            <a:solidFill>
              <a:schemeClr val="tx2"/>
            </a:solidFill>
          </a:ln>
        </p:spPr>
      </p:pic>
    </p:spTree>
    <p:extLst>
      <p:ext uri="{BB962C8B-B14F-4D97-AF65-F5344CB8AC3E}">
        <p14:creationId xmlns:p14="http://schemas.microsoft.com/office/powerpoint/2010/main" val="3345844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2C98FCE1A0E448A1E158EBFFE2F8B" ma:contentTypeVersion="1" ma:contentTypeDescription="Create a new document." ma:contentTypeScope="" ma:versionID="76ebd7277803707863ce8a13b8345eea">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9D15F0-1139-4877-9622-BBEE5CB73FE3}"/>
</file>

<file path=customXml/itemProps2.xml><?xml version="1.0" encoding="utf-8"?>
<ds:datastoreItem xmlns:ds="http://schemas.openxmlformats.org/officeDocument/2006/customXml" ds:itemID="{5B0690F6-186F-473D-938A-EA26AA52D606}"/>
</file>

<file path=customXml/itemProps3.xml><?xml version="1.0" encoding="utf-8"?>
<ds:datastoreItem xmlns:ds="http://schemas.openxmlformats.org/officeDocument/2006/customXml" ds:itemID="{1CCAD3D7-5BA5-4C93-978A-1AD384A6B53D}"/>
</file>

<file path=docProps/app.xml><?xml version="1.0" encoding="utf-8"?>
<Properties xmlns="http://schemas.openxmlformats.org/officeDocument/2006/extended-properties" xmlns:vt="http://schemas.openxmlformats.org/officeDocument/2006/docPropsVTypes">
  <TotalTime>72471</TotalTime>
  <Words>424</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164</cp:revision>
  <cp:lastPrinted>2007-07-13T05:35:51Z</cp:lastPrinted>
  <dcterms:created xsi:type="dcterms:W3CDTF">2004-08-07T03:10:56Z</dcterms:created>
  <dcterms:modified xsi:type="dcterms:W3CDTF">2019-09-18T13:20:17Z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0x010100D982C98FCE1A0E448A1E158EBFFE2F8B</vt:lpwstr>
  </property>
</Properties>
</file>