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12" autoAdjust="0"/>
    <p:restoredTop sz="97279" autoAdjust="0"/>
  </p:normalViewPr>
  <p:slideViewPr>
    <p:cSldViewPr snapToGrid="0">
      <p:cViewPr varScale="1">
        <p:scale>
          <a:sx n="78" d="100"/>
          <a:sy n="78" d="100"/>
        </p:scale>
        <p:origin x="1512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1. What is the finding?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Here to be included a short description in layman language of the finding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2. Why this finding is important?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 short description of why the finding is important for scientific community, technology, society,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etc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…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3. Why NHMFL? 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answer to this question should provide information on why this finding could be achieved (only) at NHMFL (what unique capability of MagLab was essential for this finding). </a:t>
            </a:r>
          </a:p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45429" y="1274055"/>
            <a:ext cx="4583317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 smtClean="0">
                <a:latin typeface="+mn-lt"/>
              </a:rPr>
              <a:t>Niobium-Tin, Nb</a:t>
            </a:r>
            <a:r>
              <a:rPr lang="en-US" sz="1200" baseline="-25000" dirty="0" smtClean="0">
                <a:latin typeface="+mn-lt"/>
              </a:rPr>
              <a:t>3</a:t>
            </a:r>
            <a:r>
              <a:rPr lang="en-US" sz="1200" dirty="0" smtClean="0">
                <a:latin typeface="+mn-lt"/>
              </a:rPr>
              <a:t>Sn, </a:t>
            </a:r>
            <a:r>
              <a:rPr lang="en-US" sz="1200" dirty="0">
                <a:latin typeface="+mn-lt"/>
              </a:rPr>
              <a:t>conductors are the </a:t>
            </a:r>
            <a:r>
              <a:rPr lang="en-US" sz="1200" dirty="0" smtClean="0">
                <a:latin typeface="+mn-lt"/>
              </a:rPr>
              <a:t>conductor of choice in high-field magnet applications for nuclear magnetic resonance, accelerators, and fusion. </a:t>
            </a:r>
            <a:r>
              <a:rPr lang="en-US" sz="1200" dirty="0" smtClean="0"/>
              <a:t>Nb</a:t>
            </a:r>
            <a:r>
              <a:rPr lang="en-US" sz="1200" baseline="-25000" dirty="0" smtClean="0"/>
              <a:t>3</a:t>
            </a:r>
            <a:r>
              <a:rPr lang="en-US" sz="1200" dirty="0" smtClean="0"/>
              <a:t>Sn </a:t>
            </a:r>
            <a:r>
              <a:rPr lang="en-US" sz="1200" dirty="0" smtClean="0">
                <a:latin typeface="+mn-lt"/>
              </a:rPr>
              <a:t>magnets will be needed </a:t>
            </a:r>
            <a:r>
              <a:rPr lang="en-US" sz="1200" dirty="0">
                <a:latin typeface="+mn-lt"/>
              </a:rPr>
              <a:t>for a </a:t>
            </a:r>
            <a:r>
              <a:rPr lang="en-US" sz="1200" dirty="0" smtClean="0">
                <a:latin typeface="+mn-lt"/>
              </a:rPr>
              <a:t>next-generation (100TeV) </a:t>
            </a:r>
            <a:r>
              <a:rPr lang="en-US" sz="1200" dirty="0">
                <a:latin typeface="+mn-lt"/>
              </a:rPr>
              <a:t>proton </a:t>
            </a:r>
            <a:r>
              <a:rPr lang="en-US" sz="1200" dirty="0" smtClean="0">
                <a:latin typeface="+mn-lt"/>
              </a:rPr>
              <a:t>collider; however, the </a:t>
            </a:r>
            <a:r>
              <a:rPr lang="en-US" sz="1200" dirty="0">
                <a:latin typeface="+mn-lt"/>
              </a:rPr>
              <a:t>desired </a:t>
            </a:r>
            <a:r>
              <a:rPr lang="en-US" sz="1200" dirty="0" smtClean="0">
                <a:latin typeface="+mn-lt"/>
              </a:rPr>
              <a:t>non-Copper </a:t>
            </a:r>
            <a:r>
              <a:rPr lang="en-US" sz="1200" dirty="0">
                <a:latin typeface="+mn-lt"/>
              </a:rPr>
              <a:t>current </a:t>
            </a:r>
            <a:r>
              <a:rPr lang="en-US" sz="1200" dirty="0" smtClean="0">
                <a:latin typeface="+mn-lt"/>
              </a:rPr>
              <a:t>density (J</a:t>
            </a:r>
            <a:r>
              <a:rPr lang="en-US" sz="1200" baseline="-25000" dirty="0" smtClean="0">
                <a:latin typeface="+mn-lt"/>
              </a:rPr>
              <a:t>c</a:t>
            </a:r>
            <a:r>
              <a:rPr lang="en-US" sz="1200" dirty="0" smtClean="0">
                <a:latin typeface="+mn-lt"/>
              </a:rPr>
              <a:t>) </a:t>
            </a:r>
            <a:r>
              <a:rPr lang="en-US" sz="1200" dirty="0">
                <a:latin typeface="+mn-lt"/>
              </a:rPr>
              <a:t>of </a:t>
            </a:r>
            <a:r>
              <a:rPr lang="en-US" sz="1200" dirty="0" smtClean="0">
                <a:latin typeface="+mn-lt"/>
              </a:rPr>
              <a:t>1500A/mm</a:t>
            </a:r>
            <a:r>
              <a:rPr lang="en-US" sz="1200" baseline="30000" dirty="0" smtClean="0">
                <a:latin typeface="+mn-lt"/>
              </a:rPr>
              <a:t>2</a:t>
            </a:r>
            <a:r>
              <a:rPr lang="en-US" sz="1200" dirty="0" smtClean="0">
                <a:latin typeface="+mn-lt"/>
              </a:rPr>
              <a:t> (at 16T and 4.2K</a:t>
            </a:r>
            <a:r>
              <a:rPr lang="en-US" sz="1200" dirty="0">
                <a:latin typeface="+mn-lt"/>
              </a:rPr>
              <a:t>) is </a:t>
            </a:r>
            <a:r>
              <a:rPr lang="en-US" sz="1200" dirty="0" smtClean="0">
                <a:latin typeface="+mn-lt"/>
              </a:rPr>
              <a:t>substantially </a:t>
            </a:r>
            <a:r>
              <a:rPr lang="en-US" sz="1200" dirty="0">
                <a:latin typeface="+mn-lt"/>
              </a:rPr>
              <a:t>above the best </a:t>
            </a:r>
            <a:r>
              <a:rPr lang="en-US" sz="1200" dirty="0" smtClean="0">
                <a:latin typeface="+mn-lt"/>
              </a:rPr>
              <a:t>presently available </a:t>
            </a:r>
            <a:r>
              <a:rPr lang="en-US" sz="1200" dirty="0">
                <a:latin typeface="+mn-lt"/>
              </a:rPr>
              <a:t>Nb</a:t>
            </a:r>
            <a:r>
              <a:rPr lang="en-US" sz="1200" baseline="-25000" dirty="0">
                <a:latin typeface="+mn-lt"/>
              </a:rPr>
              <a:t>3</a:t>
            </a:r>
            <a:r>
              <a:rPr lang="en-US" sz="1200" dirty="0">
                <a:latin typeface="+mn-lt"/>
              </a:rPr>
              <a:t>Sn conductor </a:t>
            </a:r>
            <a:r>
              <a:rPr lang="en-US" sz="1200" dirty="0" smtClean="0">
                <a:latin typeface="+mn-lt"/>
              </a:rPr>
              <a:t>designs.</a:t>
            </a:r>
          </a:p>
          <a:p>
            <a:pPr algn="just"/>
            <a:endParaRPr lang="en-US" sz="600" dirty="0" smtClean="0">
              <a:latin typeface="+mn-lt"/>
            </a:endParaRPr>
          </a:p>
          <a:p>
            <a:pPr algn="just"/>
            <a:r>
              <a:rPr lang="en-US" sz="12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 variety of variants of Nb</a:t>
            </a:r>
            <a:r>
              <a:rPr lang="en-US" sz="1200" baseline="-250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Sn monofilament wires were fabricated in-house at the MagLab to include Nb</a:t>
            </a:r>
            <a:r>
              <a:rPr lang="en-US" sz="1200" baseline="-250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12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rods with 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Zirconium (</a:t>
            </a:r>
            <a:r>
              <a:rPr lang="en-US" sz="1200" dirty="0" err="1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Zr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2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Hafnium (</a:t>
            </a:r>
            <a:r>
              <a:rPr lang="en-US" sz="1200" dirty="0" err="1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Hf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2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additions, 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both with </a:t>
            </a:r>
            <a:r>
              <a:rPr lang="en-US" sz="12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and without SnO</a:t>
            </a:r>
            <a:r>
              <a:rPr lang="en-US" sz="1200" baseline="-250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suitable for internal oxidation of the </a:t>
            </a:r>
            <a:r>
              <a:rPr lang="en-US" sz="1200" dirty="0" err="1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Zr</a:t>
            </a:r>
            <a:r>
              <a:rPr lang="en-US" sz="12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Hf. The properties of the various wires were </a:t>
            </a:r>
            <a:r>
              <a:rPr lang="en-US" sz="12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measured over the entire superconducting range at fields up to 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31T at MagLab.</a:t>
            </a:r>
            <a:endParaRPr lang="en-US" sz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US" sz="600" dirty="0" smtClean="0">
              <a:latin typeface="+mn-lt"/>
            </a:endParaRPr>
          </a:p>
          <a:p>
            <a:pPr algn="just">
              <a:spcAft>
                <a:spcPts val="0"/>
              </a:spcAft>
            </a:pPr>
            <a:r>
              <a:rPr lang="en-US" sz="1200" i="1" u="sng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Researchers </a:t>
            </a:r>
            <a:r>
              <a:rPr lang="en-US" sz="1200" i="1" u="sng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found that group IV </a:t>
            </a:r>
            <a:r>
              <a:rPr lang="en-US" sz="1200" i="1" u="sng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alloying (by </a:t>
            </a:r>
            <a:r>
              <a:rPr lang="en-US" sz="1200" i="1" u="sng" dirty="0" err="1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Zr</a:t>
            </a:r>
            <a:r>
              <a:rPr lang="en-US" sz="1200" i="1" u="sng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1200" i="1" u="sng" dirty="0" err="1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Hf</a:t>
            </a:r>
            <a:r>
              <a:rPr lang="en-US" sz="1200" i="1" u="sng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) in </a:t>
            </a:r>
            <a:r>
              <a:rPr lang="en-US" sz="1200" i="1" u="sng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the presence of </a:t>
            </a:r>
            <a:r>
              <a:rPr lang="en-US" sz="1200" i="1" u="sng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Tantalum (Ta) </a:t>
            </a:r>
            <a:r>
              <a:rPr lang="en-US" sz="1200" i="1" u="sng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increases the </a:t>
            </a:r>
            <a:r>
              <a:rPr lang="en-US" sz="1200" i="1" u="sng" dirty="0">
                <a:ea typeface="Times New Roman" panose="02020603050405020304" pitchFamily="18" charset="0"/>
                <a:cs typeface="Times New Roman" panose="02020603050405020304" pitchFamily="18" charset="0"/>
              </a:rPr>
              <a:t>global vortex pinning </a:t>
            </a:r>
            <a:r>
              <a:rPr lang="en-US" sz="1200" i="1" u="sng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force (Layer </a:t>
            </a:r>
            <a:r>
              <a:rPr lang="en-US" sz="1200" i="1" u="sng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1200" i="1" u="sng" baseline="-250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200" i="1" u="sng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200" i="1" u="sng" dirty="0">
                <a:ea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1200" i="1" u="sng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4.2K, </a:t>
            </a:r>
            <a:r>
              <a:rPr lang="en-US" sz="1200" b="1" i="1" u="sng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more </a:t>
            </a:r>
            <a:r>
              <a:rPr lang="en-US" sz="1200" b="1" i="1" u="sng" dirty="0">
                <a:ea typeface="Times New Roman" panose="02020603050405020304" pitchFamily="18" charset="0"/>
                <a:cs typeface="Times New Roman" panose="02020603050405020304" pitchFamily="18" charset="0"/>
              </a:rPr>
              <a:t>than </a:t>
            </a:r>
            <a:r>
              <a:rPr lang="en-US" sz="1200" b="1" i="1" u="sng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doubling any previous </a:t>
            </a:r>
            <a:r>
              <a:rPr lang="en-US" sz="1200" b="1" i="1" u="sng" dirty="0">
                <a:ea typeface="Times New Roman" panose="02020603050405020304" pitchFamily="18" charset="0"/>
                <a:cs typeface="Times New Roman" panose="02020603050405020304" pitchFamily="18" charset="0"/>
              </a:rPr>
              <a:t>Nb</a:t>
            </a:r>
            <a:r>
              <a:rPr lang="en-US" sz="1200" b="1" i="1" u="sng" baseline="-25000" dirty="0"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200" b="1" i="1" u="sng" dirty="0">
                <a:ea typeface="Times New Roman" panose="02020603050405020304" pitchFamily="18" charset="0"/>
                <a:cs typeface="Times New Roman" panose="02020603050405020304" pitchFamily="18" charset="0"/>
              </a:rPr>
              <a:t>Sn production wire</a:t>
            </a:r>
            <a:r>
              <a:rPr lang="en-US" sz="1200" i="1" u="sng" dirty="0">
                <a:ea typeface="Times New Roman" panose="02020603050405020304" pitchFamily="18" charset="0"/>
                <a:cs typeface="Times New Roman" panose="02020603050405020304" pitchFamily="18" charset="0"/>
              </a:rPr>
              <a:t> (Figure 1)</a:t>
            </a:r>
            <a:r>
              <a:rPr lang="en-US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This, in turn, 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raises 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the irreversibility field (</a:t>
            </a:r>
            <a:r>
              <a:rPr lang="en-US" sz="1200" dirty="0" err="1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1200" baseline="-25000" dirty="0" err="1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irr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) of the wire, thus expanding the magnetic field range over which the superconductor has a zero resistance. </a:t>
            </a:r>
          </a:p>
          <a:p>
            <a:pPr algn="just">
              <a:spcAft>
                <a:spcPts val="0"/>
              </a:spcAft>
            </a:pPr>
            <a:endParaRPr lang="en-US" sz="600" dirty="0" smtClean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2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The layer 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critical current density (Layer J</a:t>
            </a:r>
            <a:r>
              <a:rPr lang="en-US" sz="1200" baseline="-250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2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16T</a:t>
            </a:r>
            <a:r>
              <a:rPr lang="en-US" sz="12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and 4.2K, </a:t>
            </a:r>
            <a:r>
              <a:rPr lang="en-US" sz="12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exceeds 3500 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</a:rPr>
              <a:t>A/mm</a:t>
            </a:r>
            <a:r>
              <a:rPr lang="en-US" sz="1200" baseline="30000" dirty="0" smtClean="0">
                <a:latin typeface="+mn-lt"/>
                <a:ea typeface="Times New Roman" panose="02020603050405020304" pitchFamily="18" charset="0"/>
              </a:rPr>
              <a:t>2</a:t>
            </a:r>
            <a:r>
              <a:rPr lang="en-US" sz="12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(Figure 2.), which </a:t>
            </a:r>
            <a:r>
              <a:rPr lang="en-US" sz="12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at the typical 60% fill factor of present high-</a:t>
            </a:r>
            <a:r>
              <a:rPr lang="en-US" sz="12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200" i="1" baseline="-250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2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wires, suggests a 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non-Copper </a:t>
            </a:r>
            <a:r>
              <a:rPr lang="en-US" sz="12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200" i="1" baseline="-250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2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of 2000 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</a:rPr>
              <a:t>A/mm</a:t>
            </a:r>
            <a:r>
              <a:rPr lang="en-US" sz="1200" baseline="30000" dirty="0" smtClean="0">
                <a:latin typeface="+mn-lt"/>
                <a:ea typeface="Times New Roman" panose="02020603050405020304" pitchFamily="18" charset="0"/>
              </a:rPr>
              <a:t>2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1200" b="1" i="1" u="sng" dirty="0" smtClean="0">
                <a:latin typeface="+mn-lt"/>
                <a:ea typeface="Times New Roman" panose="02020603050405020304" pitchFamily="18" charset="0"/>
              </a:rPr>
              <a:t>exceeding the goal for the next-generation </a:t>
            </a:r>
            <a:r>
              <a:rPr lang="en-US" sz="1200" b="1" i="1" u="sng" dirty="0">
                <a:solidFill>
                  <a:srgbClr val="000000"/>
                </a:solidFill>
              </a:rPr>
              <a:t>Future Circular Collider (FCC) planned </a:t>
            </a:r>
            <a:r>
              <a:rPr lang="en-US" sz="1200" b="1" i="1" u="sng" dirty="0" smtClean="0">
                <a:solidFill>
                  <a:srgbClr val="000000"/>
                </a:solidFill>
              </a:rPr>
              <a:t>for CERN.</a:t>
            </a:r>
            <a:endParaRPr lang="en-US" sz="1200" b="1" i="1" u="sng" dirty="0">
              <a:latin typeface="Open Sans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17523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38100" y="6087383"/>
            <a:ext cx="9093199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Facility used:</a:t>
            </a:r>
            <a:r>
              <a:rPr lang="en-US" sz="1100" dirty="0" smtClean="0">
                <a:solidFill>
                  <a:srgbClr val="333399"/>
                </a:solidFill>
              </a:rPr>
              <a:t>  DC Field Facility’s 31T, 50mm Bore Magnet - Cell 7</a:t>
            </a:r>
          </a:p>
          <a:p>
            <a:r>
              <a:rPr lang="en-US" sz="1100" b="1" dirty="0" smtClean="0">
                <a:solidFill>
                  <a:srgbClr val="333399"/>
                </a:solidFill>
              </a:rPr>
              <a:t>Citation: </a:t>
            </a:r>
            <a:r>
              <a:rPr lang="en-US" sz="1100" dirty="0" smtClean="0">
                <a:solidFill>
                  <a:srgbClr val="333399"/>
                </a:solidFill>
              </a:rPr>
              <a:t>S. </a:t>
            </a:r>
            <a:r>
              <a:rPr lang="en-US" sz="1100" dirty="0" smtClean="0">
                <a:solidFill>
                  <a:schemeClr val="accent6"/>
                </a:solidFill>
              </a:rPr>
              <a:t>Balachandran</a:t>
            </a:r>
            <a:r>
              <a:rPr lang="en-US" sz="1100" dirty="0">
                <a:solidFill>
                  <a:schemeClr val="accent6"/>
                </a:solidFill>
              </a:rPr>
              <a:t>, </a:t>
            </a:r>
            <a:r>
              <a:rPr lang="en-US" sz="1100" dirty="0" smtClean="0">
                <a:solidFill>
                  <a:schemeClr val="accent6"/>
                </a:solidFill>
              </a:rPr>
              <a:t>C. </a:t>
            </a:r>
            <a:r>
              <a:rPr lang="en-US" sz="1100" dirty="0" err="1" smtClean="0">
                <a:solidFill>
                  <a:schemeClr val="accent6"/>
                </a:solidFill>
              </a:rPr>
              <a:t>Tarantini</a:t>
            </a:r>
            <a:r>
              <a:rPr lang="en-US" sz="1100" dirty="0">
                <a:solidFill>
                  <a:schemeClr val="accent6"/>
                </a:solidFill>
              </a:rPr>
              <a:t>, </a:t>
            </a:r>
            <a:r>
              <a:rPr lang="en-US" sz="1100" dirty="0" smtClean="0">
                <a:solidFill>
                  <a:schemeClr val="accent6"/>
                </a:solidFill>
              </a:rPr>
              <a:t>P.J.. Lee</a:t>
            </a:r>
            <a:r>
              <a:rPr lang="en-US" sz="1100" dirty="0">
                <a:solidFill>
                  <a:schemeClr val="accent6"/>
                </a:solidFill>
              </a:rPr>
              <a:t>, </a:t>
            </a:r>
            <a:r>
              <a:rPr lang="en-US" sz="1100" dirty="0" smtClean="0">
                <a:solidFill>
                  <a:schemeClr val="accent6"/>
                </a:solidFill>
              </a:rPr>
              <a:t>F. </a:t>
            </a:r>
            <a:r>
              <a:rPr lang="en-US" sz="1100" dirty="0" err="1" smtClean="0">
                <a:solidFill>
                  <a:schemeClr val="accent6"/>
                </a:solidFill>
              </a:rPr>
              <a:t>Kametani</a:t>
            </a:r>
            <a:r>
              <a:rPr lang="en-US" sz="1100" dirty="0">
                <a:solidFill>
                  <a:schemeClr val="accent6"/>
                </a:solidFill>
              </a:rPr>
              <a:t>, </a:t>
            </a:r>
            <a:r>
              <a:rPr lang="en-US" sz="1100" dirty="0" smtClean="0">
                <a:solidFill>
                  <a:schemeClr val="accent6"/>
                </a:solidFill>
              </a:rPr>
              <a:t>Y. Su</a:t>
            </a:r>
            <a:r>
              <a:rPr lang="en-US" sz="1100" dirty="0">
                <a:solidFill>
                  <a:schemeClr val="accent6"/>
                </a:solidFill>
              </a:rPr>
              <a:t>, </a:t>
            </a:r>
            <a:r>
              <a:rPr lang="en-US" sz="1100" dirty="0" smtClean="0">
                <a:solidFill>
                  <a:schemeClr val="accent6"/>
                </a:solidFill>
              </a:rPr>
              <a:t>B. Walker</a:t>
            </a:r>
            <a:r>
              <a:rPr lang="en-US" sz="1100" dirty="0">
                <a:solidFill>
                  <a:schemeClr val="accent6"/>
                </a:solidFill>
              </a:rPr>
              <a:t>, </a:t>
            </a:r>
            <a:r>
              <a:rPr lang="en-US" sz="1100" dirty="0" smtClean="0">
                <a:solidFill>
                  <a:schemeClr val="accent6"/>
                </a:solidFill>
              </a:rPr>
              <a:t>W.L. Starch</a:t>
            </a:r>
            <a:r>
              <a:rPr lang="en-US" sz="1100" dirty="0">
                <a:solidFill>
                  <a:schemeClr val="accent6"/>
                </a:solidFill>
              </a:rPr>
              <a:t>, </a:t>
            </a:r>
            <a:r>
              <a:rPr lang="en-US" sz="1100" dirty="0" smtClean="0">
                <a:solidFill>
                  <a:schemeClr val="accent6"/>
                </a:solidFill>
              </a:rPr>
              <a:t>D.C. </a:t>
            </a:r>
            <a:r>
              <a:rPr lang="en-US" sz="1100" dirty="0" err="1" smtClean="0">
                <a:solidFill>
                  <a:schemeClr val="accent6"/>
                </a:solidFill>
              </a:rPr>
              <a:t>Larbalestier</a:t>
            </a:r>
            <a:r>
              <a:rPr lang="en-US" sz="1100" dirty="0" smtClean="0">
                <a:solidFill>
                  <a:schemeClr val="accent6"/>
                </a:solidFill>
              </a:rPr>
              <a:t>, </a:t>
            </a:r>
          </a:p>
          <a:p>
            <a:r>
              <a:rPr lang="en-US" sz="1100" i="1" dirty="0" smtClean="0">
                <a:solidFill>
                  <a:schemeClr val="accent6"/>
                </a:solidFill>
              </a:rPr>
              <a:t>   Beneficial </a:t>
            </a:r>
            <a:r>
              <a:rPr lang="en-US" sz="1100" i="1" dirty="0">
                <a:solidFill>
                  <a:schemeClr val="accent6"/>
                </a:solidFill>
              </a:rPr>
              <a:t>influence of </a:t>
            </a:r>
            <a:r>
              <a:rPr lang="en-US" sz="1100" i="1" dirty="0" err="1">
                <a:solidFill>
                  <a:schemeClr val="accent6"/>
                </a:solidFill>
              </a:rPr>
              <a:t>Hf</a:t>
            </a:r>
            <a:r>
              <a:rPr lang="en-US" sz="1100" i="1" dirty="0">
                <a:solidFill>
                  <a:schemeClr val="accent6"/>
                </a:solidFill>
              </a:rPr>
              <a:t> and </a:t>
            </a:r>
            <a:r>
              <a:rPr lang="en-US" sz="1100" i="1" dirty="0" err="1">
                <a:solidFill>
                  <a:schemeClr val="accent6"/>
                </a:solidFill>
              </a:rPr>
              <a:t>Zr</a:t>
            </a:r>
            <a:r>
              <a:rPr lang="en-US" sz="1100" i="1" dirty="0">
                <a:solidFill>
                  <a:schemeClr val="accent6"/>
                </a:solidFill>
              </a:rPr>
              <a:t> additions to </a:t>
            </a:r>
            <a:r>
              <a:rPr lang="en-US" sz="1100" i="1" dirty="0" smtClean="0">
                <a:solidFill>
                  <a:schemeClr val="accent6"/>
                </a:solidFill>
              </a:rPr>
              <a:t>Nb4at%Ta </a:t>
            </a:r>
            <a:r>
              <a:rPr lang="en-US" sz="1100" i="1" dirty="0">
                <a:solidFill>
                  <a:schemeClr val="accent6"/>
                </a:solidFill>
              </a:rPr>
              <a:t>on the vortex pinning of Nb</a:t>
            </a:r>
            <a:r>
              <a:rPr lang="en-US" sz="1100" i="1" baseline="-25000" dirty="0">
                <a:solidFill>
                  <a:schemeClr val="accent6"/>
                </a:solidFill>
              </a:rPr>
              <a:t>3</a:t>
            </a:r>
            <a:r>
              <a:rPr lang="en-US" sz="1100" i="1" dirty="0">
                <a:solidFill>
                  <a:schemeClr val="accent6"/>
                </a:solidFill>
              </a:rPr>
              <a:t>Sn with and without an O source,</a:t>
            </a:r>
            <a:r>
              <a:rPr lang="en-US" sz="1100" dirty="0">
                <a:solidFill>
                  <a:schemeClr val="accent6"/>
                </a:solidFill>
              </a:rPr>
              <a:t> </a:t>
            </a:r>
            <a:endParaRPr lang="en-US" sz="1100" dirty="0" smtClean="0">
              <a:solidFill>
                <a:schemeClr val="accent6"/>
              </a:solidFill>
            </a:endParaRPr>
          </a:p>
          <a:p>
            <a:r>
              <a:rPr lang="en-US" sz="1100" b="1" dirty="0">
                <a:solidFill>
                  <a:schemeClr val="accent6"/>
                </a:solidFill>
              </a:rPr>
              <a:t> </a:t>
            </a:r>
            <a:r>
              <a:rPr lang="en-US" sz="1100" b="1" dirty="0" smtClean="0">
                <a:solidFill>
                  <a:schemeClr val="accent6"/>
                </a:solidFill>
              </a:rPr>
              <a:t>  Superconductor </a:t>
            </a:r>
            <a:r>
              <a:rPr lang="en-US" sz="1100" b="1" dirty="0">
                <a:solidFill>
                  <a:schemeClr val="accent6"/>
                </a:solidFill>
              </a:rPr>
              <a:t>Science and Technology</a:t>
            </a:r>
            <a:r>
              <a:rPr lang="en-US" sz="1100" dirty="0">
                <a:solidFill>
                  <a:schemeClr val="accent6"/>
                </a:solidFill>
              </a:rPr>
              <a:t>, </a:t>
            </a:r>
            <a:r>
              <a:rPr lang="en-US" sz="1100" b="1" dirty="0">
                <a:solidFill>
                  <a:schemeClr val="accent6"/>
                </a:solidFill>
              </a:rPr>
              <a:t>32</a:t>
            </a:r>
            <a:r>
              <a:rPr lang="en-US" sz="1100" dirty="0">
                <a:solidFill>
                  <a:schemeClr val="accent6"/>
                </a:solidFill>
              </a:rPr>
              <a:t>, 044006 (2019</a:t>
            </a:r>
            <a:r>
              <a:rPr lang="en-US" sz="1100" dirty="0" smtClean="0">
                <a:solidFill>
                  <a:schemeClr val="accent6"/>
                </a:solidFill>
              </a:rPr>
              <a:t>) </a:t>
            </a:r>
            <a:r>
              <a:rPr lang="en-US" sz="1200" dirty="0" smtClean="0">
                <a:solidFill>
                  <a:schemeClr val="accent6"/>
                </a:solidFill>
              </a:rPr>
              <a:t> doi.org/10.1088/1361-6668/aaff02</a:t>
            </a:r>
            <a:endParaRPr lang="en-US" sz="1200" dirty="0">
              <a:solidFill>
                <a:schemeClr val="accent6"/>
              </a:solidFill>
            </a:endParaRPr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14111" y="86191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602" y="117053"/>
            <a:ext cx="792698" cy="944759"/>
          </a:xfrm>
          <a:prstGeom prst="rect">
            <a:avLst/>
          </a:prstGeom>
        </p:spPr>
      </p:pic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692246" y="1249328"/>
            <a:ext cx="4375553" cy="5032410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2247" y="1300469"/>
            <a:ext cx="2704657" cy="2143337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305329" y="1355599"/>
            <a:ext cx="17434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Figure 1. Pinning force curves over the full superconducting range indicates a doubling in force magnitude in   </a:t>
            </a:r>
            <a:r>
              <a:rPr lang="en-US" sz="1200" dirty="0" err="1" smtClean="0"/>
              <a:t>Hf</a:t>
            </a:r>
            <a:r>
              <a:rPr lang="en-US" sz="1200" dirty="0" smtClean="0"/>
              <a:t>-based Nb</a:t>
            </a:r>
            <a:r>
              <a:rPr lang="en-US" sz="1200" baseline="-25000" dirty="0" smtClean="0"/>
              <a:t>3</a:t>
            </a:r>
            <a:r>
              <a:rPr lang="en-US" sz="1200" dirty="0"/>
              <a:t>Sn (</a:t>
            </a:r>
            <a:r>
              <a:rPr lang="en-US" sz="1200" b="1" dirty="0">
                <a:solidFill>
                  <a:srgbClr val="0000FF"/>
                </a:solidFill>
              </a:rPr>
              <a:t>blue</a:t>
            </a:r>
            <a:r>
              <a:rPr lang="en-US" sz="1200" dirty="0"/>
              <a:t>) </a:t>
            </a:r>
            <a:r>
              <a:rPr lang="en-US" sz="1200" dirty="0" smtClean="0"/>
              <a:t>over conventional present-day Ta (</a:t>
            </a:r>
            <a:r>
              <a:rPr lang="en-US" sz="1200" b="1" dirty="0" smtClean="0"/>
              <a:t>black</a:t>
            </a:r>
            <a:r>
              <a:rPr lang="en-US" sz="1200" dirty="0" smtClean="0"/>
              <a:t>) based conductors  </a:t>
            </a:r>
            <a:endParaRPr lang="en-US" sz="1200" dirty="0"/>
          </a:p>
        </p:txBody>
      </p:sp>
      <p:sp>
        <p:nvSpPr>
          <p:cNvPr id="16" name="Text Box 62"/>
          <p:cNvSpPr txBox="1">
            <a:spLocks noChangeArrowheads="1"/>
          </p:cNvSpPr>
          <p:nvPr/>
        </p:nvSpPr>
        <p:spPr bwMode="auto">
          <a:xfrm>
            <a:off x="923655" y="23880"/>
            <a:ext cx="6400682" cy="1131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400" b="1" kern="1200" dirty="0" smtClean="0"/>
              <a:t>Hafnium greatly improves Nb</a:t>
            </a:r>
            <a:r>
              <a:rPr lang="en-US" sz="1400" b="1" kern="1200" baseline="-25000" dirty="0" smtClean="0"/>
              <a:t>3</a:t>
            </a:r>
            <a:r>
              <a:rPr lang="en-US" sz="1400" b="1" kern="1200" dirty="0" smtClean="0"/>
              <a:t>Sn superconductor for high field magnets</a:t>
            </a:r>
          </a:p>
          <a:p>
            <a:pPr algn="ctr">
              <a:spcBef>
                <a:spcPts val="0"/>
              </a:spcBef>
            </a:pPr>
            <a:endParaRPr lang="en-US" sz="700" b="1" kern="1200" dirty="0" smtClean="0"/>
          </a:p>
          <a:p>
            <a:pPr algn="ctr">
              <a:spcBef>
                <a:spcPts val="0"/>
              </a:spcBef>
            </a:pPr>
            <a:endParaRPr lang="en-US" sz="200" dirty="0"/>
          </a:p>
          <a:p>
            <a:pPr algn="ctr">
              <a:spcBef>
                <a:spcPts val="0"/>
              </a:spcBef>
            </a:pPr>
            <a:r>
              <a:rPr lang="en-GB" sz="1050" dirty="0"/>
              <a:t>Shreyas Balachandran</a:t>
            </a:r>
            <a:r>
              <a:rPr lang="en-GB" sz="1050" baseline="30000" dirty="0"/>
              <a:t>1</a:t>
            </a:r>
            <a:r>
              <a:rPr lang="en-GB" sz="1050" dirty="0"/>
              <a:t>, Chiara Tarantini</a:t>
            </a:r>
            <a:r>
              <a:rPr lang="en-GB" sz="1050" baseline="30000" dirty="0"/>
              <a:t>1</a:t>
            </a:r>
            <a:r>
              <a:rPr lang="en-GB" sz="1050" dirty="0"/>
              <a:t>, Peter J. Lee</a:t>
            </a:r>
            <a:r>
              <a:rPr lang="en-GB" sz="1050" baseline="30000" dirty="0"/>
              <a:t>1</a:t>
            </a:r>
            <a:r>
              <a:rPr lang="en-GB" sz="1050" dirty="0"/>
              <a:t>, </a:t>
            </a:r>
            <a:r>
              <a:rPr lang="en-GB" sz="1050" dirty="0" err="1"/>
              <a:t>Fumitake</a:t>
            </a:r>
            <a:r>
              <a:rPr lang="en-GB" sz="1050" dirty="0"/>
              <a:t> Kametani</a:t>
            </a:r>
            <a:r>
              <a:rPr lang="en-GB" sz="1050" baseline="30000" dirty="0"/>
              <a:t>1,2</a:t>
            </a:r>
            <a:r>
              <a:rPr lang="en-GB" sz="1050" dirty="0"/>
              <a:t>, Yi-Feng </a:t>
            </a:r>
            <a:r>
              <a:rPr lang="en-GB" sz="1050" dirty="0" smtClean="0"/>
              <a:t>Su</a:t>
            </a:r>
            <a:r>
              <a:rPr lang="en-GB" sz="1050" baseline="30000" dirty="0"/>
              <a:t>1</a:t>
            </a:r>
            <a:r>
              <a:rPr lang="en-GB" sz="1050" dirty="0" smtClean="0"/>
              <a:t>, </a:t>
            </a:r>
          </a:p>
          <a:p>
            <a:pPr algn="ctr">
              <a:spcBef>
                <a:spcPts val="0"/>
              </a:spcBef>
            </a:pPr>
            <a:r>
              <a:rPr lang="en-GB" sz="1050" dirty="0" smtClean="0"/>
              <a:t>Benjamin </a:t>
            </a:r>
            <a:r>
              <a:rPr lang="en-GB" sz="1050" dirty="0"/>
              <a:t>Walker</a:t>
            </a:r>
            <a:r>
              <a:rPr lang="en-GB" sz="1050" baseline="30000" dirty="0"/>
              <a:t>1</a:t>
            </a:r>
            <a:r>
              <a:rPr lang="en-GB" sz="1050" dirty="0"/>
              <a:t>, William L. Starch</a:t>
            </a:r>
            <a:r>
              <a:rPr lang="en-GB" sz="1050" baseline="30000" dirty="0"/>
              <a:t>1</a:t>
            </a:r>
            <a:r>
              <a:rPr lang="en-GB" sz="1050" dirty="0"/>
              <a:t>, and David C. Larbalestier</a:t>
            </a:r>
            <a:r>
              <a:rPr lang="en-GB" sz="1050" baseline="30000" dirty="0"/>
              <a:t>1,2</a:t>
            </a:r>
            <a:endParaRPr lang="en-US" sz="1050" dirty="0"/>
          </a:p>
          <a:p>
            <a:pPr marL="228600" indent="-228600" algn="ctr">
              <a:spcBef>
                <a:spcPts val="0"/>
              </a:spcBef>
              <a:buAutoNum type="arabicPeriod"/>
            </a:pPr>
            <a:r>
              <a:rPr lang="en-US" sz="1050" b="1" dirty="0" smtClean="0">
                <a:solidFill>
                  <a:srgbClr val="0033CC"/>
                </a:solidFill>
              </a:rPr>
              <a:t>NHMFL, Florida State University; </a:t>
            </a:r>
            <a:r>
              <a:rPr lang="en-US" sz="1050" b="1" dirty="0">
                <a:solidFill>
                  <a:srgbClr val="0033CC"/>
                </a:solidFill>
              </a:rPr>
              <a:t>2. </a:t>
            </a:r>
            <a:r>
              <a:rPr lang="en-US" sz="1050" b="1" dirty="0" err="1" smtClean="0">
                <a:solidFill>
                  <a:srgbClr val="0033CC"/>
                </a:solidFill>
              </a:rPr>
              <a:t>Dept</a:t>
            </a:r>
            <a:r>
              <a:rPr lang="en-US" sz="1050" b="1" dirty="0" smtClean="0">
                <a:solidFill>
                  <a:srgbClr val="0033CC"/>
                </a:solidFill>
              </a:rPr>
              <a:t> of </a:t>
            </a:r>
            <a:r>
              <a:rPr lang="en-US" sz="1050" b="1" dirty="0">
                <a:solidFill>
                  <a:srgbClr val="0033CC"/>
                </a:solidFill>
              </a:rPr>
              <a:t>Mechanical Engineering, </a:t>
            </a:r>
            <a:r>
              <a:rPr lang="en-US" sz="1050" b="1" dirty="0" smtClean="0">
                <a:solidFill>
                  <a:srgbClr val="0033CC"/>
                </a:solidFill>
              </a:rPr>
              <a:t>Florida State University</a:t>
            </a:r>
            <a:endParaRPr lang="en-US" sz="600" b="1" dirty="0">
              <a:solidFill>
                <a:srgbClr val="0033CC"/>
              </a:solidFill>
            </a:endParaRPr>
          </a:p>
          <a:p>
            <a:pPr algn="ctr">
              <a:spcBef>
                <a:spcPts val="300"/>
              </a:spcBef>
            </a:pPr>
            <a:r>
              <a:rPr lang="en-US" sz="1050" b="1" dirty="0" smtClean="0">
                <a:solidFill>
                  <a:srgbClr val="0033CC"/>
                </a:solidFill>
              </a:rPr>
              <a:t> </a:t>
            </a:r>
            <a:r>
              <a:rPr lang="en-US" sz="1050" b="1" dirty="0" smtClean="0"/>
              <a:t>Funding Grants:</a:t>
            </a:r>
            <a:r>
              <a:rPr lang="en-US" sz="1050" dirty="0"/>
              <a:t>  G.S. Boebinger (NSF DMR-1157490, NSF DMR-1644779); </a:t>
            </a:r>
            <a:r>
              <a:rPr lang="en-US" sz="1050" dirty="0" smtClean="0"/>
              <a:t>DOE (</a:t>
            </a:r>
            <a:r>
              <a:rPr lang="en-US" sz="1050" dirty="0" smtClean="0">
                <a:cs typeface="Calibri" panose="020F0502020204030204" pitchFamily="34" charset="0"/>
              </a:rPr>
              <a:t>DE-SC0012083 )</a:t>
            </a:r>
            <a:endParaRPr lang="en-US" sz="1050" dirty="0" smtClean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7353DC0B-5A2D-3E42-B1A0-4930B58A99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53899" y="303170"/>
            <a:ext cx="761229" cy="76122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958"/>
          <a:stretch/>
        </p:blipFill>
        <p:spPr>
          <a:xfrm>
            <a:off x="5127513" y="3494165"/>
            <a:ext cx="3264627" cy="22335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94245" y="5659791"/>
            <a:ext cx="44688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Figure 2. Layer critical current density in </a:t>
            </a:r>
            <a:r>
              <a:rPr lang="en-US" sz="1200" dirty="0" err="1" smtClean="0"/>
              <a:t>Hf</a:t>
            </a:r>
            <a:r>
              <a:rPr lang="en-US" sz="1200" dirty="0"/>
              <a:t>-</a:t>
            </a:r>
            <a:r>
              <a:rPr lang="en-US" sz="1200" dirty="0" smtClean="0"/>
              <a:t>based conductors indicate a performance boost of 60% at 16T above the present state-of-the-art Restack Rod Process (RRP) commercial wire.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51303" y="1336077"/>
            <a:ext cx="4418089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 smtClean="0">
                <a:solidFill>
                  <a:srgbClr val="000000"/>
                </a:solidFill>
              </a:rPr>
              <a:t>What </a:t>
            </a:r>
            <a:r>
              <a:rPr lang="en-US" sz="1200" b="1" dirty="0">
                <a:solidFill>
                  <a:srgbClr val="000000"/>
                </a:solidFill>
              </a:rPr>
              <a:t>is the finding? </a:t>
            </a:r>
            <a:r>
              <a:rPr lang="en-US" sz="1200" dirty="0" smtClean="0">
                <a:latin typeface="Arial" charset="0"/>
              </a:rPr>
              <a:t>MagLab researchers have found that adding the element Hafnium (</a:t>
            </a:r>
            <a:r>
              <a:rPr lang="en-US" sz="1200" dirty="0" err="1" smtClean="0">
                <a:latin typeface="Arial" charset="0"/>
              </a:rPr>
              <a:t>Hf</a:t>
            </a:r>
            <a:r>
              <a:rPr lang="en-US" sz="1200" dirty="0" smtClean="0">
                <a:latin typeface="Arial" charset="0"/>
              </a:rPr>
              <a:t>) to a Niobium (</a:t>
            </a:r>
            <a:r>
              <a:rPr lang="en-US" sz="1200" dirty="0" err="1" smtClean="0">
                <a:latin typeface="Arial" charset="0"/>
              </a:rPr>
              <a:t>Nb</a:t>
            </a:r>
            <a:r>
              <a:rPr lang="en-US" sz="1200" dirty="0" smtClean="0">
                <a:latin typeface="Arial" charset="0"/>
              </a:rPr>
              <a:t>)-Tantalum (Ta) base alloy and forming a superconductor Nb</a:t>
            </a:r>
            <a:r>
              <a:rPr lang="en-US" sz="1200" baseline="-25000" dirty="0" smtClean="0">
                <a:latin typeface="Arial" charset="0"/>
              </a:rPr>
              <a:t>3</a:t>
            </a:r>
            <a:r>
              <a:rPr lang="en-US" sz="1200" dirty="0" smtClean="0">
                <a:latin typeface="Arial" charset="0"/>
              </a:rPr>
              <a:t>Sn  after reaction with Tin (Sn) at high temperatures of 670°C leads to tremendous improvements in the electrical current carrying ability (Layer </a:t>
            </a:r>
            <a:r>
              <a:rPr lang="en-US" sz="1200" dirty="0" err="1" smtClean="0">
                <a:latin typeface="Arial" charset="0"/>
              </a:rPr>
              <a:t>J</a:t>
            </a:r>
            <a:r>
              <a:rPr lang="en-US" sz="1200" baseline="-25000" dirty="0" err="1" smtClean="0">
                <a:latin typeface="Arial" charset="0"/>
              </a:rPr>
              <a:t>c</a:t>
            </a:r>
            <a:r>
              <a:rPr lang="en-US" sz="1200" dirty="0" smtClean="0">
                <a:latin typeface="Arial" charset="0"/>
              </a:rPr>
              <a:t>) of this conductor wire by 60% at operating magnetic fields of 16T at temperatures of 4.2K (see Figure). </a:t>
            </a:r>
            <a:endParaRPr lang="en-US" sz="1200" dirty="0">
              <a:latin typeface="Arial" charset="0"/>
            </a:endParaRPr>
          </a:p>
          <a:p>
            <a:pPr algn="just"/>
            <a:endParaRPr lang="en-US" sz="600" dirty="0">
              <a:solidFill>
                <a:srgbClr val="000000"/>
              </a:solidFill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is this important</a:t>
            </a:r>
            <a:r>
              <a:rPr lang="en-US" sz="1200" b="1" dirty="0" smtClean="0">
                <a:solidFill>
                  <a:srgbClr val="000000"/>
                </a:solidFill>
              </a:rPr>
              <a:t>?</a:t>
            </a:r>
            <a:r>
              <a:rPr lang="en-US" sz="1200" dirty="0" smtClean="0">
                <a:solidFill>
                  <a:srgbClr val="000000"/>
                </a:solidFill>
              </a:rPr>
              <a:t> The high increase in the current carrying capacity of superconducting Nb</a:t>
            </a:r>
            <a:r>
              <a:rPr lang="en-US" sz="1200" baseline="-25000" dirty="0" smtClean="0">
                <a:solidFill>
                  <a:srgbClr val="000000"/>
                </a:solidFill>
              </a:rPr>
              <a:t>3</a:t>
            </a:r>
            <a:r>
              <a:rPr lang="en-US" sz="1200" dirty="0" smtClean="0">
                <a:solidFill>
                  <a:srgbClr val="000000"/>
                </a:solidFill>
              </a:rPr>
              <a:t>Sn wire is of particular interest to NMR researchers, MRI clinicians, and scientists pursuing next-generation accelerators and nuclear fusion. </a:t>
            </a:r>
            <a:r>
              <a:rPr lang="en-US" sz="1200" i="1" u="sng" dirty="0" smtClean="0">
                <a:solidFill>
                  <a:srgbClr val="000000"/>
                </a:solidFill>
              </a:rPr>
              <a:t>In particular, this research result specifically indicates that future 16T dipole magnets for the next-generation Future Circular Collider (FCC) planned to be constructed in CERN </a:t>
            </a:r>
            <a:r>
              <a:rPr lang="en-US" sz="1200" b="1" i="1" u="sng" dirty="0" smtClean="0">
                <a:solidFill>
                  <a:srgbClr val="000000"/>
                </a:solidFill>
              </a:rPr>
              <a:t>can be fabricated using this new Nb</a:t>
            </a:r>
            <a:r>
              <a:rPr lang="en-US" sz="1200" b="1" i="1" u="sng" baseline="-25000" dirty="0" smtClean="0">
                <a:solidFill>
                  <a:srgbClr val="000000"/>
                </a:solidFill>
              </a:rPr>
              <a:t>3</a:t>
            </a:r>
            <a:r>
              <a:rPr lang="en-US" sz="1200" b="1" i="1" u="sng" dirty="0" smtClean="0">
                <a:solidFill>
                  <a:srgbClr val="000000"/>
                </a:solidFill>
              </a:rPr>
              <a:t>Sn conductor, rather than the </a:t>
            </a:r>
            <a:r>
              <a:rPr lang="en-US" sz="1200" b="1" i="1" u="sng" dirty="0" smtClean="0">
                <a:solidFill>
                  <a:srgbClr val="000000"/>
                </a:solidFill>
              </a:rPr>
              <a:t>riskier </a:t>
            </a:r>
            <a:r>
              <a:rPr lang="en-US" sz="1200" b="1" i="1" u="sng" dirty="0" smtClean="0">
                <a:solidFill>
                  <a:srgbClr val="000000"/>
                </a:solidFill>
              </a:rPr>
              <a:t>high-temperature superconductors.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</a:p>
          <a:p>
            <a:pPr algn="just"/>
            <a:endParaRPr lang="en-US" sz="600" dirty="0">
              <a:latin typeface="Arial" charset="0"/>
            </a:endParaRPr>
          </a:p>
          <a:p>
            <a:pPr algn="just"/>
            <a:r>
              <a:rPr lang="en-US" sz="1200" b="1" dirty="0" smtClean="0">
                <a:solidFill>
                  <a:srgbClr val="000000"/>
                </a:solidFill>
              </a:rPr>
              <a:t>Why </a:t>
            </a:r>
            <a:r>
              <a:rPr lang="en-US" sz="1200" b="1" dirty="0">
                <a:solidFill>
                  <a:srgbClr val="000000"/>
                </a:solidFill>
              </a:rPr>
              <a:t>did this research need the MagLab</a:t>
            </a:r>
            <a:r>
              <a:rPr lang="en-US" sz="1200" b="1" dirty="0" smtClean="0">
                <a:solidFill>
                  <a:srgbClr val="000000"/>
                </a:solidFill>
              </a:rPr>
              <a:t>?</a:t>
            </a:r>
            <a:r>
              <a:rPr lang="en-US" sz="1200" b="1" dirty="0">
                <a:latin typeface="Arial" charset="0"/>
              </a:rPr>
              <a:t> </a:t>
            </a:r>
            <a:r>
              <a:rPr lang="en-US" sz="1200" dirty="0">
                <a:latin typeface="Arial" charset="0"/>
              </a:rPr>
              <a:t> </a:t>
            </a:r>
            <a:endParaRPr lang="en-US" sz="1200" dirty="0" smtClean="0">
              <a:latin typeface="Arial" charset="0"/>
            </a:endParaRPr>
          </a:p>
          <a:p>
            <a:pPr algn="just"/>
            <a:r>
              <a:rPr lang="en-US" sz="1200" i="1" u="sng" dirty="0">
                <a:latin typeface="Arial" charset="0"/>
              </a:rPr>
              <a:t>The conductor was developed </a:t>
            </a:r>
            <a:r>
              <a:rPr lang="en-US" sz="1200" i="1" u="sng" dirty="0" smtClean="0">
                <a:latin typeface="Arial" charset="0"/>
              </a:rPr>
              <a:t>in-house </a:t>
            </a:r>
            <a:r>
              <a:rPr lang="en-US" sz="1200" i="1" u="sng" dirty="0">
                <a:latin typeface="Arial" charset="0"/>
              </a:rPr>
              <a:t>by researchers at the </a:t>
            </a:r>
            <a:r>
              <a:rPr lang="en-US" sz="1200" i="1" u="sng" dirty="0" smtClean="0">
                <a:latin typeface="Arial" charset="0"/>
              </a:rPr>
              <a:t>MagLab</a:t>
            </a:r>
            <a:r>
              <a:rPr lang="en-US" sz="1200" i="1" u="sng" dirty="0" smtClean="0">
                <a:latin typeface="Arial" charset="0"/>
              </a:rPr>
              <a:t>.</a:t>
            </a:r>
            <a:r>
              <a:rPr lang="en-US" sz="1200" i="1" dirty="0" smtClean="0">
                <a:latin typeface="Arial" charset="0"/>
              </a:rPr>
              <a:t>  </a:t>
            </a:r>
            <a:r>
              <a:rPr lang="en-US" sz="1200" dirty="0" smtClean="0">
                <a:latin typeface="Arial" charset="0"/>
              </a:rPr>
              <a:t>In </a:t>
            </a:r>
            <a:r>
              <a:rPr lang="en-US" sz="1200" dirty="0" smtClean="0">
                <a:latin typeface="Arial" charset="0"/>
              </a:rPr>
              <a:t>addition, characterization of the conductors at high fields up to the full superconducting range of Nb</a:t>
            </a:r>
            <a:r>
              <a:rPr lang="en-US" sz="1200" baseline="-25000" dirty="0" smtClean="0">
                <a:latin typeface="Arial" charset="0"/>
              </a:rPr>
              <a:t>3</a:t>
            </a:r>
            <a:r>
              <a:rPr lang="en-US" sz="1200" dirty="0" smtClean="0">
                <a:latin typeface="Arial" charset="0"/>
              </a:rPr>
              <a:t>Sn (26T) would not have been possible elsewhere.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495801" y="3588653"/>
            <a:ext cx="457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n-US" sz="1200" dirty="0"/>
          </a:p>
          <a:p>
            <a:pPr algn="ctr"/>
            <a:endParaRPr lang="en-US" sz="1200" dirty="0"/>
          </a:p>
        </p:txBody>
      </p:sp>
      <p:sp>
        <p:nvSpPr>
          <p:cNvPr id="17" name="Rectangle 49"/>
          <p:cNvSpPr>
            <a:spLocks noChangeArrowheads="1"/>
          </p:cNvSpPr>
          <p:nvPr/>
        </p:nvSpPr>
        <p:spPr bwMode="auto">
          <a:xfrm>
            <a:off x="4542013" y="1265796"/>
            <a:ext cx="4525787" cy="5540115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780" y="1280756"/>
            <a:ext cx="3262489" cy="41303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537450" y="5420916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Figure:  </a:t>
            </a:r>
            <a:r>
              <a:rPr lang="en-US" sz="1200" dirty="0"/>
              <a:t>Layer </a:t>
            </a:r>
            <a:r>
              <a:rPr lang="en-US" sz="1200" dirty="0" smtClean="0"/>
              <a:t>critical current density, </a:t>
            </a:r>
            <a:r>
              <a:rPr lang="en-US" sz="1200" dirty="0" err="1" smtClean="0"/>
              <a:t>J</a:t>
            </a:r>
            <a:r>
              <a:rPr lang="en-US" sz="1200" baseline="-25000" dirty="0" err="1" smtClean="0"/>
              <a:t>c</a:t>
            </a:r>
            <a:r>
              <a:rPr lang="en-US" sz="1200" dirty="0" smtClean="0"/>
              <a:t>, in a </a:t>
            </a:r>
            <a:r>
              <a:rPr lang="en-US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variety of variants of Nb</a:t>
            </a:r>
            <a:r>
              <a:rPr lang="en-US" sz="1200" baseline="-25000" dirty="0"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Sn monofilament wires </a:t>
            </a:r>
            <a:r>
              <a:rPr lang="en-US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fabricated to </a:t>
            </a:r>
            <a:r>
              <a:rPr lang="en-US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include </a:t>
            </a:r>
            <a:r>
              <a:rPr lang="en-US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Tantalum (Ta), Zirconium </a:t>
            </a:r>
            <a:r>
              <a:rPr lang="en-US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2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Zr</a:t>
            </a:r>
            <a:r>
              <a:rPr lang="en-US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) and Hafnium (</a:t>
            </a:r>
            <a:r>
              <a:rPr lang="en-US" sz="12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Hf</a:t>
            </a:r>
            <a:r>
              <a:rPr lang="en-US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) additions, both with and without SnO</a:t>
            </a:r>
            <a:r>
              <a:rPr lang="en-US" sz="1200" baseline="-25000" dirty="0"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 suitable for internal oxidation of the </a:t>
            </a:r>
            <a:r>
              <a:rPr lang="en-US" sz="12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Zr</a:t>
            </a:r>
            <a:r>
              <a:rPr lang="en-US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 and Hf. </a:t>
            </a:r>
            <a:r>
              <a:rPr lang="en-US" sz="1200" dirty="0" err="1" smtClean="0"/>
              <a:t>Hf</a:t>
            </a:r>
            <a:r>
              <a:rPr lang="en-US" sz="1200" dirty="0" smtClean="0"/>
              <a:t> </a:t>
            </a:r>
            <a:r>
              <a:rPr lang="en-US" sz="1200" dirty="0"/>
              <a:t>based conductors indicate a performance boost above the present state of the art Restack Rod Process (RRP) commercial conductors.</a:t>
            </a:r>
          </a:p>
          <a:p>
            <a:r>
              <a:rPr lang="en-US" sz="1200" dirty="0" smtClean="0"/>
              <a:t>This improvement is </a:t>
            </a:r>
            <a:r>
              <a:rPr lang="en-US" sz="1200" dirty="0"/>
              <a:t>nearly 65% at </a:t>
            </a:r>
            <a:r>
              <a:rPr lang="en-US" sz="1200" dirty="0" smtClean="0"/>
              <a:t>12T and </a:t>
            </a:r>
            <a:r>
              <a:rPr lang="en-US" sz="1200" dirty="0"/>
              <a:t>60% at </a:t>
            </a:r>
            <a:r>
              <a:rPr lang="en-US" sz="1200" dirty="0" smtClean="0"/>
              <a:t>16T.</a:t>
            </a:r>
            <a:endParaRPr lang="en-US" sz="1200" dirty="0"/>
          </a:p>
        </p:txBody>
      </p:sp>
      <p:sp>
        <p:nvSpPr>
          <p:cNvPr id="16" name="Line 42"/>
          <p:cNvSpPr>
            <a:spLocks noChangeShapeType="1"/>
          </p:cNvSpPr>
          <p:nvPr/>
        </p:nvSpPr>
        <p:spPr bwMode="auto">
          <a:xfrm>
            <a:off x="38100" y="117523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1" name="Picture 20" descr="NSF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14111" y="86191"/>
            <a:ext cx="1017188" cy="1023315"/>
          </a:xfrm>
          <a:prstGeom prst="rect">
            <a:avLst/>
          </a:prstGeom>
        </p:spPr>
      </p:pic>
      <p:pic>
        <p:nvPicPr>
          <p:cNvPr id="22" name="Picture 21" descr="JustM_purple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602" y="117053"/>
            <a:ext cx="792698" cy="944759"/>
          </a:xfrm>
          <a:prstGeom prst="rect">
            <a:avLst/>
          </a:prstGeom>
        </p:spPr>
      </p:pic>
      <p:sp>
        <p:nvSpPr>
          <p:cNvPr id="23" name="Text Box 62"/>
          <p:cNvSpPr txBox="1">
            <a:spLocks noChangeArrowheads="1"/>
          </p:cNvSpPr>
          <p:nvPr/>
        </p:nvSpPr>
        <p:spPr bwMode="auto">
          <a:xfrm>
            <a:off x="923655" y="23880"/>
            <a:ext cx="6400682" cy="1131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400" b="1" kern="1200" dirty="0" smtClean="0"/>
              <a:t>Hafnium greatly improves Nb</a:t>
            </a:r>
            <a:r>
              <a:rPr lang="en-US" sz="1400" b="1" kern="1200" baseline="-25000" dirty="0" smtClean="0"/>
              <a:t>3</a:t>
            </a:r>
            <a:r>
              <a:rPr lang="en-US" sz="1400" b="1" kern="1200" dirty="0" smtClean="0"/>
              <a:t>Sn superconductor for high field magnets</a:t>
            </a:r>
          </a:p>
          <a:p>
            <a:pPr algn="ctr">
              <a:spcBef>
                <a:spcPts val="0"/>
              </a:spcBef>
            </a:pPr>
            <a:endParaRPr lang="en-US" sz="700" b="1" kern="1200" dirty="0" smtClean="0"/>
          </a:p>
          <a:p>
            <a:pPr algn="ctr">
              <a:spcBef>
                <a:spcPts val="0"/>
              </a:spcBef>
            </a:pPr>
            <a:endParaRPr lang="en-US" sz="200" dirty="0"/>
          </a:p>
          <a:p>
            <a:pPr algn="ctr">
              <a:spcBef>
                <a:spcPts val="0"/>
              </a:spcBef>
            </a:pPr>
            <a:r>
              <a:rPr lang="en-GB" sz="1050" dirty="0"/>
              <a:t>Shreyas Balachandran</a:t>
            </a:r>
            <a:r>
              <a:rPr lang="en-GB" sz="1050" baseline="30000" dirty="0"/>
              <a:t>1</a:t>
            </a:r>
            <a:r>
              <a:rPr lang="en-GB" sz="1050" dirty="0"/>
              <a:t>, Chiara Tarantini</a:t>
            </a:r>
            <a:r>
              <a:rPr lang="en-GB" sz="1050" baseline="30000" dirty="0"/>
              <a:t>1</a:t>
            </a:r>
            <a:r>
              <a:rPr lang="en-GB" sz="1050" dirty="0"/>
              <a:t>, Peter J. Lee</a:t>
            </a:r>
            <a:r>
              <a:rPr lang="en-GB" sz="1050" baseline="30000" dirty="0"/>
              <a:t>1</a:t>
            </a:r>
            <a:r>
              <a:rPr lang="en-GB" sz="1050" dirty="0"/>
              <a:t>, </a:t>
            </a:r>
            <a:r>
              <a:rPr lang="en-GB" sz="1050" dirty="0" err="1"/>
              <a:t>Fumitake</a:t>
            </a:r>
            <a:r>
              <a:rPr lang="en-GB" sz="1050" dirty="0"/>
              <a:t> Kametani</a:t>
            </a:r>
            <a:r>
              <a:rPr lang="en-GB" sz="1050" baseline="30000" dirty="0"/>
              <a:t>1,2</a:t>
            </a:r>
            <a:r>
              <a:rPr lang="en-GB" sz="1050" dirty="0"/>
              <a:t>, Yi-Feng </a:t>
            </a:r>
            <a:r>
              <a:rPr lang="en-GB" sz="1050" dirty="0" smtClean="0"/>
              <a:t>Su</a:t>
            </a:r>
            <a:r>
              <a:rPr lang="en-GB" sz="1050" baseline="30000" dirty="0"/>
              <a:t>1</a:t>
            </a:r>
            <a:r>
              <a:rPr lang="en-GB" sz="1050" dirty="0" smtClean="0"/>
              <a:t>, </a:t>
            </a:r>
          </a:p>
          <a:p>
            <a:pPr algn="ctr">
              <a:spcBef>
                <a:spcPts val="0"/>
              </a:spcBef>
            </a:pPr>
            <a:r>
              <a:rPr lang="en-GB" sz="1050" dirty="0" smtClean="0"/>
              <a:t>Benjamin </a:t>
            </a:r>
            <a:r>
              <a:rPr lang="en-GB" sz="1050" dirty="0"/>
              <a:t>Walker</a:t>
            </a:r>
            <a:r>
              <a:rPr lang="en-GB" sz="1050" baseline="30000" dirty="0"/>
              <a:t>1</a:t>
            </a:r>
            <a:r>
              <a:rPr lang="en-GB" sz="1050" dirty="0"/>
              <a:t>, William L. Starch</a:t>
            </a:r>
            <a:r>
              <a:rPr lang="en-GB" sz="1050" baseline="30000" dirty="0"/>
              <a:t>1</a:t>
            </a:r>
            <a:r>
              <a:rPr lang="en-GB" sz="1050" dirty="0"/>
              <a:t>, and David C. Larbalestier</a:t>
            </a:r>
            <a:r>
              <a:rPr lang="en-GB" sz="1050" baseline="30000" dirty="0"/>
              <a:t>1,2</a:t>
            </a:r>
            <a:endParaRPr lang="en-US" sz="1050" dirty="0"/>
          </a:p>
          <a:p>
            <a:pPr marL="228600" indent="-228600" algn="ctr">
              <a:spcBef>
                <a:spcPts val="0"/>
              </a:spcBef>
              <a:buAutoNum type="arabicPeriod"/>
            </a:pPr>
            <a:r>
              <a:rPr lang="en-US" sz="1050" b="1" dirty="0" smtClean="0">
                <a:solidFill>
                  <a:srgbClr val="0033CC"/>
                </a:solidFill>
              </a:rPr>
              <a:t>NHMFL, Florida State University; </a:t>
            </a:r>
            <a:r>
              <a:rPr lang="en-US" sz="1050" b="1" dirty="0">
                <a:solidFill>
                  <a:srgbClr val="0033CC"/>
                </a:solidFill>
              </a:rPr>
              <a:t>2. </a:t>
            </a:r>
            <a:r>
              <a:rPr lang="en-US" sz="1050" b="1" dirty="0" err="1" smtClean="0">
                <a:solidFill>
                  <a:srgbClr val="0033CC"/>
                </a:solidFill>
              </a:rPr>
              <a:t>Dept</a:t>
            </a:r>
            <a:r>
              <a:rPr lang="en-US" sz="1050" b="1" dirty="0" smtClean="0">
                <a:solidFill>
                  <a:srgbClr val="0033CC"/>
                </a:solidFill>
              </a:rPr>
              <a:t> of </a:t>
            </a:r>
            <a:r>
              <a:rPr lang="en-US" sz="1050" b="1" dirty="0">
                <a:solidFill>
                  <a:srgbClr val="0033CC"/>
                </a:solidFill>
              </a:rPr>
              <a:t>Mechanical Engineering, </a:t>
            </a:r>
            <a:r>
              <a:rPr lang="en-US" sz="1050" b="1" dirty="0" smtClean="0">
                <a:solidFill>
                  <a:srgbClr val="0033CC"/>
                </a:solidFill>
              </a:rPr>
              <a:t>Florida State University</a:t>
            </a:r>
            <a:endParaRPr lang="en-US" sz="600" b="1" dirty="0">
              <a:solidFill>
                <a:srgbClr val="0033CC"/>
              </a:solidFill>
            </a:endParaRPr>
          </a:p>
          <a:p>
            <a:pPr algn="ctr">
              <a:spcBef>
                <a:spcPts val="300"/>
              </a:spcBef>
            </a:pPr>
            <a:r>
              <a:rPr lang="en-US" sz="1050" b="1" dirty="0" smtClean="0">
                <a:solidFill>
                  <a:srgbClr val="0033CC"/>
                </a:solidFill>
              </a:rPr>
              <a:t> </a:t>
            </a:r>
            <a:r>
              <a:rPr lang="en-US" sz="1050" b="1" dirty="0" smtClean="0"/>
              <a:t>Funding Grants:</a:t>
            </a:r>
            <a:r>
              <a:rPr lang="en-US" sz="1050" dirty="0"/>
              <a:t>  G.S. Boebinger (NSF DMR-1157490, NSF DMR-1644779); </a:t>
            </a:r>
            <a:r>
              <a:rPr lang="en-US" sz="1050" dirty="0" smtClean="0"/>
              <a:t>DOE (</a:t>
            </a:r>
            <a:r>
              <a:rPr lang="en-US" sz="1050" dirty="0" smtClean="0">
                <a:cs typeface="Calibri" panose="020F0502020204030204" pitchFamily="34" charset="0"/>
              </a:rPr>
              <a:t>DE-SC0012083 )</a:t>
            </a:r>
            <a:endParaRPr lang="en-US" sz="1050" dirty="0" smtClean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7353DC0B-5A2D-3E42-B1A0-4930B58A99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53899" y="303170"/>
            <a:ext cx="761229" cy="761229"/>
          </a:xfrm>
          <a:prstGeom prst="rect">
            <a:avLst/>
          </a:prstGeom>
        </p:spPr>
      </p:pic>
      <p:sp>
        <p:nvSpPr>
          <p:cNvPr id="25" name="Text Box 28"/>
          <p:cNvSpPr txBox="1">
            <a:spLocks noChangeArrowheads="1"/>
          </p:cNvSpPr>
          <p:nvPr/>
        </p:nvSpPr>
        <p:spPr bwMode="auto">
          <a:xfrm>
            <a:off x="31495" y="5511338"/>
            <a:ext cx="4457701" cy="13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Facility used:</a:t>
            </a:r>
            <a:r>
              <a:rPr lang="en-US" sz="1100" dirty="0" smtClean="0">
                <a:solidFill>
                  <a:srgbClr val="333399"/>
                </a:solidFill>
              </a:rPr>
              <a:t>  DC Field Facility’s 31T, 50mm Bore Magnet - Cell 7</a:t>
            </a:r>
          </a:p>
          <a:p>
            <a:r>
              <a:rPr lang="en-US" sz="1100" b="1" dirty="0" smtClean="0">
                <a:solidFill>
                  <a:srgbClr val="333399"/>
                </a:solidFill>
              </a:rPr>
              <a:t>Citation: </a:t>
            </a:r>
            <a:r>
              <a:rPr lang="en-US" sz="1100" dirty="0" smtClean="0">
                <a:solidFill>
                  <a:srgbClr val="333399"/>
                </a:solidFill>
              </a:rPr>
              <a:t>S. </a:t>
            </a:r>
            <a:r>
              <a:rPr lang="en-US" sz="1100" dirty="0" smtClean="0">
                <a:solidFill>
                  <a:schemeClr val="accent6"/>
                </a:solidFill>
              </a:rPr>
              <a:t>Balachandran</a:t>
            </a:r>
            <a:r>
              <a:rPr lang="en-US" sz="1100" dirty="0">
                <a:solidFill>
                  <a:schemeClr val="accent6"/>
                </a:solidFill>
              </a:rPr>
              <a:t>, </a:t>
            </a:r>
            <a:r>
              <a:rPr lang="en-US" sz="1100" dirty="0" smtClean="0">
                <a:solidFill>
                  <a:schemeClr val="accent6"/>
                </a:solidFill>
              </a:rPr>
              <a:t>C. </a:t>
            </a:r>
            <a:r>
              <a:rPr lang="en-US" sz="1100" dirty="0" err="1" smtClean="0">
                <a:solidFill>
                  <a:schemeClr val="accent6"/>
                </a:solidFill>
              </a:rPr>
              <a:t>Tarantini</a:t>
            </a:r>
            <a:r>
              <a:rPr lang="en-US" sz="1100" dirty="0">
                <a:solidFill>
                  <a:schemeClr val="accent6"/>
                </a:solidFill>
              </a:rPr>
              <a:t>, </a:t>
            </a:r>
            <a:r>
              <a:rPr lang="en-US" sz="1100" dirty="0" smtClean="0">
                <a:solidFill>
                  <a:schemeClr val="accent6"/>
                </a:solidFill>
              </a:rPr>
              <a:t>P.J.. Lee</a:t>
            </a:r>
            <a:r>
              <a:rPr lang="en-US" sz="1100" dirty="0">
                <a:solidFill>
                  <a:schemeClr val="accent6"/>
                </a:solidFill>
              </a:rPr>
              <a:t>, </a:t>
            </a:r>
            <a:r>
              <a:rPr lang="en-US" sz="1100" dirty="0" smtClean="0">
                <a:solidFill>
                  <a:schemeClr val="accent6"/>
                </a:solidFill>
              </a:rPr>
              <a:t>F. </a:t>
            </a:r>
            <a:r>
              <a:rPr lang="en-US" sz="1100" dirty="0" err="1" smtClean="0">
                <a:solidFill>
                  <a:schemeClr val="accent6"/>
                </a:solidFill>
              </a:rPr>
              <a:t>Kametani</a:t>
            </a:r>
            <a:r>
              <a:rPr lang="en-US" sz="1100" dirty="0">
                <a:solidFill>
                  <a:schemeClr val="accent6"/>
                </a:solidFill>
              </a:rPr>
              <a:t>, </a:t>
            </a:r>
            <a:r>
              <a:rPr lang="en-US" sz="1100" dirty="0" smtClean="0">
                <a:solidFill>
                  <a:schemeClr val="accent6"/>
                </a:solidFill>
              </a:rPr>
              <a:t>Y. Su</a:t>
            </a:r>
            <a:r>
              <a:rPr lang="en-US" sz="1100" dirty="0">
                <a:solidFill>
                  <a:schemeClr val="accent6"/>
                </a:solidFill>
              </a:rPr>
              <a:t>, </a:t>
            </a:r>
            <a:r>
              <a:rPr lang="en-US" sz="1100" dirty="0" smtClean="0">
                <a:solidFill>
                  <a:schemeClr val="accent6"/>
                </a:solidFill>
              </a:rPr>
              <a:t>B. Walker</a:t>
            </a:r>
            <a:r>
              <a:rPr lang="en-US" sz="1100" dirty="0">
                <a:solidFill>
                  <a:schemeClr val="accent6"/>
                </a:solidFill>
              </a:rPr>
              <a:t>, </a:t>
            </a:r>
            <a:r>
              <a:rPr lang="en-US" sz="1100" dirty="0" smtClean="0">
                <a:solidFill>
                  <a:schemeClr val="accent6"/>
                </a:solidFill>
              </a:rPr>
              <a:t>W.L. Starch</a:t>
            </a:r>
            <a:r>
              <a:rPr lang="en-US" sz="1100" dirty="0">
                <a:solidFill>
                  <a:schemeClr val="accent6"/>
                </a:solidFill>
              </a:rPr>
              <a:t>, </a:t>
            </a:r>
            <a:r>
              <a:rPr lang="en-US" sz="1100" dirty="0" smtClean="0">
                <a:solidFill>
                  <a:schemeClr val="accent6"/>
                </a:solidFill>
              </a:rPr>
              <a:t>D.C. </a:t>
            </a:r>
            <a:r>
              <a:rPr lang="en-US" sz="1100" dirty="0" err="1" smtClean="0">
                <a:solidFill>
                  <a:schemeClr val="accent6"/>
                </a:solidFill>
              </a:rPr>
              <a:t>Larbalestier</a:t>
            </a:r>
            <a:r>
              <a:rPr lang="en-US" sz="1100" dirty="0" smtClean="0">
                <a:solidFill>
                  <a:schemeClr val="accent6"/>
                </a:solidFill>
              </a:rPr>
              <a:t>,</a:t>
            </a:r>
          </a:p>
          <a:p>
            <a:r>
              <a:rPr lang="en-US" sz="1100" i="1" dirty="0" smtClean="0">
                <a:solidFill>
                  <a:schemeClr val="accent6"/>
                </a:solidFill>
              </a:rPr>
              <a:t>Beneficial </a:t>
            </a:r>
            <a:r>
              <a:rPr lang="en-US" sz="1100" i="1" dirty="0">
                <a:solidFill>
                  <a:schemeClr val="accent6"/>
                </a:solidFill>
              </a:rPr>
              <a:t>influence of </a:t>
            </a:r>
            <a:r>
              <a:rPr lang="en-US" sz="1100" i="1" dirty="0" err="1">
                <a:solidFill>
                  <a:schemeClr val="accent6"/>
                </a:solidFill>
              </a:rPr>
              <a:t>Hf</a:t>
            </a:r>
            <a:r>
              <a:rPr lang="en-US" sz="1100" i="1" dirty="0">
                <a:solidFill>
                  <a:schemeClr val="accent6"/>
                </a:solidFill>
              </a:rPr>
              <a:t> and </a:t>
            </a:r>
            <a:r>
              <a:rPr lang="en-US" sz="1100" i="1" dirty="0" err="1">
                <a:solidFill>
                  <a:schemeClr val="accent6"/>
                </a:solidFill>
              </a:rPr>
              <a:t>Zr</a:t>
            </a:r>
            <a:r>
              <a:rPr lang="en-US" sz="1100" i="1" dirty="0">
                <a:solidFill>
                  <a:schemeClr val="accent6"/>
                </a:solidFill>
              </a:rPr>
              <a:t> additions to </a:t>
            </a:r>
            <a:r>
              <a:rPr lang="en-US" sz="1100" i="1" dirty="0" smtClean="0">
                <a:solidFill>
                  <a:schemeClr val="accent6"/>
                </a:solidFill>
              </a:rPr>
              <a:t>Nb4at%Ta </a:t>
            </a:r>
            <a:r>
              <a:rPr lang="en-US" sz="1100" i="1" dirty="0">
                <a:solidFill>
                  <a:schemeClr val="accent6"/>
                </a:solidFill>
              </a:rPr>
              <a:t>on the vortex pinning of Nb</a:t>
            </a:r>
            <a:r>
              <a:rPr lang="en-US" sz="1100" i="1" baseline="-25000" dirty="0">
                <a:solidFill>
                  <a:schemeClr val="accent6"/>
                </a:solidFill>
              </a:rPr>
              <a:t>3</a:t>
            </a:r>
            <a:r>
              <a:rPr lang="en-US" sz="1100" i="1" dirty="0">
                <a:solidFill>
                  <a:schemeClr val="accent6"/>
                </a:solidFill>
              </a:rPr>
              <a:t>Sn with and without an O source,</a:t>
            </a:r>
            <a:r>
              <a:rPr lang="en-US" sz="1100" dirty="0">
                <a:solidFill>
                  <a:schemeClr val="accent6"/>
                </a:solidFill>
              </a:rPr>
              <a:t> </a:t>
            </a:r>
            <a:endParaRPr lang="en-US" sz="1100" dirty="0" smtClean="0">
              <a:solidFill>
                <a:schemeClr val="accent6"/>
              </a:solidFill>
            </a:endParaRPr>
          </a:p>
          <a:p>
            <a:r>
              <a:rPr lang="en-US" sz="1100" b="1" dirty="0" smtClean="0">
                <a:solidFill>
                  <a:schemeClr val="accent6"/>
                </a:solidFill>
              </a:rPr>
              <a:t>Superconductor Science and Technology</a:t>
            </a:r>
            <a:r>
              <a:rPr lang="en-US" sz="1100" dirty="0" smtClean="0">
                <a:solidFill>
                  <a:schemeClr val="accent6"/>
                </a:solidFill>
              </a:rPr>
              <a:t>, </a:t>
            </a:r>
            <a:r>
              <a:rPr lang="en-US" sz="1100" b="1" dirty="0">
                <a:solidFill>
                  <a:schemeClr val="accent6"/>
                </a:solidFill>
              </a:rPr>
              <a:t>32</a:t>
            </a:r>
            <a:r>
              <a:rPr lang="en-US" sz="1100" dirty="0">
                <a:solidFill>
                  <a:schemeClr val="accent6"/>
                </a:solidFill>
              </a:rPr>
              <a:t>, 044006 (2019</a:t>
            </a:r>
            <a:r>
              <a:rPr lang="en-US" sz="1100" dirty="0" smtClean="0">
                <a:solidFill>
                  <a:schemeClr val="accent6"/>
                </a:solidFill>
              </a:rPr>
              <a:t>) </a:t>
            </a:r>
            <a:r>
              <a:rPr lang="en-US" sz="1200" dirty="0" smtClean="0">
                <a:solidFill>
                  <a:schemeClr val="accent6"/>
                </a:solidFill>
              </a:rPr>
              <a:t> doi.org/10.1088/1361-6668/aaff02</a:t>
            </a:r>
            <a:endParaRPr lang="en-US" sz="12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82C98FCE1A0E448A1E158EBFFE2F8B" ma:contentTypeVersion="1" ma:contentTypeDescription="Create a new document." ma:contentTypeScope="" ma:versionID="76ebd7277803707863ce8a13b8345eea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90A223F-A15A-4652-BF0F-4EE051B1F6BE}"/>
</file>

<file path=customXml/itemProps2.xml><?xml version="1.0" encoding="utf-8"?>
<ds:datastoreItem xmlns:ds="http://schemas.openxmlformats.org/officeDocument/2006/customXml" ds:itemID="{DD88181B-F163-4024-A899-B971243F806F}"/>
</file>

<file path=customXml/itemProps3.xml><?xml version="1.0" encoding="utf-8"?>
<ds:datastoreItem xmlns:ds="http://schemas.openxmlformats.org/officeDocument/2006/customXml" ds:itemID="{060EAF53-0927-43CF-A5D4-CB6CED84B639}"/>
</file>

<file path=docProps/app.xml><?xml version="1.0" encoding="utf-8"?>
<Properties xmlns="http://schemas.openxmlformats.org/officeDocument/2006/extended-properties" xmlns:vt="http://schemas.openxmlformats.org/officeDocument/2006/docPropsVTypes">
  <TotalTime>6750</TotalTime>
  <Words>872</Words>
  <Application>Microsoft Office PowerPoint</Application>
  <PresentationFormat>On-screen Show (4:3)</PresentationFormat>
  <Paragraphs>49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Open Sans</vt:lpstr>
      <vt:lpstr>Times New Roman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140</cp:revision>
  <cp:lastPrinted>2007-07-13T05:35:51Z</cp:lastPrinted>
  <dcterms:created xsi:type="dcterms:W3CDTF">2004-08-07T03:10:56Z</dcterms:created>
  <dcterms:modified xsi:type="dcterms:W3CDTF">2019-09-19T08:54:32Z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0x010100D982C98FCE1A0E448A1E158EBFFE2F8B</vt:lpwstr>
  </property>
</Properties>
</file>