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notesMasters/notesMaster1.xml" ContentType="application/vnd.openxmlformats-officedocument.presentationml.notesMaster+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handoutMasters/handoutMaster1.xml" ContentType="application/vnd.openxmlformats-officedocument.presentationml.handout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64" r:id="rId2"/>
    <p:sldId id="263" r:id="rId3"/>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0033CC"/>
    <a:srgbClr val="008080"/>
    <a:srgbClr val="006600"/>
    <a:srgbClr val="000066"/>
    <a:srgbClr val="FFFF00"/>
    <a:srgbClr val="0066FF"/>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879" autoAdjust="0"/>
    <p:restoredTop sz="92033" autoAdjust="0"/>
  </p:normalViewPr>
  <p:slideViewPr>
    <p:cSldViewPr snapToGrid="0">
      <p:cViewPr varScale="1">
        <p:scale>
          <a:sx n="108" d="100"/>
          <a:sy n="108" d="100"/>
        </p:scale>
        <p:origin x="1690"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73" d="100"/>
          <a:sy n="73" d="100"/>
        </p:scale>
        <p:origin x="-1986"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handoutMaster" Target="handoutMasters/handoutMaster1.xml"/><Relationship Id="rId10" Type="http://schemas.openxmlformats.org/officeDocument/2006/relationships/customXml" Target="../customXml/item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1741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722FB8F7-A4EF-491B-8766-3F9B2991C918}" type="slidenum">
              <a:rPr lang="en-US"/>
              <a:pPr>
                <a:defRPr/>
              </a:pPr>
              <a:t>‹#›</a:t>
            </a:fld>
            <a:endParaRPr lang="en-US"/>
          </a:p>
        </p:txBody>
      </p:sp>
    </p:spTree>
    <p:extLst>
      <p:ext uri="{BB962C8B-B14F-4D97-AF65-F5344CB8AC3E}">
        <p14:creationId xmlns:p14="http://schemas.microsoft.com/office/powerpoint/2010/main" val="12016314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1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2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5B9D219D-06B3-467B-AA93-169E2354984A}" type="slidenum">
              <a:rPr lang="en-US"/>
              <a:pPr>
                <a:defRPr/>
              </a:pPr>
              <a:t>‹#›</a:t>
            </a:fld>
            <a:endParaRPr lang="en-US"/>
          </a:p>
        </p:txBody>
      </p:sp>
    </p:spTree>
    <p:extLst>
      <p:ext uri="{BB962C8B-B14F-4D97-AF65-F5344CB8AC3E}">
        <p14:creationId xmlns:p14="http://schemas.microsoft.com/office/powerpoint/2010/main" val="37186680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1</a:t>
            </a:fld>
            <a:endParaRPr lang="en-US"/>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endParaRPr lang="en-US" sz="1200" kern="1200" dirty="0">
              <a:solidFill>
                <a:schemeClr val="tx1"/>
              </a:solidFill>
              <a:effectLst/>
              <a:latin typeface="Arial" charset="0"/>
              <a:ea typeface="+mn-ea"/>
              <a:cs typeface="+mn-cs"/>
            </a:endParaRPr>
          </a:p>
        </p:txBody>
      </p:sp>
    </p:spTree>
    <p:extLst>
      <p:ext uri="{BB962C8B-B14F-4D97-AF65-F5344CB8AC3E}">
        <p14:creationId xmlns:p14="http://schemas.microsoft.com/office/powerpoint/2010/main" val="14892418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2</a:t>
            </a:fld>
            <a:endParaRPr lang="en-US"/>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endParaRPr lang="en-US" sz="1200" kern="1200" dirty="0">
              <a:solidFill>
                <a:schemeClr val="tx1"/>
              </a:solidFill>
              <a:effectLst/>
              <a:latin typeface="Arial" charset="0"/>
              <a:ea typeface="+mn-ea"/>
              <a:cs typeface="+mn-cs"/>
            </a:endParaRPr>
          </a:p>
        </p:txBody>
      </p:sp>
    </p:spTree>
    <p:extLst>
      <p:ext uri="{BB962C8B-B14F-4D97-AF65-F5344CB8AC3E}">
        <p14:creationId xmlns:p14="http://schemas.microsoft.com/office/powerpoint/2010/main" val="41651973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3AA275-2248-4703-A6BD-2B2C7E46629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DCB457-3824-4C81-AF28-F5618F2A63D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3992C00-8830-40B8-83C7-509852F4927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F46750-D5FA-4671-B5BA-E95E7F67745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2780E7-AE4B-4A74-913C-69559A8F9A5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BE93F4C-B641-44D5-88A7-D685C8539F6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7937C37-A518-4341-96B5-795628DF95D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1634430-B1CB-4CC6-9592-621DF5AC230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9ADFAB3-0539-4C14-B23B-7AC1C4980DD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B0B7CBC-4F8F-4D89-AE90-5DB130C8D89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41E606A-5DAB-4153-87A7-04FF9161543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7728583B-E7C8-46C8-B594-1E9554A88C2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oi.org/10.1038/s41467-019-10410-x" TargetMode="External"/><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image" Target="../media/image2.png"/><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hyperlink" Target="https://doi.org/10.1038/s41467-019-10410-x"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784225" y="6281738"/>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33339" y="1622502"/>
            <a:ext cx="4683311" cy="4154984"/>
          </a:xfrm>
          <a:prstGeom prst="rect">
            <a:avLst/>
          </a:prstGeom>
          <a:noFill/>
          <a:ln w="9525">
            <a:noFill/>
            <a:miter lim="800000"/>
            <a:headEnd/>
            <a:tailEnd/>
          </a:ln>
        </p:spPr>
        <p:txBody>
          <a:bodyPr wrap="square">
            <a:spAutoFit/>
          </a:bodyPr>
          <a:lstStyle/>
          <a:p>
            <a:pPr algn="just">
              <a:tabLst>
                <a:tab pos="233363" algn="l"/>
                <a:tab pos="400050" algn="l"/>
              </a:tabLst>
            </a:pPr>
            <a:r>
              <a:rPr lang="en-US" sz="1200" dirty="0" smtClean="0"/>
              <a:t>	Impurities </a:t>
            </a:r>
            <a:r>
              <a:rPr lang="en-US" sz="1200" dirty="0"/>
              <a:t>in materials are not always </a:t>
            </a:r>
            <a:r>
              <a:rPr lang="en-US" sz="1200" dirty="0" smtClean="0"/>
              <a:t>unwanted. In fact, </a:t>
            </a:r>
            <a:r>
              <a:rPr lang="en-US" sz="1200" dirty="0"/>
              <a:t>they can play a central role in scientific and technological breakthroughs. This study provides crucial insights into impurity effects in the two-dimensional </a:t>
            </a:r>
            <a:r>
              <a:rPr lang="en-US" sz="1200" dirty="0" err="1" smtClean="0"/>
              <a:t>Shastry</a:t>
            </a:r>
            <a:r>
              <a:rPr lang="en-US" sz="1200" dirty="0" smtClean="0"/>
              <a:t>-Sutherland quantum magnet, SrCu</a:t>
            </a:r>
            <a:r>
              <a:rPr lang="en-US" sz="1200" baseline="-25000" dirty="0" smtClean="0"/>
              <a:t>2</a:t>
            </a:r>
            <a:r>
              <a:rPr lang="en-US" sz="1200" dirty="0" smtClean="0"/>
              <a:t>(BO</a:t>
            </a:r>
            <a:r>
              <a:rPr lang="en-US" sz="1200" baseline="-25000" dirty="0" smtClean="0"/>
              <a:t>3</a:t>
            </a:r>
            <a:r>
              <a:rPr lang="en-US" sz="1200" dirty="0" smtClean="0"/>
              <a:t>)</a:t>
            </a:r>
            <a:r>
              <a:rPr lang="en-US" sz="1200" baseline="-25000" dirty="0" smtClean="0"/>
              <a:t>2</a:t>
            </a:r>
          </a:p>
          <a:p>
            <a:pPr algn="just">
              <a:tabLst>
                <a:tab pos="233363" algn="l"/>
                <a:tab pos="400050" algn="l"/>
              </a:tabLst>
            </a:pPr>
            <a:r>
              <a:rPr lang="en-US" sz="600" baseline="-25000" dirty="0"/>
              <a:t> </a:t>
            </a:r>
            <a:endParaRPr lang="en-US" sz="600" dirty="0" smtClean="0"/>
          </a:p>
          <a:p>
            <a:pPr algn="just">
              <a:tabLst>
                <a:tab pos="233363" algn="l"/>
                <a:tab pos="400050" algn="l"/>
              </a:tabLst>
            </a:pPr>
            <a:r>
              <a:rPr lang="en-US" sz="1200" dirty="0"/>
              <a:t>	</a:t>
            </a:r>
            <a:r>
              <a:rPr lang="en-US" sz="1200" dirty="0" smtClean="0"/>
              <a:t>Substituting </a:t>
            </a:r>
            <a:r>
              <a:rPr lang="en-US" sz="1200" dirty="0"/>
              <a:t>small amounts </a:t>
            </a:r>
            <a:r>
              <a:rPr lang="en-US" sz="1200" dirty="0" smtClean="0"/>
              <a:t>of </a:t>
            </a:r>
            <a:r>
              <a:rPr lang="en-US" sz="1200" dirty="0"/>
              <a:t>Mg for Cu </a:t>
            </a:r>
            <a:r>
              <a:rPr lang="en-US" sz="1200" dirty="0" smtClean="0"/>
              <a:t>(called “chemical doping”) </a:t>
            </a:r>
            <a:r>
              <a:rPr lang="en-US" sz="1200" dirty="0"/>
              <a:t>in </a:t>
            </a:r>
            <a:r>
              <a:rPr lang="en-US" sz="1200" dirty="0" smtClean="0"/>
              <a:t>SrCu</a:t>
            </a:r>
            <a:r>
              <a:rPr lang="en-US" sz="1200" baseline="-25000" dirty="0" smtClean="0"/>
              <a:t>2</a:t>
            </a:r>
            <a:r>
              <a:rPr lang="en-US" sz="1200" dirty="0" smtClean="0"/>
              <a:t>(BO</a:t>
            </a:r>
            <a:r>
              <a:rPr lang="en-US" sz="1200" baseline="-25000" dirty="0" smtClean="0"/>
              <a:t>3</a:t>
            </a:r>
            <a:r>
              <a:rPr lang="en-US" sz="1200" dirty="0" smtClean="0"/>
              <a:t>)</a:t>
            </a:r>
            <a:r>
              <a:rPr lang="en-US" sz="1200" baseline="-25000" dirty="0" smtClean="0"/>
              <a:t>2</a:t>
            </a:r>
            <a:r>
              <a:rPr lang="en-US" sz="1200" dirty="0" smtClean="0"/>
              <a:t> crystals </a:t>
            </a:r>
            <a:r>
              <a:rPr lang="en-US" sz="1200" dirty="0"/>
              <a:t>creates emergent magnetic states where the Mg impurities couple with spin triplet bound </a:t>
            </a:r>
            <a:r>
              <a:rPr lang="en-US" sz="1200" dirty="0" smtClean="0"/>
              <a:t>states. This results </a:t>
            </a:r>
            <a:r>
              <a:rPr lang="en-US" sz="1200" dirty="0"/>
              <a:t>in localized bound states at </a:t>
            </a:r>
            <a:r>
              <a:rPr lang="en-US" sz="1200" dirty="0" smtClean="0"/>
              <a:t>two threshold magnetic fields (H</a:t>
            </a:r>
            <a:r>
              <a:rPr lang="en-US" sz="1200" baseline="-25000" dirty="0" smtClean="0"/>
              <a:t>c3</a:t>
            </a:r>
            <a:r>
              <a:rPr lang="en-US" sz="1200" dirty="0" smtClean="0"/>
              <a:t> </a:t>
            </a:r>
            <a:r>
              <a:rPr lang="en-US" sz="1200" dirty="0"/>
              <a:t>&amp; H</a:t>
            </a:r>
            <a:r>
              <a:rPr lang="en-US" sz="1200" baseline="-25000" dirty="0"/>
              <a:t>c2</a:t>
            </a:r>
            <a:r>
              <a:rPr lang="en-US" sz="1200" dirty="0"/>
              <a:t> </a:t>
            </a:r>
            <a:r>
              <a:rPr lang="en-US" sz="1200" dirty="0" smtClean="0"/>
              <a:t>in the </a:t>
            </a:r>
            <a:r>
              <a:rPr lang="en-US" sz="1200" dirty="0" err="1" smtClean="0"/>
              <a:t>Fig.a</a:t>
            </a:r>
            <a:r>
              <a:rPr lang="en-US" sz="1200" dirty="0" smtClean="0"/>
              <a:t>) and </a:t>
            </a:r>
            <a:r>
              <a:rPr lang="en-US" sz="1200" dirty="0"/>
              <a:t>paired impurity states at H</a:t>
            </a:r>
            <a:r>
              <a:rPr lang="en-US" sz="1200" baseline="-25000" dirty="0"/>
              <a:t>c1</a:t>
            </a:r>
            <a:r>
              <a:rPr lang="en-US" sz="1200" dirty="0"/>
              <a:t> and H</a:t>
            </a:r>
            <a:r>
              <a:rPr lang="en-US" sz="1200" baseline="-25000" dirty="0"/>
              <a:t>c0</a:t>
            </a:r>
            <a:r>
              <a:rPr lang="en-US" sz="1200" dirty="0"/>
              <a:t>. </a:t>
            </a:r>
            <a:r>
              <a:rPr lang="en-US" sz="1200" i="1" u="sng" dirty="0"/>
              <a:t>The experimental and numerical results are in remarkable agreement, confirming our discovery of a rare example where even a small doping concentration significantly alters the ground state of a frustrated quantum </a:t>
            </a:r>
            <a:r>
              <a:rPr lang="en-US" sz="1200" i="1" u="sng" dirty="0" smtClean="0"/>
              <a:t>magnet, </a:t>
            </a:r>
            <a:r>
              <a:rPr lang="en-US" sz="1200" i="1" u="sng" dirty="0"/>
              <a:t>leading to </a:t>
            </a:r>
            <a:r>
              <a:rPr lang="en-US" sz="1200" i="1" u="sng" dirty="0">
                <a:latin typeface="Arial" charset="0"/>
              </a:rPr>
              <a:t>stable impurity pairs and inducing new spin states at high magnetic fields. </a:t>
            </a:r>
            <a:endParaRPr lang="en-US" sz="1200" i="1" u="sng" dirty="0" smtClean="0">
              <a:latin typeface="Arial" charset="0"/>
            </a:endParaRPr>
          </a:p>
          <a:p>
            <a:pPr algn="just">
              <a:tabLst>
                <a:tab pos="233363" algn="l"/>
                <a:tab pos="400050" algn="l"/>
              </a:tabLst>
            </a:pPr>
            <a:r>
              <a:rPr lang="en-US" sz="600" i="1" u="sng" dirty="0">
                <a:latin typeface="Arial" charset="0"/>
              </a:rPr>
              <a:t> </a:t>
            </a:r>
            <a:endParaRPr lang="en-US" sz="600" i="1" u="sng" dirty="0" smtClean="0">
              <a:latin typeface="Arial" charset="0"/>
            </a:endParaRPr>
          </a:p>
          <a:p>
            <a:pPr algn="just">
              <a:tabLst>
                <a:tab pos="233363" algn="l"/>
                <a:tab pos="400050" algn="l"/>
              </a:tabLst>
            </a:pPr>
            <a:r>
              <a:rPr lang="en-US" sz="1200" dirty="0">
                <a:latin typeface="Arial" charset="0"/>
              </a:rPr>
              <a:t>	</a:t>
            </a:r>
            <a:r>
              <a:rPr lang="en-US" sz="1200" dirty="0" smtClean="0"/>
              <a:t>Understanding </a:t>
            </a:r>
            <a:r>
              <a:rPr lang="en-US" sz="1200" dirty="0"/>
              <a:t>the impurity effects in the doped </a:t>
            </a:r>
            <a:r>
              <a:rPr lang="en-US" sz="1200" dirty="0" smtClean="0"/>
              <a:t>SrCu</a:t>
            </a:r>
            <a:r>
              <a:rPr lang="en-US" sz="1200" baseline="-25000" dirty="0" smtClean="0"/>
              <a:t>2</a:t>
            </a:r>
            <a:r>
              <a:rPr lang="en-US" sz="1200" dirty="0" smtClean="0"/>
              <a:t>(BO</a:t>
            </a:r>
            <a:r>
              <a:rPr lang="en-US" sz="1200" baseline="-25000" dirty="0" smtClean="0"/>
              <a:t>3</a:t>
            </a:r>
            <a:r>
              <a:rPr lang="en-US" sz="1200" dirty="0" smtClean="0"/>
              <a:t>)</a:t>
            </a:r>
            <a:r>
              <a:rPr lang="en-US" sz="1200" baseline="-25000" dirty="0" smtClean="0"/>
              <a:t>2</a:t>
            </a:r>
            <a:r>
              <a:rPr lang="en-US" sz="1200" dirty="0" smtClean="0"/>
              <a:t> </a:t>
            </a:r>
            <a:r>
              <a:rPr lang="en-US" sz="1200" dirty="0"/>
              <a:t>system </a:t>
            </a:r>
            <a:r>
              <a:rPr lang="en-US" sz="1200" dirty="0" smtClean="0"/>
              <a:t>opens </a:t>
            </a:r>
            <a:r>
              <a:rPr lang="en-US" sz="1200" dirty="0"/>
              <a:t>the door to </a:t>
            </a:r>
            <a:r>
              <a:rPr lang="en-US" sz="1200" dirty="0" smtClean="0"/>
              <a:t>realizing long-sought-after </a:t>
            </a:r>
            <a:r>
              <a:rPr lang="en-US" sz="1200" dirty="0"/>
              <a:t>quantum materials such as resonating valence bond (RVB) </a:t>
            </a:r>
            <a:r>
              <a:rPr lang="en-US" sz="1200" dirty="0" smtClean="0"/>
              <a:t>superconductors. This work may </a:t>
            </a:r>
            <a:r>
              <a:rPr lang="en-US" sz="1200" dirty="0"/>
              <a:t>also shed light on quantum phase transition paradigms that go beyond the conventional Landau-Ginzburg-Wilson theory. </a:t>
            </a:r>
          </a:p>
        </p:txBody>
      </p:sp>
      <p:sp>
        <p:nvSpPr>
          <p:cNvPr id="10" name="Text Box 28"/>
          <p:cNvSpPr txBox="1">
            <a:spLocks noChangeArrowheads="1"/>
          </p:cNvSpPr>
          <p:nvPr/>
        </p:nvSpPr>
        <p:spPr bwMode="auto">
          <a:xfrm>
            <a:off x="12229" y="5710838"/>
            <a:ext cx="4738070" cy="1107996"/>
          </a:xfrm>
          <a:prstGeom prst="rect">
            <a:avLst/>
          </a:prstGeom>
          <a:noFill/>
          <a:ln w="9525">
            <a:noFill/>
            <a:miter lim="800000"/>
            <a:headEnd/>
            <a:tailEnd/>
          </a:ln>
        </p:spPr>
        <p:txBody>
          <a:bodyPr wrap="square">
            <a:spAutoFit/>
          </a:bodyPr>
          <a:lstStyle/>
          <a:p>
            <a:r>
              <a:rPr lang="en-US" sz="1100" b="1" dirty="0">
                <a:solidFill>
                  <a:srgbClr val="333399"/>
                </a:solidFill>
              </a:rPr>
              <a:t>Facilities:</a:t>
            </a:r>
            <a:r>
              <a:rPr lang="en-US" sz="1100" dirty="0">
                <a:solidFill>
                  <a:srgbClr val="333399"/>
                </a:solidFill>
              </a:rPr>
              <a:t>  DC Facility 35T magnet, Pulsed Facility 65T magnet </a:t>
            </a:r>
          </a:p>
          <a:p>
            <a:pPr algn="just"/>
            <a:r>
              <a:rPr lang="en-US" sz="1100" b="1" dirty="0">
                <a:solidFill>
                  <a:srgbClr val="333399"/>
                </a:solidFill>
              </a:rPr>
              <a:t>Citation: </a:t>
            </a:r>
            <a:r>
              <a:rPr lang="en-US" sz="1100" dirty="0" err="1" smtClean="0">
                <a:solidFill>
                  <a:srgbClr val="333399"/>
                </a:solidFill>
              </a:rPr>
              <a:t>Z.Shi</a:t>
            </a:r>
            <a:r>
              <a:rPr lang="en-US" sz="1100" dirty="0">
                <a:solidFill>
                  <a:srgbClr val="333399"/>
                </a:solidFill>
              </a:rPr>
              <a:t>, </a:t>
            </a:r>
            <a:r>
              <a:rPr lang="en-US" sz="1100" dirty="0" err="1" smtClean="0">
                <a:solidFill>
                  <a:srgbClr val="333399"/>
                </a:solidFill>
              </a:rPr>
              <a:t>W.Steinhardt</a:t>
            </a:r>
            <a:r>
              <a:rPr lang="en-US" sz="1100" dirty="0">
                <a:solidFill>
                  <a:srgbClr val="333399"/>
                </a:solidFill>
              </a:rPr>
              <a:t>, </a:t>
            </a:r>
            <a:r>
              <a:rPr lang="en-US" sz="1100" dirty="0" err="1" smtClean="0">
                <a:solidFill>
                  <a:srgbClr val="333399"/>
                </a:solidFill>
              </a:rPr>
              <a:t>D.Graf</a:t>
            </a:r>
            <a:r>
              <a:rPr lang="en-US" sz="1100" dirty="0">
                <a:solidFill>
                  <a:srgbClr val="333399"/>
                </a:solidFill>
              </a:rPr>
              <a:t>, </a:t>
            </a:r>
            <a:r>
              <a:rPr lang="en-US" sz="1100" dirty="0" err="1" smtClean="0">
                <a:solidFill>
                  <a:srgbClr val="333399"/>
                </a:solidFill>
              </a:rPr>
              <a:t>P.Corboz</a:t>
            </a:r>
            <a:r>
              <a:rPr lang="en-US" sz="1100" dirty="0">
                <a:solidFill>
                  <a:srgbClr val="333399"/>
                </a:solidFill>
              </a:rPr>
              <a:t>, </a:t>
            </a:r>
            <a:r>
              <a:rPr lang="en-US" sz="1100" dirty="0" err="1" smtClean="0">
                <a:solidFill>
                  <a:srgbClr val="333399"/>
                </a:solidFill>
              </a:rPr>
              <a:t>D.Weickert</a:t>
            </a:r>
            <a:r>
              <a:rPr lang="en-US" sz="1100" dirty="0">
                <a:solidFill>
                  <a:srgbClr val="333399"/>
                </a:solidFill>
              </a:rPr>
              <a:t>, </a:t>
            </a:r>
            <a:r>
              <a:rPr lang="en-US" sz="1100" dirty="0" err="1" smtClean="0">
                <a:solidFill>
                  <a:srgbClr val="333399"/>
                </a:solidFill>
              </a:rPr>
              <a:t>N.Harrison</a:t>
            </a:r>
            <a:r>
              <a:rPr lang="en-US" sz="1100" dirty="0">
                <a:solidFill>
                  <a:srgbClr val="333399"/>
                </a:solidFill>
              </a:rPr>
              <a:t>, </a:t>
            </a:r>
            <a:r>
              <a:rPr lang="en-US" sz="1100" dirty="0" smtClean="0">
                <a:solidFill>
                  <a:srgbClr val="333399"/>
                </a:solidFill>
              </a:rPr>
              <a:t>M. Jaime</a:t>
            </a:r>
            <a:r>
              <a:rPr lang="en-US" sz="1100" dirty="0">
                <a:solidFill>
                  <a:srgbClr val="333399"/>
                </a:solidFill>
              </a:rPr>
              <a:t>, </a:t>
            </a:r>
            <a:r>
              <a:rPr lang="en-US" sz="1100" dirty="0" smtClean="0">
                <a:solidFill>
                  <a:srgbClr val="333399"/>
                </a:solidFill>
              </a:rPr>
              <a:t>C. </a:t>
            </a:r>
            <a:r>
              <a:rPr lang="en-US" sz="1100" dirty="0" err="1" smtClean="0">
                <a:solidFill>
                  <a:srgbClr val="333399"/>
                </a:solidFill>
              </a:rPr>
              <a:t>Marjerrison</a:t>
            </a:r>
            <a:r>
              <a:rPr lang="en-US" sz="1100" dirty="0">
                <a:solidFill>
                  <a:srgbClr val="333399"/>
                </a:solidFill>
              </a:rPr>
              <a:t>, </a:t>
            </a:r>
            <a:r>
              <a:rPr lang="en-US" sz="1100" dirty="0" smtClean="0">
                <a:solidFill>
                  <a:srgbClr val="333399"/>
                </a:solidFill>
              </a:rPr>
              <a:t>H.A. </a:t>
            </a:r>
            <a:r>
              <a:rPr lang="en-US" sz="1100" dirty="0" err="1" smtClean="0">
                <a:solidFill>
                  <a:srgbClr val="333399"/>
                </a:solidFill>
              </a:rPr>
              <a:t>Dabkowska</a:t>
            </a:r>
            <a:r>
              <a:rPr lang="en-US" sz="1100" dirty="0">
                <a:solidFill>
                  <a:srgbClr val="333399"/>
                </a:solidFill>
              </a:rPr>
              <a:t>, </a:t>
            </a:r>
            <a:r>
              <a:rPr lang="en-US" sz="1100" dirty="0" smtClean="0">
                <a:solidFill>
                  <a:srgbClr val="333399"/>
                </a:solidFill>
              </a:rPr>
              <a:t>F. Mila, S. </a:t>
            </a:r>
            <a:r>
              <a:rPr lang="en-US" sz="1100" dirty="0" err="1" smtClean="0">
                <a:solidFill>
                  <a:srgbClr val="333399"/>
                </a:solidFill>
              </a:rPr>
              <a:t>Haravifard</a:t>
            </a:r>
            <a:r>
              <a:rPr lang="en-US" sz="1100" dirty="0">
                <a:solidFill>
                  <a:srgbClr val="333399"/>
                </a:solidFill>
              </a:rPr>
              <a:t>, </a:t>
            </a:r>
            <a:endParaRPr lang="en-US" sz="1100" dirty="0" smtClean="0">
              <a:solidFill>
                <a:srgbClr val="333399"/>
              </a:solidFill>
            </a:endParaRPr>
          </a:p>
          <a:p>
            <a:pPr algn="just"/>
            <a:r>
              <a:rPr lang="en-US" sz="1100" i="1" dirty="0" smtClean="0">
                <a:solidFill>
                  <a:srgbClr val="333399"/>
                </a:solidFill>
              </a:rPr>
              <a:t>     Emergent </a:t>
            </a:r>
            <a:r>
              <a:rPr lang="en-US" sz="1100" i="1" dirty="0">
                <a:solidFill>
                  <a:srgbClr val="333399"/>
                </a:solidFill>
              </a:rPr>
              <a:t>bound states and impurity pairs in chemically doped </a:t>
            </a:r>
            <a:r>
              <a:rPr lang="en-US" sz="1100" i="1" dirty="0" smtClean="0">
                <a:solidFill>
                  <a:srgbClr val="333399"/>
                </a:solidFill>
              </a:rPr>
              <a:t>      </a:t>
            </a:r>
            <a:r>
              <a:rPr lang="en-US" sz="1100" i="1" dirty="0" err="1" smtClean="0">
                <a:solidFill>
                  <a:srgbClr val="333399"/>
                </a:solidFill>
              </a:rPr>
              <a:t>Shastry</a:t>
            </a:r>
            <a:r>
              <a:rPr lang="en-US" sz="1100" i="1" dirty="0" smtClean="0">
                <a:solidFill>
                  <a:srgbClr val="333399"/>
                </a:solidFill>
              </a:rPr>
              <a:t>-Sutherland </a:t>
            </a:r>
            <a:r>
              <a:rPr lang="en-US" sz="1100" i="1" dirty="0">
                <a:solidFill>
                  <a:srgbClr val="333399"/>
                </a:solidFill>
              </a:rPr>
              <a:t>system,</a:t>
            </a:r>
            <a:r>
              <a:rPr lang="en-US" sz="1100" dirty="0">
                <a:solidFill>
                  <a:srgbClr val="333399"/>
                </a:solidFill>
              </a:rPr>
              <a:t> </a:t>
            </a:r>
            <a:r>
              <a:rPr lang="en-US" sz="1100" b="1" dirty="0" smtClean="0">
                <a:solidFill>
                  <a:srgbClr val="333399"/>
                </a:solidFill>
              </a:rPr>
              <a:t>Nature Commun</a:t>
            </a:r>
            <a:r>
              <a:rPr lang="en-US" sz="1100" b="1" dirty="0" smtClean="0">
                <a:solidFill>
                  <a:srgbClr val="333399"/>
                </a:solidFill>
              </a:rPr>
              <a:t>ications</a:t>
            </a:r>
            <a:r>
              <a:rPr lang="en-US" sz="1100" dirty="0" smtClean="0">
                <a:solidFill>
                  <a:srgbClr val="333399"/>
                </a:solidFill>
              </a:rPr>
              <a:t> </a:t>
            </a:r>
            <a:r>
              <a:rPr lang="en-US" sz="1100" b="1" dirty="0">
                <a:solidFill>
                  <a:srgbClr val="333399"/>
                </a:solidFill>
              </a:rPr>
              <a:t>9</a:t>
            </a:r>
            <a:r>
              <a:rPr lang="en-US" sz="1100" dirty="0">
                <a:solidFill>
                  <a:srgbClr val="333399"/>
                </a:solidFill>
              </a:rPr>
              <a:t>, 2349 (2019) </a:t>
            </a:r>
            <a:r>
              <a:rPr lang="en-US" sz="1100" dirty="0" smtClean="0">
                <a:solidFill>
                  <a:srgbClr val="333399"/>
                </a:solidFill>
              </a:rPr>
              <a:t> </a:t>
            </a:r>
            <a:r>
              <a:rPr lang="en-US" sz="1100" dirty="0" smtClean="0">
                <a:solidFill>
                  <a:srgbClr val="333399"/>
                </a:solidFill>
                <a:hlinkClick r:id="rId3"/>
              </a:rPr>
              <a:t>doi.org/10.1038/s41467-019-10410-x</a:t>
            </a:r>
            <a:endParaRPr lang="en-US" sz="1100" dirty="0">
              <a:solidFill>
                <a:srgbClr val="333399"/>
              </a:solidFill>
            </a:endParaRPr>
          </a:p>
        </p:txBody>
      </p:sp>
      <p:sp>
        <p:nvSpPr>
          <p:cNvPr id="13" name="Text Box 62"/>
          <p:cNvSpPr txBox="1">
            <a:spLocks noChangeArrowheads="1"/>
          </p:cNvSpPr>
          <p:nvPr/>
        </p:nvSpPr>
        <p:spPr bwMode="auto">
          <a:xfrm>
            <a:off x="784225" y="40495"/>
            <a:ext cx="7024034" cy="1515800"/>
          </a:xfrm>
          <a:prstGeom prst="rect">
            <a:avLst/>
          </a:prstGeom>
          <a:noFill/>
          <a:ln w="9525">
            <a:noFill/>
            <a:miter lim="800000"/>
            <a:headEnd/>
            <a:tailEnd/>
          </a:ln>
        </p:spPr>
        <p:txBody>
          <a:bodyPr wrap="square">
            <a:spAutoFit/>
          </a:bodyPr>
          <a:lstStyle/>
          <a:p>
            <a:pPr algn="ctr"/>
            <a:r>
              <a:rPr lang="en-US" sz="1400" b="1" kern="1200" dirty="0"/>
              <a:t>Emergent states of matter in chemically doped quantum magnets</a:t>
            </a:r>
            <a:endParaRPr lang="en-US" sz="1400" kern="1200" dirty="0"/>
          </a:p>
          <a:p>
            <a:pPr algn="ctr">
              <a:spcBef>
                <a:spcPts val="300"/>
              </a:spcBef>
            </a:pPr>
            <a:r>
              <a:rPr lang="en-US" sz="1050" dirty="0"/>
              <a:t>Zhenzhong Shi</a:t>
            </a:r>
            <a:r>
              <a:rPr lang="en-US" sz="1050" kern="1200" baseline="30000" dirty="0"/>
              <a:t>1</a:t>
            </a:r>
            <a:r>
              <a:rPr lang="en-US" sz="1050" kern="1200" dirty="0"/>
              <a:t>, </a:t>
            </a:r>
            <a:r>
              <a:rPr lang="en-US" sz="1050" dirty="0"/>
              <a:t>William Steinhardt</a:t>
            </a:r>
            <a:r>
              <a:rPr lang="en-US" sz="1050" baseline="30000" dirty="0"/>
              <a:t>1</a:t>
            </a:r>
            <a:r>
              <a:rPr lang="en-US" sz="1050" kern="1200" dirty="0"/>
              <a:t>, </a:t>
            </a:r>
            <a:r>
              <a:rPr lang="en-US" sz="1050" dirty="0"/>
              <a:t>David Graf</a:t>
            </a:r>
            <a:r>
              <a:rPr lang="en-US" sz="1050" kern="1200" baseline="30000" dirty="0"/>
              <a:t>2</a:t>
            </a:r>
            <a:r>
              <a:rPr lang="en-US" sz="1050" kern="1200" dirty="0"/>
              <a:t>, </a:t>
            </a:r>
            <a:r>
              <a:rPr lang="en-US" sz="1050" dirty="0"/>
              <a:t>Philippe Corboz</a:t>
            </a:r>
            <a:r>
              <a:rPr lang="en-US" sz="1050" kern="1200" baseline="30000" dirty="0"/>
              <a:t>3</a:t>
            </a:r>
            <a:r>
              <a:rPr lang="en-US" sz="1050" kern="1200" dirty="0"/>
              <a:t>, </a:t>
            </a:r>
            <a:r>
              <a:rPr lang="en-US" sz="1050" dirty="0"/>
              <a:t>Franziska Weickert</a:t>
            </a:r>
            <a:r>
              <a:rPr lang="en-US" sz="1050" baseline="30000" dirty="0"/>
              <a:t>2</a:t>
            </a:r>
            <a:r>
              <a:rPr lang="en-US" sz="1050" kern="1200" dirty="0"/>
              <a:t>, </a:t>
            </a:r>
            <a:r>
              <a:rPr lang="en-US" sz="1050" dirty="0"/>
              <a:t>Neil Harrison</a:t>
            </a:r>
            <a:r>
              <a:rPr lang="en-US" sz="1050" baseline="30000" dirty="0"/>
              <a:t>4</a:t>
            </a:r>
            <a:r>
              <a:rPr lang="en-US" sz="1050" dirty="0"/>
              <a:t>, </a:t>
            </a:r>
            <a:r>
              <a:rPr lang="en-US" sz="1050" dirty="0" smtClean="0"/>
              <a:t>              Marcelo </a:t>
            </a:r>
            <a:r>
              <a:rPr lang="en-US" sz="1050" dirty="0"/>
              <a:t>Jaime</a:t>
            </a:r>
            <a:r>
              <a:rPr lang="en-US" sz="1050" baseline="30000" dirty="0"/>
              <a:t>4</a:t>
            </a:r>
            <a:r>
              <a:rPr lang="en-US" sz="1050" dirty="0"/>
              <a:t>, Casey Marjerrison</a:t>
            </a:r>
            <a:r>
              <a:rPr lang="en-US" sz="1050" baseline="30000" dirty="0"/>
              <a:t>1</a:t>
            </a:r>
            <a:r>
              <a:rPr lang="en-US" sz="1050" dirty="0"/>
              <a:t>, Hanna A. Dabkowska</a:t>
            </a:r>
            <a:r>
              <a:rPr lang="en-US" sz="1050" baseline="30000" dirty="0"/>
              <a:t>5</a:t>
            </a:r>
            <a:r>
              <a:rPr lang="en-US" sz="1050" dirty="0"/>
              <a:t>, Frédéric Mila</a:t>
            </a:r>
            <a:r>
              <a:rPr lang="en-US" sz="1050" baseline="30000" dirty="0"/>
              <a:t>6</a:t>
            </a:r>
            <a:r>
              <a:rPr lang="en-US" sz="1050" dirty="0"/>
              <a:t>, Sara Haravifard</a:t>
            </a:r>
            <a:r>
              <a:rPr lang="en-US" sz="1050" baseline="30000" dirty="0"/>
              <a:t>1</a:t>
            </a:r>
            <a:r>
              <a:rPr lang="en-US" sz="1050" dirty="0"/>
              <a:t> </a:t>
            </a:r>
            <a:endParaRPr lang="en-US" sz="1050" dirty="0" smtClean="0"/>
          </a:p>
          <a:p>
            <a:pPr algn="ctr"/>
            <a:r>
              <a:rPr lang="en-US" sz="1050" b="1" dirty="0" smtClean="0">
                <a:solidFill>
                  <a:srgbClr val="0033CC"/>
                </a:solidFill>
              </a:rPr>
              <a:t>1. Duke </a:t>
            </a:r>
            <a:r>
              <a:rPr lang="en-US" sz="1050" b="1" dirty="0">
                <a:solidFill>
                  <a:srgbClr val="0033CC"/>
                </a:solidFill>
              </a:rPr>
              <a:t>University; </a:t>
            </a:r>
            <a:r>
              <a:rPr lang="en-US" sz="1050" b="1" kern="1200" dirty="0">
                <a:solidFill>
                  <a:srgbClr val="0033CC"/>
                </a:solidFill>
              </a:rPr>
              <a:t>2. </a:t>
            </a:r>
            <a:r>
              <a:rPr lang="en-US" sz="1050" b="1" dirty="0" smtClean="0">
                <a:solidFill>
                  <a:srgbClr val="0033CC"/>
                </a:solidFill>
              </a:rPr>
              <a:t>NHMFL/FSU; </a:t>
            </a:r>
            <a:r>
              <a:rPr lang="en-US" sz="1050" b="1" kern="1200" dirty="0">
                <a:solidFill>
                  <a:srgbClr val="0033CC"/>
                </a:solidFill>
              </a:rPr>
              <a:t>3. </a:t>
            </a:r>
            <a:r>
              <a:rPr lang="en-US" sz="1050" b="1" dirty="0">
                <a:solidFill>
                  <a:srgbClr val="0033CC"/>
                </a:solidFill>
              </a:rPr>
              <a:t>University of Amsterdam; 4. </a:t>
            </a:r>
            <a:r>
              <a:rPr lang="en-US" sz="1050" b="1" dirty="0" smtClean="0">
                <a:solidFill>
                  <a:srgbClr val="0033CC"/>
                </a:solidFill>
              </a:rPr>
              <a:t>NHMFL/LANL; </a:t>
            </a:r>
            <a:r>
              <a:rPr lang="en-US" sz="1050" b="1" dirty="0" smtClean="0">
                <a:solidFill>
                  <a:srgbClr val="0033CC"/>
                </a:solidFill>
              </a:rPr>
              <a:t>                                                       5</a:t>
            </a:r>
            <a:r>
              <a:rPr lang="en-US" sz="1050" b="1" dirty="0">
                <a:solidFill>
                  <a:srgbClr val="0033CC"/>
                </a:solidFill>
              </a:rPr>
              <a:t>. McMaster University; </a:t>
            </a:r>
            <a:r>
              <a:rPr lang="en-US" sz="1050" b="1" dirty="0" smtClean="0">
                <a:solidFill>
                  <a:srgbClr val="0033CC"/>
                </a:solidFill>
              </a:rPr>
              <a:t>6</a:t>
            </a:r>
            <a:r>
              <a:rPr lang="en-US" sz="1050" b="1" dirty="0">
                <a:solidFill>
                  <a:srgbClr val="0033CC"/>
                </a:solidFill>
              </a:rPr>
              <a:t>. </a:t>
            </a:r>
            <a:r>
              <a:rPr lang="fr-FR" sz="1050" b="1" dirty="0">
                <a:solidFill>
                  <a:srgbClr val="0033CC"/>
                </a:solidFill>
              </a:rPr>
              <a:t>Institute of </a:t>
            </a:r>
            <a:r>
              <a:rPr lang="fr-FR" sz="1050" b="1" dirty="0" err="1">
                <a:solidFill>
                  <a:srgbClr val="0033CC"/>
                </a:solidFill>
              </a:rPr>
              <a:t>Physics</a:t>
            </a:r>
            <a:r>
              <a:rPr lang="fr-FR" sz="1050" b="1" dirty="0">
                <a:solidFill>
                  <a:srgbClr val="0033CC"/>
                </a:solidFill>
              </a:rPr>
              <a:t>, École Polytechnique Fédérale de Lausanne (</a:t>
            </a:r>
            <a:r>
              <a:rPr lang="fr-FR" sz="1050" b="1" dirty="0" smtClean="0">
                <a:solidFill>
                  <a:srgbClr val="0033CC"/>
                </a:solidFill>
              </a:rPr>
              <a:t>EPFL)</a:t>
            </a:r>
          </a:p>
          <a:p>
            <a:pPr algn="ctr">
              <a:spcBef>
                <a:spcPts val="300"/>
              </a:spcBef>
            </a:pPr>
            <a:r>
              <a:rPr lang="en-US" sz="1050" b="1" kern="1200" dirty="0" smtClean="0"/>
              <a:t>Funding </a:t>
            </a:r>
            <a:r>
              <a:rPr lang="en-US" sz="1050" b="1" kern="1200" dirty="0"/>
              <a:t>Grants:</a:t>
            </a:r>
            <a:r>
              <a:rPr lang="en-US" sz="1050" dirty="0"/>
              <a:t>  G.S. </a:t>
            </a:r>
            <a:r>
              <a:rPr lang="en-US" sz="1050" dirty="0" err="1"/>
              <a:t>Boebinger</a:t>
            </a:r>
            <a:r>
              <a:rPr lang="en-US" sz="1050" dirty="0"/>
              <a:t> (NSF DMR-1157490, NSF DMR-1644779); Z. Shi, W. Steinhardt, C. </a:t>
            </a:r>
            <a:r>
              <a:rPr lang="en-US" sz="1050" dirty="0" err="1" smtClean="0"/>
              <a:t>Marjerrison</a:t>
            </a:r>
            <a:r>
              <a:rPr lang="en-US" sz="1050" dirty="0" smtClean="0"/>
              <a:t>, </a:t>
            </a:r>
            <a:r>
              <a:rPr lang="en-US" sz="1050" dirty="0" smtClean="0"/>
              <a:t>S</a:t>
            </a:r>
            <a:r>
              <a:rPr lang="en-US" sz="1050" dirty="0"/>
              <a:t>. Haravifard (Duke Fairbank Chair in Physics, </a:t>
            </a:r>
            <a:r>
              <a:rPr lang="en-US" sz="1050" dirty="0" err="1"/>
              <a:t>Powe</a:t>
            </a:r>
            <a:r>
              <a:rPr lang="en-US" sz="1050" dirty="0"/>
              <a:t> Junior Faculty Award &amp; NSF </a:t>
            </a:r>
            <a:r>
              <a:rPr lang="is-IS" sz="1050" dirty="0"/>
              <a:t>ECCS-1542015</a:t>
            </a:r>
            <a:r>
              <a:rPr lang="en-US" sz="1050" dirty="0"/>
              <a:t>); P. </a:t>
            </a:r>
            <a:r>
              <a:rPr lang="en-US" sz="1050" dirty="0" err="1" smtClean="0"/>
              <a:t>Corboz</a:t>
            </a:r>
            <a:r>
              <a:rPr lang="en-US" sz="1050" dirty="0" smtClean="0"/>
              <a:t>,     </a:t>
            </a:r>
            <a:r>
              <a:rPr lang="en-US" sz="1050" dirty="0" smtClean="0"/>
              <a:t>F</a:t>
            </a:r>
            <a:r>
              <a:rPr lang="en-US" sz="1050" dirty="0"/>
              <a:t>. Mila (EU Horizon 2020 No. 677061); N. Harrison &amp; M. Jaime (</a:t>
            </a:r>
            <a:r>
              <a:rPr lang="fr-FR" sz="1050" dirty="0"/>
              <a:t>DOE-BES “Science at 100 T program”</a:t>
            </a:r>
            <a:r>
              <a:rPr lang="en-US" sz="1050" dirty="0" smtClean="0"/>
              <a:t>)</a:t>
            </a:r>
            <a:endParaRPr lang="en-US" sz="1050" b="1" kern="1200" dirty="0">
              <a:solidFill>
                <a:srgbClr val="0033CC"/>
              </a:solidFill>
            </a:endParaRPr>
          </a:p>
        </p:txBody>
      </p:sp>
      <p:pic>
        <p:nvPicPr>
          <p:cNvPr id="14" name="Picture 13" descr="JustM_purple.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3602" y="256760"/>
            <a:ext cx="792698" cy="944759"/>
          </a:xfrm>
          <a:prstGeom prst="rect">
            <a:avLst/>
          </a:prstGeom>
        </p:spPr>
      </p:pic>
      <p:sp>
        <p:nvSpPr>
          <p:cNvPr id="17" name="Text Box 28">
            <a:extLst>
              <a:ext uri="{FF2B5EF4-FFF2-40B4-BE49-F238E27FC236}">
                <a16:creationId xmlns:a16="http://schemas.microsoft.com/office/drawing/2014/main" id="{192DC6EA-AA98-441F-B655-BE927BA2316C}"/>
              </a:ext>
            </a:extLst>
          </p:cNvPr>
          <p:cNvSpPr txBox="1">
            <a:spLocks noChangeArrowheads="1"/>
          </p:cNvSpPr>
          <p:nvPr/>
        </p:nvSpPr>
        <p:spPr bwMode="auto">
          <a:xfrm>
            <a:off x="4750299" y="4949091"/>
            <a:ext cx="4295776" cy="1869743"/>
          </a:xfrm>
          <a:prstGeom prst="rect">
            <a:avLst/>
          </a:prstGeom>
          <a:noFill/>
          <a:ln w="9525">
            <a:noFill/>
            <a:miter lim="800000"/>
            <a:headEnd/>
            <a:tailEnd/>
          </a:ln>
        </p:spPr>
        <p:txBody>
          <a:bodyPr wrap="square">
            <a:spAutoFit/>
          </a:bodyPr>
          <a:lstStyle/>
          <a:p>
            <a:pPr algn="just"/>
            <a:r>
              <a:rPr lang="en-US" sz="1050" b="1" dirty="0">
                <a:latin typeface="Arial" charset="0"/>
              </a:rPr>
              <a:t>Figure</a:t>
            </a:r>
            <a:r>
              <a:rPr lang="en-US" sz="1050" dirty="0">
                <a:latin typeface="Arial" charset="0"/>
              </a:rPr>
              <a:t> (a) Emergence of magnetization anomalies, indicated by the black arrows, are shown </a:t>
            </a:r>
            <a:r>
              <a:rPr lang="en-US" sz="1050" dirty="0" smtClean="0">
                <a:latin typeface="Arial" charset="0"/>
              </a:rPr>
              <a:t>in Tunnel </a:t>
            </a:r>
            <a:r>
              <a:rPr lang="en-US" sz="1050" dirty="0" smtClean="0">
                <a:latin typeface="Arial" charset="0"/>
              </a:rPr>
              <a:t>Diode Oscillator data,</a:t>
            </a:r>
            <a:r>
              <a:rPr lang="en-US" sz="1050" dirty="0" smtClean="0">
                <a:latin typeface="Arial" charset="0"/>
              </a:rPr>
              <a:t> </a:t>
            </a:r>
            <a:r>
              <a:rPr lang="en-US" sz="1050" i="1" dirty="0" err="1">
                <a:latin typeface="Arial" charset="0"/>
              </a:rPr>
              <a:t>df</a:t>
            </a:r>
            <a:r>
              <a:rPr lang="en-US" sz="1050" dirty="0">
                <a:latin typeface="Arial" charset="0"/>
              </a:rPr>
              <a:t>/</a:t>
            </a:r>
            <a:r>
              <a:rPr lang="en-US" sz="1050" i="1" dirty="0" err="1">
                <a:latin typeface="Arial" charset="0"/>
              </a:rPr>
              <a:t>dH</a:t>
            </a:r>
            <a:r>
              <a:rPr lang="en-US" sz="1050" dirty="0">
                <a:latin typeface="Arial" charset="0"/>
              </a:rPr>
              <a:t> </a:t>
            </a:r>
            <a:r>
              <a:rPr lang="en-US" sz="1050" dirty="0" smtClean="0">
                <a:latin typeface="Arial" charset="0"/>
              </a:rPr>
              <a:t>(magenta</a:t>
            </a:r>
            <a:r>
              <a:rPr lang="en-US" sz="1050" dirty="0">
                <a:latin typeface="Arial" charset="0"/>
              </a:rPr>
              <a:t>, left axis) and </a:t>
            </a:r>
            <a:r>
              <a:rPr lang="en-US" sz="1050" dirty="0" smtClean="0">
                <a:latin typeface="Arial" charset="0"/>
              </a:rPr>
              <a:t>magnetization, −</a:t>
            </a:r>
            <a:r>
              <a:rPr lang="en-US" sz="1050" i="1" dirty="0">
                <a:latin typeface="Arial" charset="0"/>
              </a:rPr>
              <a:t>dM</a:t>
            </a:r>
            <a:r>
              <a:rPr lang="en-US" sz="1050" baseline="30000" dirty="0">
                <a:latin typeface="Arial" charset="0"/>
              </a:rPr>
              <a:t>2</a:t>
            </a:r>
            <a:r>
              <a:rPr lang="en-US" sz="1050" dirty="0">
                <a:latin typeface="Arial" charset="0"/>
              </a:rPr>
              <a:t>/</a:t>
            </a:r>
            <a:r>
              <a:rPr lang="en-US" sz="1050" i="1" dirty="0">
                <a:latin typeface="Arial" charset="0"/>
              </a:rPr>
              <a:t>d</a:t>
            </a:r>
            <a:r>
              <a:rPr lang="en-US" sz="1050" baseline="30000" dirty="0">
                <a:latin typeface="Arial" charset="0"/>
              </a:rPr>
              <a:t>2</a:t>
            </a:r>
            <a:r>
              <a:rPr lang="en-US" sz="1050" i="1" dirty="0">
                <a:latin typeface="Arial" charset="0"/>
              </a:rPr>
              <a:t>H</a:t>
            </a:r>
            <a:r>
              <a:rPr lang="en-US" sz="1050" dirty="0">
                <a:latin typeface="Arial" charset="0"/>
              </a:rPr>
              <a:t> </a:t>
            </a:r>
            <a:r>
              <a:rPr lang="en-US" sz="1050" dirty="0" smtClean="0">
                <a:latin typeface="Arial" charset="0"/>
              </a:rPr>
              <a:t>(blue</a:t>
            </a:r>
            <a:r>
              <a:rPr lang="en-US" sz="1050" dirty="0">
                <a:latin typeface="Arial" charset="0"/>
              </a:rPr>
              <a:t>, right axis) </a:t>
            </a:r>
            <a:r>
              <a:rPr lang="en-US" sz="1050" dirty="0" smtClean="0">
                <a:latin typeface="Arial" charset="0"/>
              </a:rPr>
              <a:t>versus magnetic field. (</a:t>
            </a:r>
            <a:r>
              <a:rPr lang="en-US" sz="1050" dirty="0">
                <a:latin typeface="Arial" charset="0"/>
              </a:rPr>
              <a:t>b) Spin configuration above </a:t>
            </a:r>
            <a:r>
              <a:rPr lang="en-US" sz="1050" i="1" dirty="0">
                <a:latin typeface="Arial" charset="0"/>
              </a:rPr>
              <a:t>H</a:t>
            </a:r>
            <a:r>
              <a:rPr lang="en-US" sz="1050" dirty="0">
                <a:latin typeface="Arial" charset="0"/>
              </a:rPr>
              <a:t>’</a:t>
            </a:r>
            <a:r>
              <a:rPr lang="en-US" sz="1050" baseline="-25000" dirty="0">
                <a:latin typeface="Arial" charset="0"/>
              </a:rPr>
              <a:t>c3</a:t>
            </a:r>
            <a:r>
              <a:rPr lang="en-US" sz="1050" dirty="0">
                <a:latin typeface="Arial" charset="0"/>
              </a:rPr>
              <a:t>, obtained in the total </a:t>
            </a:r>
            <a:r>
              <a:rPr lang="en-US" sz="1050" i="1" dirty="0" err="1">
                <a:latin typeface="Arial" charset="0"/>
              </a:rPr>
              <a:t>S</a:t>
            </a:r>
            <a:r>
              <a:rPr lang="en-US" sz="1050" baseline="-25000" dirty="0" err="1">
                <a:latin typeface="Arial" charset="0"/>
              </a:rPr>
              <a:t>z</a:t>
            </a:r>
            <a:r>
              <a:rPr lang="en-US" sz="1050" baseline="-25000" dirty="0">
                <a:latin typeface="Arial" charset="0"/>
              </a:rPr>
              <a:t> </a:t>
            </a:r>
            <a:r>
              <a:rPr lang="en-US" sz="1050" dirty="0">
                <a:latin typeface="Arial" charset="0"/>
              </a:rPr>
              <a:t>= 11 sector. The size of the spins scale with the magnitude of the local magnetic moment, where black (red) arrows point along (opposite to) the external magnetic field. The thickness of the gray bonds scales with the local bond energy (the thicker the lower the energy). (c) Special 2-impurity configuration in the </a:t>
            </a:r>
            <a:r>
              <a:rPr lang="en-US" sz="1050" i="1" dirty="0" err="1">
                <a:latin typeface="Arial" charset="0"/>
              </a:rPr>
              <a:t>S</a:t>
            </a:r>
            <a:r>
              <a:rPr lang="en-US" sz="1050" baseline="-25000" dirty="0" err="1">
                <a:latin typeface="Arial" charset="0"/>
              </a:rPr>
              <a:t>z</a:t>
            </a:r>
            <a:r>
              <a:rPr lang="en-US" sz="1050" dirty="0">
                <a:latin typeface="Arial" charset="0"/>
              </a:rPr>
              <a:t> = 0 (left) and </a:t>
            </a:r>
            <a:r>
              <a:rPr lang="en-US" sz="1050" i="1" dirty="0" err="1">
                <a:latin typeface="Arial" charset="0"/>
              </a:rPr>
              <a:t>S</a:t>
            </a:r>
            <a:r>
              <a:rPr lang="en-US" sz="1050" baseline="-25000" dirty="0" err="1">
                <a:latin typeface="Arial" charset="0"/>
              </a:rPr>
              <a:t>z</a:t>
            </a:r>
            <a:r>
              <a:rPr lang="en-US" sz="1050" dirty="0">
                <a:latin typeface="Arial" charset="0"/>
              </a:rPr>
              <a:t> = 1 (right) sectors, respectively, with an excitation energy </a:t>
            </a:r>
            <a:r>
              <a:rPr lang="en-US" sz="1050" i="1" dirty="0">
                <a:latin typeface="Arial" charset="0"/>
              </a:rPr>
              <a:t>ΔE</a:t>
            </a:r>
            <a:r>
              <a:rPr lang="en-US" sz="1050" dirty="0">
                <a:latin typeface="Arial" charset="0"/>
              </a:rPr>
              <a:t> = 0.238</a:t>
            </a:r>
            <a:r>
              <a:rPr lang="en-US" sz="1050" i="1" dirty="0">
                <a:latin typeface="Arial" charset="0"/>
              </a:rPr>
              <a:t>J</a:t>
            </a:r>
            <a:r>
              <a:rPr lang="en-US" sz="1050" dirty="0">
                <a:latin typeface="Arial" charset="0"/>
              </a:rPr>
              <a:t>.</a:t>
            </a:r>
          </a:p>
        </p:txBody>
      </p:sp>
      <p:pic>
        <p:nvPicPr>
          <p:cNvPr id="2" name="Picture 1"/>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7679288" y="976339"/>
            <a:ext cx="1400175" cy="627934"/>
          </a:xfrm>
          <a:prstGeom prst="rect">
            <a:avLst/>
          </a:prstGeom>
        </p:spPr>
      </p:pic>
      <p:pic>
        <p:nvPicPr>
          <p:cNvPr id="12" name="Picture 11" descr="NSF logo.jpg"/>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884682" y="0"/>
            <a:ext cx="989387" cy="995347"/>
          </a:xfrm>
          <a:prstGeom prst="rect">
            <a:avLst/>
          </a:prstGeom>
        </p:spPr>
      </p:pic>
      <p:grpSp>
        <p:nvGrpSpPr>
          <p:cNvPr id="4" name="Group 3"/>
          <p:cNvGrpSpPr/>
          <p:nvPr/>
        </p:nvGrpSpPr>
        <p:grpSpPr>
          <a:xfrm>
            <a:off x="4765326" y="1577559"/>
            <a:ext cx="4344542" cy="3392796"/>
            <a:chOff x="4765326" y="1577559"/>
            <a:chExt cx="4344542" cy="3392796"/>
          </a:xfrm>
        </p:grpSpPr>
        <p:pic>
          <p:nvPicPr>
            <p:cNvPr id="7" name="Picture 6" descr="A screenshot of a cell phone&#10;&#10;Description automatically generated">
              <a:extLst>
                <a:ext uri="{FF2B5EF4-FFF2-40B4-BE49-F238E27FC236}">
                  <a16:creationId xmlns:a16="http://schemas.microsoft.com/office/drawing/2014/main" id="{94D545AF-87F9-4538-9037-979B3C39CA2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765326" y="1577559"/>
              <a:ext cx="4344542" cy="3392796"/>
            </a:xfrm>
            <a:prstGeom prst="rect">
              <a:avLst/>
            </a:prstGeom>
          </p:spPr>
        </p:pic>
        <p:sp>
          <p:nvSpPr>
            <p:cNvPr id="3" name="Rectangle 2"/>
            <p:cNvSpPr/>
            <p:nvPr/>
          </p:nvSpPr>
          <p:spPr>
            <a:xfrm>
              <a:off x="5146158" y="3168502"/>
              <a:ext cx="1112875" cy="119084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 name="Rectangle 4"/>
          <p:cNvSpPr/>
          <p:nvPr/>
        </p:nvSpPr>
        <p:spPr>
          <a:xfrm>
            <a:off x="5057554" y="3726773"/>
            <a:ext cx="1520456" cy="646331"/>
          </a:xfrm>
          <a:prstGeom prst="rect">
            <a:avLst/>
          </a:prstGeom>
        </p:spPr>
        <p:txBody>
          <a:bodyPr wrap="square">
            <a:spAutoFit/>
          </a:bodyPr>
          <a:lstStyle/>
          <a:p>
            <a:pPr>
              <a:tabLst>
                <a:tab pos="233363" algn="l"/>
                <a:tab pos="400050" algn="l"/>
              </a:tabLst>
            </a:pPr>
            <a:r>
              <a:rPr lang="en-US" sz="1100" dirty="0" err="1"/>
              <a:t>Shastry</a:t>
            </a:r>
            <a:r>
              <a:rPr lang="en-US" sz="1100" dirty="0"/>
              <a:t>-Sutherland </a:t>
            </a:r>
            <a:r>
              <a:rPr lang="en-US" sz="1100" dirty="0" smtClean="0"/>
              <a:t>quantum magnet: </a:t>
            </a:r>
          </a:p>
          <a:p>
            <a:pPr>
              <a:tabLst>
                <a:tab pos="233363" algn="l"/>
                <a:tab pos="400050" algn="l"/>
              </a:tabLst>
            </a:pPr>
            <a:r>
              <a:rPr lang="en-US" sz="300" dirty="0" smtClean="0"/>
              <a:t> </a:t>
            </a:r>
            <a:endParaRPr lang="en-US" sz="300" dirty="0"/>
          </a:p>
          <a:p>
            <a:pPr>
              <a:tabLst>
                <a:tab pos="233363" algn="l"/>
                <a:tab pos="400050" algn="l"/>
              </a:tabLst>
            </a:pPr>
            <a:r>
              <a:rPr lang="en-US" sz="1100" dirty="0" smtClean="0"/>
              <a:t>SrCu</a:t>
            </a:r>
            <a:r>
              <a:rPr lang="en-US" sz="1100" baseline="-25000" dirty="0" smtClean="0"/>
              <a:t>2-x</a:t>
            </a:r>
            <a:r>
              <a:rPr lang="en-US" sz="1100" dirty="0" smtClean="0"/>
              <a:t>Mg</a:t>
            </a:r>
            <a:r>
              <a:rPr lang="en-US" sz="1100" baseline="-25000" dirty="0" smtClean="0"/>
              <a:t>x</a:t>
            </a:r>
            <a:r>
              <a:rPr lang="en-US" sz="1100" dirty="0" smtClean="0"/>
              <a:t>(BO</a:t>
            </a:r>
            <a:r>
              <a:rPr lang="en-US" sz="1100" baseline="-25000" dirty="0" smtClean="0"/>
              <a:t>3</a:t>
            </a:r>
            <a:r>
              <a:rPr lang="en-US" sz="1100" dirty="0" smtClean="0"/>
              <a:t>)</a:t>
            </a:r>
            <a:r>
              <a:rPr lang="en-US" sz="1100" baseline="-25000" dirty="0" smtClean="0"/>
              <a:t>2</a:t>
            </a:r>
            <a:endParaRPr lang="en-US" sz="1100" baseline="-25000" dirty="0"/>
          </a:p>
        </p:txBody>
      </p:sp>
      <p:sp>
        <p:nvSpPr>
          <p:cNvPr id="1029" name="Line 42"/>
          <p:cNvSpPr>
            <a:spLocks noChangeShapeType="1"/>
          </p:cNvSpPr>
          <p:nvPr/>
        </p:nvSpPr>
        <p:spPr bwMode="auto">
          <a:xfrm>
            <a:off x="38101" y="1623521"/>
            <a:ext cx="9029700" cy="0"/>
          </a:xfrm>
          <a:prstGeom prst="line">
            <a:avLst/>
          </a:prstGeom>
          <a:noFill/>
          <a:ln w="82550" cmpd="thickThin">
            <a:solidFill>
              <a:schemeClr val="tx1"/>
            </a:solidFill>
            <a:round/>
            <a:headEnd/>
            <a:tailEnd/>
          </a:ln>
        </p:spPr>
        <p:txBody>
          <a:bodyPr/>
          <a:lstStyle/>
          <a:p>
            <a:endParaRPr lang="en-US"/>
          </a:p>
        </p:txBody>
      </p:sp>
      <p:sp>
        <p:nvSpPr>
          <p:cNvPr id="1034" name="Rectangle 49"/>
          <p:cNvSpPr>
            <a:spLocks noChangeArrowheads="1"/>
          </p:cNvSpPr>
          <p:nvPr/>
        </p:nvSpPr>
        <p:spPr bwMode="auto">
          <a:xfrm>
            <a:off x="4750299" y="1685773"/>
            <a:ext cx="4329164" cy="5105551"/>
          </a:xfrm>
          <a:prstGeom prst="rect">
            <a:avLst/>
          </a:prstGeom>
          <a:noFill/>
          <a:ln w="19050">
            <a:solidFill>
              <a:srgbClr val="0033CC"/>
            </a:solidFill>
            <a:miter lim="800000"/>
            <a:headEnd/>
            <a:tailEnd/>
          </a:ln>
        </p:spPr>
        <p:txBody>
          <a:bodyPr wrap="none" anchor="ctr"/>
          <a:lstStyle/>
          <a:p>
            <a:endParaRPr lang="en-US"/>
          </a:p>
        </p:txBody>
      </p:sp>
    </p:spTree>
    <p:extLst>
      <p:ext uri="{BB962C8B-B14F-4D97-AF65-F5344CB8AC3E}">
        <p14:creationId xmlns:p14="http://schemas.microsoft.com/office/powerpoint/2010/main" val="12612928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784225" y="6281738"/>
            <a:ext cx="184150" cy="274637"/>
          </a:xfrm>
          <a:prstGeom prst="rect">
            <a:avLst/>
          </a:prstGeom>
          <a:noFill/>
          <a:ln w="9525">
            <a:noFill/>
            <a:miter lim="800000"/>
            <a:headEnd/>
            <a:tailEnd/>
          </a:ln>
        </p:spPr>
        <p:txBody>
          <a:bodyPr wrap="none">
            <a:spAutoFit/>
          </a:bodyPr>
          <a:lstStyle/>
          <a:p>
            <a:endParaRPr lang="en-US" sz="1200"/>
          </a:p>
        </p:txBody>
      </p:sp>
      <p:pic>
        <p:nvPicPr>
          <p:cNvPr id="14" name="Picture 13" descr="JustM_purple.jp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6001" y="313689"/>
            <a:ext cx="792698" cy="944759"/>
          </a:xfrm>
          <a:prstGeom prst="rect">
            <a:avLst/>
          </a:prstGeom>
        </p:spPr>
      </p:pic>
      <p:sp>
        <p:nvSpPr>
          <p:cNvPr id="15" name="Text Box 28">
            <a:extLst>
              <a:ext uri="{FF2B5EF4-FFF2-40B4-BE49-F238E27FC236}">
                <a16:creationId xmlns:a16="http://schemas.microsoft.com/office/drawing/2014/main" id="{6BB12D07-6E05-46F2-BA52-99C769BC2F52}"/>
              </a:ext>
            </a:extLst>
          </p:cNvPr>
          <p:cNvSpPr txBox="1">
            <a:spLocks noChangeArrowheads="1"/>
          </p:cNvSpPr>
          <p:nvPr/>
        </p:nvSpPr>
        <p:spPr bwMode="auto">
          <a:xfrm>
            <a:off x="43625" y="1746749"/>
            <a:ext cx="4421782" cy="4308872"/>
          </a:xfrm>
          <a:prstGeom prst="rect">
            <a:avLst/>
          </a:prstGeom>
          <a:noFill/>
          <a:ln w="9525">
            <a:noFill/>
            <a:miter lim="800000"/>
            <a:headEnd/>
            <a:tailEnd/>
          </a:ln>
        </p:spPr>
        <p:txBody>
          <a:bodyPr wrap="square">
            <a:spAutoFit/>
          </a:bodyPr>
          <a:lstStyle/>
          <a:p>
            <a:pPr algn="just"/>
            <a:r>
              <a:rPr lang="en-US" sz="1200" b="1" dirty="0">
                <a:solidFill>
                  <a:srgbClr val="000000"/>
                </a:solidFill>
              </a:rPr>
              <a:t>What is the finding? </a:t>
            </a:r>
            <a:r>
              <a:rPr lang="en-US" sz="1200" dirty="0">
                <a:latin typeface="Arial" charset="0"/>
              </a:rPr>
              <a:t>Scientists discovered rich impurity-induced </a:t>
            </a:r>
            <a:r>
              <a:rPr lang="en-US" sz="1200" dirty="0" smtClean="0">
                <a:latin typeface="Arial" charset="0"/>
              </a:rPr>
              <a:t>changes of localized magnetism </a:t>
            </a:r>
            <a:r>
              <a:rPr lang="en-US" sz="1200" dirty="0">
                <a:latin typeface="Arial" charset="0"/>
              </a:rPr>
              <a:t>by substituting very small amounts of </a:t>
            </a:r>
            <a:r>
              <a:rPr lang="en-US" sz="1200" dirty="0" smtClean="0">
                <a:latin typeface="Arial" charset="0"/>
              </a:rPr>
              <a:t>magnesium (Mg) </a:t>
            </a:r>
            <a:r>
              <a:rPr lang="en-US" sz="1200" dirty="0">
                <a:latin typeface="Arial" charset="0"/>
              </a:rPr>
              <a:t>for </a:t>
            </a:r>
            <a:r>
              <a:rPr lang="en-US" sz="1200" dirty="0" smtClean="0">
                <a:latin typeface="Arial" charset="0"/>
              </a:rPr>
              <a:t>copper (Cu) </a:t>
            </a:r>
            <a:r>
              <a:rPr lang="en-US" sz="1200" dirty="0" smtClean="0">
                <a:latin typeface="Arial" charset="0"/>
              </a:rPr>
              <a:t>– called “</a:t>
            </a:r>
            <a:r>
              <a:rPr lang="en-US" sz="1200" dirty="0" smtClean="0">
                <a:latin typeface="Arial" charset="0"/>
              </a:rPr>
              <a:t>chemical doping</a:t>
            </a:r>
            <a:r>
              <a:rPr lang="en-US" sz="1200" dirty="0">
                <a:latin typeface="Arial" charset="0"/>
              </a:rPr>
              <a:t>” – </a:t>
            </a:r>
            <a:r>
              <a:rPr lang="en-US" sz="1200" dirty="0" smtClean="0">
                <a:latin typeface="Arial" charset="0"/>
              </a:rPr>
              <a:t>in </a:t>
            </a:r>
            <a:r>
              <a:rPr lang="en-US" sz="1200" dirty="0">
                <a:latin typeface="Arial" charset="0"/>
              </a:rPr>
              <a:t>the quantum magnet </a:t>
            </a:r>
            <a:r>
              <a:rPr lang="en-US" sz="1200" dirty="0"/>
              <a:t>SrCu</a:t>
            </a:r>
            <a:r>
              <a:rPr lang="en-US" sz="1200" baseline="-25000" dirty="0"/>
              <a:t>2</a:t>
            </a:r>
            <a:r>
              <a:rPr lang="en-US" sz="1200" dirty="0"/>
              <a:t>(BO</a:t>
            </a:r>
            <a:r>
              <a:rPr lang="en-US" sz="1200" baseline="-25000" dirty="0"/>
              <a:t>3</a:t>
            </a:r>
            <a:r>
              <a:rPr lang="en-US" sz="1200" dirty="0"/>
              <a:t>)</a:t>
            </a:r>
            <a:r>
              <a:rPr lang="en-US" sz="1200" baseline="-25000" dirty="0"/>
              <a:t>2</a:t>
            </a:r>
            <a:r>
              <a:rPr lang="en-US" sz="1200" dirty="0">
                <a:latin typeface="Arial" charset="0"/>
              </a:rPr>
              <a:t>. Measurements done at the </a:t>
            </a:r>
            <a:r>
              <a:rPr lang="en-US" sz="1200" dirty="0" err="1">
                <a:latin typeface="Arial" charset="0"/>
              </a:rPr>
              <a:t>MagLab</a:t>
            </a:r>
            <a:r>
              <a:rPr lang="en-US" sz="1200" dirty="0">
                <a:latin typeface="Arial" charset="0"/>
              </a:rPr>
              <a:t> showed that the Mg impurities formed stable pairs and induced new spin states at high magnetic fields. </a:t>
            </a:r>
          </a:p>
          <a:p>
            <a:endParaRPr lang="en-US" sz="500" dirty="0">
              <a:solidFill>
                <a:srgbClr val="000000"/>
              </a:solidFill>
            </a:endParaRPr>
          </a:p>
          <a:p>
            <a:pPr algn="just"/>
            <a:r>
              <a:rPr lang="en-US" sz="1200" b="1" dirty="0">
                <a:solidFill>
                  <a:srgbClr val="000000"/>
                </a:solidFill>
              </a:rPr>
              <a:t>Why is this important? </a:t>
            </a:r>
            <a:r>
              <a:rPr lang="en-US" sz="1200" dirty="0"/>
              <a:t>SrCu</a:t>
            </a:r>
            <a:r>
              <a:rPr lang="en-US" sz="1200" baseline="-25000" dirty="0"/>
              <a:t>2</a:t>
            </a:r>
            <a:r>
              <a:rPr lang="en-US" sz="1200" dirty="0"/>
              <a:t>(BO</a:t>
            </a:r>
            <a:r>
              <a:rPr lang="en-US" sz="1200" baseline="-25000" dirty="0"/>
              <a:t>3</a:t>
            </a:r>
            <a:r>
              <a:rPr lang="en-US" sz="1200" dirty="0"/>
              <a:t>)</a:t>
            </a:r>
            <a:r>
              <a:rPr lang="en-US" sz="1200" baseline="-25000" dirty="0"/>
              <a:t>2  </a:t>
            </a:r>
            <a:r>
              <a:rPr lang="en-US" sz="1200" dirty="0">
                <a:latin typeface="Arial" charset="0"/>
              </a:rPr>
              <a:t>is the physical realization of an exactly solvable </a:t>
            </a:r>
            <a:r>
              <a:rPr lang="en-US" sz="1200" dirty="0" smtClean="0">
                <a:latin typeface="Arial" charset="0"/>
              </a:rPr>
              <a:t>quantum mechanical problem in magnetism, </a:t>
            </a:r>
            <a:r>
              <a:rPr lang="en-US" sz="1200" dirty="0">
                <a:latin typeface="Arial" charset="0"/>
              </a:rPr>
              <a:t>known as the </a:t>
            </a:r>
            <a:r>
              <a:rPr lang="en-US" sz="1200" dirty="0" err="1">
                <a:latin typeface="Arial" charset="0"/>
              </a:rPr>
              <a:t>Shastry</a:t>
            </a:r>
            <a:r>
              <a:rPr lang="en-US" sz="1200" dirty="0">
                <a:latin typeface="Arial" charset="0"/>
              </a:rPr>
              <a:t>-Sutherland </a:t>
            </a:r>
            <a:r>
              <a:rPr lang="en-US" sz="1200" dirty="0" smtClean="0">
                <a:latin typeface="Arial" charset="0"/>
              </a:rPr>
              <a:t>model. This model touches </a:t>
            </a:r>
            <a:r>
              <a:rPr lang="en-US" sz="1200" dirty="0">
                <a:latin typeface="Arial" charset="0"/>
              </a:rPr>
              <a:t>upon several important frontiers in condensed matter physics. Understanding the impurity effects in these chemically doped materials opens the prospects of realizing some of the </a:t>
            </a:r>
            <a:r>
              <a:rPr lang="en-US" sz="1200" dirty="0" smtClean="0">
                <a:latin typeface="Arial" charset="0"/>
              </a:rPr>
              <a:t>long-sought-after </a:t>
            </a:r>
            <a:r>
              <a:rPr lang="en-US" sz="1200" dirty="0">
                <a:latin typeface="Arial" charset="0"/>
              </a:rPr>
              <a:t>quantum </a:t>
            </a:r>
            <a:r>
              <a:rPr lang="en-US" sz="1200" dirty="0" smtClean="0">
                <a:latin typeface="Arial" charset="0"/>
              </a:rPr>
              <a:t>states of matter </a:t>
            </a:r>
            <a:r>
              <a:rPr lang="en-US" sz="1200" dirty="0">
                <a:latin typeface="Arial" charset="0"/>
              </a:rPr>
              <a:t>such as resonating valence bond (RVB) superconductors and </a:t>
            </a:r>
            <a:r>
              <a:rPr lang="en-US" sz="1200" dirty="0" smtClean="0">
                <a:latin typeface="Arial" charset="0"/>
              </a:rPr>
              <a:t>perhaps also quantum </a:t>
            </a:r>
            <a:r>
              <a:rPr lang="en-US" sz="1200" dirty="0">
                <a:latin typeface="Arial" charset="0"/>
              </a:rPr>
              <a:t>phase </a:t>
            </a:r>
            <a:r>
              <a:rPr lang="en-US" sz="1200" dirty="0" smtClean="0">
                <a:latin typeface="Arial" charset="0"/>
              </a:rPr>
              <a:t>transitions, which are not well-described by our present standard theory (Landau-</a:t>
            </a:r>
            <a:r>
              <a:rPr lang="en-US" sz="1200" dirty="0" err="1" smtClean="0">
                <a:latin typeface="Arial" charset="0"/>
              </a:rPr>
              <a:t>Ginzburg</a:t>
            </a:r>
            <a:r>
              <a:rPr lang="en-US" sz="1200" dirty="0" smtClean="0">
                <a:latin typeface="Arial" charset="0"/>
              </a:rPr>
              <a:t>-Wilson theory) for phase transitions. </a:t>
            </a:r>
            <a:endParaRPr lang="en-US" sz="1200" dirty="0">
              <a:latin typeface="Arial" charset="0"/>
            </a:endParaRPr>
          </a:p>
          <a:p>
            <a:pPr algn="just"/>
            <a:endParaRPr lang="en-US" sz="500" dirty="0">
              <a:latin typeface="Arial" charset="0"/>
            </a:endParaRPr>
          </a:p>
          <a:p>
            <a:pPr algn="just"/>
            <a:r>
              <a:rPr lang="en-US" sz="1200" b="1" dirty="0">
                <a:solidFill>
                  <a:srgbClr val="000000"/>
                </a:solidFill>
              </a:rPr>
              <a:t>Why did this research need the MagLab?</a:t>
            </a:r>
            <a:r>
              <a:rPr lang="en-US" sz="1200" b="1" dirty="0">
                <a:latin typeface="Arial" charset="0"/>
              </a:rPr>
              <a:t> </a:t>
            </a:r>
            <a:r>
              <a:rPr lang="en-US" sz="1200" dirty="0">
                <a:latin typeface="Arial" charset="0"/>
              </a:rPr>
              <a:t> </a:t>
            </a:r>
            <a:r>
              <a:rPr lang="en-US" sz="1200" dirty="0"/>
              <a:t>The MagLab provides access to low temperatures and high magnetic fields coupled with state-of-the-art experimental techniques that enable the comprehensive study presented in our work. </a:t>
            </a:r>
          </a:p>
        </p:txBody>
      </p:sp>
      <p:sp>
        <p:nvSpPr>
          <p:cNvPr id="12" name="Text Box 62"/>
          <p:cNvSpPr txBox="1">
            <a:spLocks noChangeArrowheads="1"/>
          </p:cNvSpPr>
          <p:nvPr/>
        </p:nvSpPr>
        <p:spPr bwMode="auto">
          <a:xfrm>
            <a:off x="784225" y="40495"/>
            <a:ext cx="7024034" cy="1515800"/>
          </a:xfrm>
          <a:prstGeom prst="rect">
            <a:avLst/>
          </a:prstGeom>
          <a:noFill/>
          <a:ln w="9525">
            <a:noFill/>
            <a:miter lim="800000"/>
            <a:headEnd/>
            <a:tailEnd/>
          </a:ln>
        </p:spPr>
        <p:txBody>
          <a:bodyPr wrap="square">
            <a:spAutoFit/>
          </a:bodyPr>
          <a:lstStyle/>
          <a:p>
            <a:pPr algn="ctr"/>
            <a:r>
              <a:rPr lang="en-US" sz="1400" b="1" kern="1200" dirty="0"/>
              <a:t>Emergent states of matter in chemically doped quantum magnets</a:t>
            </a:r>
            <a:endParaRPr lang="en-US" sz="1400" kern="1200" dirty="0"/>
          </a:p>
          <a:p>
            <a:pPr algn="ctr">
              <a:spcBef>
                <a:spcPts val="300"/>
              </a:spcBef>
            </a:pPr>
            <a:r>
              <a:rPr lang="en-US" sz="1050" dirty="0"/>
              <a:t>Zhenzhong Shi</a:t>
            </a:r>
            <a:r>
              <a:rPr lang="en-US" sz="1050" kern="1200" baseline="30000" dirty="0"/>
              <a:t>1</a:t>
            </a:r>
            <a:r>
              <a:rPr lang="en-US" sz="1050" kern="1200" dirty="0"/>
              <a:t>, </a:t>
            </a:r>
            <a:r>
              <a:rPr lang="en-US" sz="1050" dirty="0"/>
              <a:t>William Steinhardt</a:t>
            </a:r>
            <a:r>
              <a:rPr lang="en-US" sz="1050" baseline="30000" dirty="0"/>
              <a:t>1</a:t>
            </a:r>
            <a:r>
              <a:rPr lang="en-US" sz="1050" kern="1200" dirty="0"/>
              <a:t>, </a:t>
            </a:r>
            <a:r>
              <a:rPr lang="en-US" sz="1050" dirty="0"/>
              <a:t>David Graf</a:t>
            </a:r>
            <a:r>
              <a:rPr lang="en-US" sz="1050" kern="1200" baseline="30000" dirty="0"/>
              <a:t>2</a:t>
            </a:r>
            <a:r>
              <a:rPr lang="en-US" sz="1050" kern="1200" dirty="0"/>
              <a:t>, </a:t>
            </a:r>
            <a:r>
              <a:rPr lang="en-US" sz="1050" dirty="0"/>
              <a:t>Philippe Corboz</a:t>
            </a:r>
            <a:r>
              <a:rPr lang="en-US" sz="1050" kern="1200" baseline="30000" dirty="0"/>
              <a:t>3</a:t>
            </a:r>
            <a:r>
              <a:rPr lang="en-US" sz="1050" kern="1200" dirty="0"/>
              <a:t>, </a:t>
            </a:r>
            <a:r>
              <a:rPr lang="en-US" sz="1050" dirty="0"/>
              <a:t>Franziska Weickert</a:t>
            </a:r>
            <a:r>
              <a:rPr lang="en-US" sz="1050" baseline="30000" dirty="0"/>
              <a:t>2</a:t>
            </a:r>
            <a:r>
              <a:rPr lang="en-US" sz="1050" kern="1200" dirty="0"/>
              <a:t>, </a:t>
            </a:r>
            <a:r>
              <a:rPr lang="en-US" sz="1050" dirty="0"/>
              <a:t>Neil Harrison</a:t>
            </a:r>
            <a:r>
              <a:rPr lang="en-US" sz="1050" baseline="30000" dirty="0"/>
              <a:t>4</a:t>
            </a:r>
            <a:r>
              <a:rPr lang="en-US" sz="1050" dirty="0"/>
              <a:t>, </a:t>
            </a:r>
            <a:r>
              <a:rPr lang="en-US" sz="1050" dirty="0" smtClean="0"/>
              <a:t>              Marcelo </a:t>
            </a:r>
            <a:r>
              <a:rPr lang="en-US" sz="1050" dirty="0"/>
              <a:t>Jaime</a:t>
            </a:r>
            <a:r>
              <a:rPr lang="en-US" sz="1050" baseline="30000" dirty="0"/>
              <a:t>4</a:t>
            </a:r>
            <a:r>
              <a:rPr lang="en-US" sz="1050" dirty="0"/>
              <a:t>, Casey Marjerrison</a:t>
            </a:r>
            <a:r>
              <a:rPr lang="en-US" sz="1050" baseline="30000" dirty="0"/>
              <a:t>1</a:t>
            </a:r>
            <a:r>
              <a:rPr lang="en-US" sz="1050" dirty="0"/>
              <a:t>, Hanna A. Dabkowska</a:t>
            </a:r>
            <a:r>
              <a:rPr lang="en-US" sz="1050" baseline="30000" dirty="0"/>
              <a:t>5</a:t>
            </a:r>
            <a:r>
              <a:rPr lang="en-US" sz="1050" dirty="0"/>
              <a:t>, Frédéric Mila</a:t>
            </a:r>
            <a:r>
              <a:rPr lang="en-US" sz="1050" baseline="30000" dirty="0"/>
              <a:t>6</a:t>
            </a:r>
            <a:r>
              <a:rPr lang="en-US" sz="1050" dirty="0"/>
              <a:t>, Sara Haravifard</a:t>
            </a:r>
            <a:r>
              <a:rPr lang="en-US" sz="1050" baseline="30000" dirty="0"/>
              <a:t>1</a:t>
            </a:r>
            <a:r>
              <a:rPr lang="en-US" sz="1050" dirty="0"/>
              <a:t> </a:t>
            </a:r>
            <a:endParaRPr lang="en-US" sz="1050" dirty="0" smtClean="0"/>
          </a:p>
          <a:p>
            <a:pPr algn="ctr"/>
            <a:r>
              <a:rPr lang="en-US" sz="1050" b="1" dirty="0" smtClean="0">
                <a:solidFill>
                  <a:srgbClr val="0033CC"/>
                </a:solidFill>
              </a:rPr>
              <a:t>1. Duke </a:t>
            </a:r>
            <a:r>
              <a:rPr lang="en-US" sz="1050" b="1" dirty="0">
                <a:solidFill>
                  <a:srgbClr val="0033CC"/>
                </a:solidFill>
              </a:rPr>
              <a:t>University; </a:t>
            </a:r>
            <a:r>
              <a:rPr lang="en-US" sz="1050" b="1" kern="1200" dirty="0">
                <a:solidFill>
                  <a:srgbClr val="0033CC"/>
                </a:solidFill>
              </a:rPr>
              <a:t>2. </a:t>
            </a:r>
            <a:r>
              <a:rPr lang="en-US" sz="1050" b="1" dirty="0" smtClean="0">
                <a:solidFill>
                  <a:srgbClr val="0033CC"/>
                </a:solidFill>
              </a:rPr>
              <a:t>NHMFL/FSU; </a:t>
            </a:r>
            <a:r>
              <a:rPr lang="en-US" sz="1050" b="1" kern="1200" dirty="0">
                <a:solidFill>
                  <a:srgbClr val="0033CC"/>
                </a:solidFill>
              </a:rPr>
              <a:t>3. </a:t>
            </a:r>
            <a:r>
              <a:rPr lang="en-US" sz="1050" b="1" dirty="0">
                <a:solidFill>
                  <a:srgbClr val="0033CC"/>
                </a:solidFill>
              </a:rPr>
              <a:t>University of Amsterdam; 4. </a:t>
            </a:r>
            <a:r>
              <a:rPr lang="en-US" sz="1050" b="1" dirty="0" smtClean="0">
                <a:solidFill>
                  <a:srgbClr val="0033CC"/>
                </a:solidFill>
              </a:rPr>
              <a:t>NHMFL/LANL; </a:t>
            </a:r>
            <a:r>
              <a:rPr lang="en-US" sz="1050" b="1" dirty="0" smtClean="0">
                <a:solidFill>
                  <a:srgbClr val="0033CC"/>
                </a:solidFill>
              </a:rPr>
              <a:t>                                                       5</a:t>
            </a:r>
            <a:r>
              <a:rPr lang="en-US" sz="1050" b="1" dirty="0">
                <a:solidFill>
                  <a:srgbClr val="0033CC"/>
                </a:solidFill>
              </a:rPr>
              <a:t>. McMaster University; </a:t>
            </a:r>
            <a:r>
              <a:rPr lang="en-US" sz="1050" b="1" dirty="0" smtClean="0">
                <a:solidFill>
                  <a:srgbClr val="0033CC"/>
                </a:solidFill>
              </a:rPr>
              <a:t>6</a:t>
            </a:r>
            <a:r>
              <a:rPr lang="en-US" sz="1050" b="1" dirty="0">
                <a:solidFill>
                  <a:srgbClr val="0033CC"/>
                </a:solidFill>
              </a:rPr>
              <a:t>. </a:t>
            </a:r>
            <a:r>
              <a:rPr lang="fr-FR" sz="1050" b="1" dirty="0">
                <a:solidFill>
                  <a:srgbClr val="0033CC"/>
                </a:solidFill>
              </a:rPr>
              <a:t>Institute of </a:t>
            </a:r>
            <a:r>
              <a:rPr lang="fr-FR" sz="1050" b="1" dirty="0" err="1">
                <a:solidFill>
                  <a:srgbClr val="0033CC"/>
                </a:solidFill>
              </a:rPr>
              <a:t>Physics</a:t>
            </a:r>
            <a:r>
              <a:rPr lang="fr-FR" sz="1050" b="1" dirty="0">
                <a:solidFill>
                  <a:srgbClr val="0033CC"/>
                </a:solidFill>
              </a:rPr>
              <a:t>, École Polytechnique Fédérale de Lausanne (</a:t>
            </a:r>
            <a:r>
              <a:rPr lang="fr-FR" sz="1050" b="1" dirty="0" smtClean="0">
                <a:solidFill>
                  <a:srgbClr val="0033CC"/>
                </a:solidFill>
              </a:rPr>
              <a:t>EPFL)</a:t>
            </a:r>
          </a:p>
          <a:p>
            <a:pPr algn="ctr">
              <a:spcBef>
                <a:spcPts val="300"/>
              </a:spcBef>
            </a:pPr>
            <a:r>
              <a:rPr lang="en-US" sz="1050" b="1" kern="1200" dirty="0" smtClean="0"/>
              <a:t>Funding </a:t>
            </a:r>
            <a:r>
              <a:rPr lang="en-US" sz="1050" b="1" kern="1200" dirty="0"/>
              <a:t>Grants:</a:t>
            </a:r>
            <a:r>
              <a:rPr lang="en-US" sz="1050" dirty="0"/>
              <a:t>  G.S. </a:t>
            </a:r>
            <a:r>
              <a:rPr lang="en-US" sz="1050" dirty="0" err="1"/>
              <a:t>Boebinger</a:t>
            </a:r>
            <a:r>
              <a:rPr lang="en-US" sz="1050" dirty="0"/>
              <a:t> (NSF DMR-1157490, NSF DMR-1644779); Z. Shi, W. Steinhardt, C. </a:t>
            </a:r>
            <a:r>
              <a:rPr lang="en-US" sz="1050" dirty="0" err="1" smtClean="0"/>
              <a:t>Marjerrison</a:t>
            </a:r>
            <a:r>
              <a:rPr lang="en-US" sz="1050" dirty="0" smtClean="0"/>
              <a:t>, </a:t>
            </a:r>
            <a:r>
              <a:rPr lang="en-US" sz="1050" dirty="0" smtClean="0"/>
              <a:t>S</a:t>
            </a:r>
            <a:r>
              <a:rPr lang="en-US" sz="1050" dirty="0"/>
              <a:t>. Haravifard (Duke Fairbank Chair in Physics, </a:t>
            </a:r>
            <a:r>
              <a:rPr lang="en-US" sz="1050" dirty="0" err="1"/>
              <a:t>Powe</a:t>
            </a:r>
            <a:r>
              <a:rPr lang="en-US" sz="1050" dirty="0"/>
              <a:t> Junior Faculty Award &amp; NSF </a:t>
            </a:r>
            <a:r>
              <a:rPr lang="is-IS" sz="1050" dirty="0"/>
              <a:t>ECCS-1542015</a:t>
            </a:r>
            <a:r>
              <a:rPr lang="en-US" sz="1050" dirty="0"/>
              <a:t>); P. </a:t>
            </a:r>
            <a:r>
              <a:rPr lang="en-US" sz="1050" dirty="0" err="1" smtClean="0"/>
              <a:t>Corboz</a:t>
            </a:r>
            <a:r>
              <a:rPr lang="en-US" sz="1050" dirty="0" smtClean="0"/>
              <a:t>,     </a:t>
            </a:r>
            <a:r>
              <a:rPr lang="en-US" sz="1050" dirty="0" smtClean="0"/>
              <a:t>F</a:t>
            </a:r>
            <a:r>
              <a:rPr lang="en-US" sz="1050" dirty="0"/>
              <a:t>. Mila (EU Horizon 2020 No. 677061); N. Harrison &amp; M. Jaime (</a:t>
            </a:r>
            <a:r>
              <a:rPr lang="fr-FR" sz="1050" dirty="0"/>
              <a:t>DOE-BES “Science at 100 T program”</a:t>
            </a:r>
            <a:r>
              <a:rPr lang="en-US" sz="1050" dirty="0" smtClean="0"/>
              <a:t>)</a:t>
            </a:r>
            <a:endParaRPr lang="en-US" sz="1050" b="1" kern="1200" dirty="0">
              <a:solidFill>
                <a:srgbClr val="0033CC"/>
              </a:solidFill>
            </a:endParaRPr>
          </a:p>
        </p:txBody>
      </p:sp>
      <p:sp>
        <p:nvSpPr>
          <p:cNvPr id="13" name="Text Box 28">
            <a:extLst>
              <a:ext uri="{FF2B5EF4-FFF2-40B4-BE49-F238E27FC236}">
                <a16:creationId xmlns:a16="http://schemas.microsoft.com/office/drawing/2014/main" id="{192DC6EA-AA98-441F-B655-BE927BA2316C}"/>
              </a:ext>
            </a:extLst>
          </p:cNvPr>
          <p:cNvSpPr txBox="1">
            <a:spLocks noChangeArrowheads="1"/>
          </p:cNvSpPr>
          <p:nvPr/>
        </p:nvSpPr>
        <p:spPr bwMode="auto">
          <a:xfrm>
            <a:off x="4636332" y="5124348"/>
            <a:ext cx="4351688" cy="1061829"/>
          </a:xfrm>
          <a:prstGeom prst="rect">
            <a:avLst/>
          </a:prstGeom>
          <a:noFill/>
          <a:ln w="9525">
            <a:noFill/>
            <a:miter lim="800000"/>
            <a:headEnd/>
            <a:tailEnd/>
          </a:ln>
        </p:spPr>
        <p:txBody>
          <a:bodyPr wrap="square">
            <a:spAutoFit/>
          </a:bodyPr>
          <a:lstStyle/>
          <a:p>
            <a:pPr algn="just"/>
            <a:r>
              <a:rPr lang="en-US" sz="1050" b="1" dirty="0" smtClean="0">
                <a:latin typeface="Arial" charset="0"/>
              </a:rPr>
              <a:t>Figure</a:t>
            </a:r>
            <a:r>
              <a:rPr lang="en-US" sz="1050" dirty="0" smtClean="0">
                <a:latin typeface="Arial" charset="0"/>
              </a:rPr>
              <a:t>: </a:t>
            </a:r>
            <a:r>
              <a:rPr lang="en-US" sz="1050" dirty="0" smtClean="0">
                <a:latin typeface="Arial" charset="0"/>
              </a:rPr>
              <a:t>Spin configurations at magnetic fields above 25T. </a:t>
            </a:r>
            <a:r>
              <a:rPr lang="en-US" sz="1050" dirty="0">
                <a:latin typeface="Arial" charset="0"/>
              </a:rPr>
              <a:t>The size of the spins scale with the magnitude of the local magnetic moment, where black </a:t>
            </a:r>
            <a:r>
              <a:rPr lang="en-US" sz="1050" dirty="0" smtClean="0">
                <a:latin typeface="Arial" charset="0"/>
              </a:rPr>
              <a:t>arrows </a:t>
            </a:r>
            <a:r>
              <a:rPr lang="en-US" sz="1050" dirty="0">
                <a:latin typeface="Arial" charset="0"/>
              </a:rPr>
              <a:t>point </a:t>
            </a:r>
            <a:r>
              <a:rPr lang="en-US" sz="1050" dirty="0" smtClean="0">
                <a:latin typeface="Arial" charset="0"/>
              </a:rPr>
              <a:t>along the external magnetic field and the red arrows point opposite to </a:t>
            </a:r>
            <a:r>
              <a:rPr lang="en-US" sz="1050" dirty="0">
                <a:latin typeface="Arial" charset="0"/>
              </a:rPr>
              <a:t>the external magnetic field. The thickness of the gray bonds scales with the local bond energy (the thicker </a:t>
            </a:r>
            <a:r>
              <a:rPr lang="en-US" sz="1050" dirty="0" smtClean="0">
                <a:latin typeface="Arial" charset="0"/>
              </a:rPr>
              <a:t>the bond, the </a:t>
            </a:r>
            <a:r>
              <a:rPr lang="en-US" sz="1050" dirty="0">
                <a:latin typeface="Arial" charset="0"/>
              </a:rPr>
              <a:t>lower the energy). </a:t>
            </a:r>
          </a:p>
        </p:txBody>
      </p:sp>
      <p:pic>
        <p:nvPicPr>
          <p:cNvPr id="16" name="Picture 15"/>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7679288" y="976339"/>
            <a:ext cx="1400175" cy="627934"/>
          </a:xfrm>
          <a:prstGeom prst="rect">
            <a:avLst/>
          </a:prstGeom>
        </p:spPr>
      </p:pic>
      <p:pic>
        <p:nvPicPr>
          <p:cNvPr id="20" name="Picture 19" descr="NSF logo.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884682" y="0"/>
            <a:ext cx="989387" cy="995347"/>
          </a:xfrm>
          <a:prstGeom prst="rect">
            <a:avLst/>
          </a:prstGeom>
        </p:spPr>
      </p:pic>
      <p:pic>
        <p:nvPicPr>
          <p:cNvPr id="22" name="Picture 21" descr="A screenshot of a cell phone&#10;&#10;Description automatically generated">
            <a:extLst>
              <a:ext uri="{FF2B5EF4-FFF2-40B4-BE49-F238E27FC236}">
                <a16:creationId xmlns:a16="http://schemas.microsoft.com/office/drawing/2014/main" id="{94D545AF-87F9-4538-9037-979B3C39CA2F}"/>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l="56185" t="4480" r="1171" b="42545"/>
          <a:stretch/>
        </p:blipFill>
        <p:spPr>
          <a:xfrm>
            <a:off x="4636332" y="1912777"/>
            <a:ext cx="3324043" cy="3224726"/>
          </a:xfrm>
          <a:prstGeom prst="rect">
            <a:avLst/>
          </a:prstGeom>
        </p:spPr>
      </p:pic>
      <p:sp>
        <p:nvSpPr>
          <p:cNvPr id="24" name="Rectangle 23"/>
          <p:cNvSpPr/>
          <p:nvPr/>
        </p:nvSpPr>
        <p:spPr>
          <a:xfrm>
            <a:off x="5163819" y="1710890"/>
            <a:ext cx="3779664" cy="261610"/>
          </a:xfrm>
          <a:prstGeom prst="rect">
            <a:avLst/>
          </a:prstGeom>
        </p:spPr>
        <p:txBody>
          <a:bodyPr wrap="square">
            <a:spAutoFit/>
          </a:bodyPr>
          <a:lstStyle/>
          <a:p>
            <a:pPr>
              <a:tabLst>
                <a:tab pos="233363" algn="l"/>
                <a:tab pos="400050" algn="l"/>
              </a:tabLst>
            </a:pPr>
            <a:r>
              <a:rPr lang="en-US" sz="1100" dirty="0" err="1"/>
              <a:t>Shastry</a:t>
            </a:r>
            <a:r>
              <a:rPr lang="en-US" sz="1100" dirty="0"/>
              <a:t>-Sutherland </a:t>
            </a:r>
            <a:r>
              <a:rPr lang="en-US" sz="1100" dirty="0" smtClean="0"/>
              <a:t>quantum magnet:  SrCu</a:t>
            </a:r>
            <a:r>
              <a:rPr lang="en-US" sz="1100" baseline="-25000" dirty="0" smtClean="0"/>
              <a:t>2-x</a:t>
            </a:r>
            <a:r>
              <a:rPr lang="en-US" sz="1100" dirty="0" smtClean="0"/>
              <a:t>Mg</a:t>
            </a:r>
            <a:r>
              <a:rPr lang="en-US" sz="1100" baseline="-25000" dirty="0" smtClean="0"/>
              <a:t>x</a:t>
            </a:r>
            <a:r>
              <a:rPr lang="en-US" sz="1100" dirty="0" smtClean="0"/>
              <a:t>(BO</a:t>
            </a:r>
            <a:r>
              <a:rPr lang="en-US" sz="1100" baseline="-25000" dirty="0" smtClean="0"/>
              <a:t>3</a:t>
            </a:r>
            <a:r>
              <a:rPr lang="en-US" sz="1100" dirty="0" smtClean="0"/>
              <a:t>)</a:t>
            </a:r>
            <a:r>
              <a:rPr lang="en-US" sz="1100" baseline="-25000" dirty="0" smtClean="0"/>
              <a:t>2</a:t>
            </a:r>
            <a:endParaRPr lang="en-US" sz="1100" baseline="-25000" dirty="0"/>
          </a:p>
        </p:txBody>
      </p:sp>
      <p:sp>
        <p:nvSpPr>
          <p:cNvPr id="25" name="Line 42"/>
          <p:cNvSpPr>
            <a:spLocks noChangeShapeType="1"/>
          </p:cNvSpPr>
          <p:nvPr/>
        </p:nvSpPr>
        <p:spPr bwMode="auto">
          <a:xfrm>
            <a:off x="38101" y="1623521"/>
            <a:ext cx="9029700" cy="0"/>
          </a:xfrm>
          <a:prstGeom prst="line">
            <a:avLst/>
          </a:prstGeom>
          <a:noFill/>
          <a:ln w="82550" cmpd="thickThin">
            <a:solidFill>
              <a:schemeClr val="tx1"/>
            </a:solidFill>
            <a:round/>
            <a:headEnd/>
            <a:tailEnd/>
          </a:ln>
        </p:spPr>
        <p:txBody>
          <a:bodyPr/>
          <a:lstStyle/>
          <a:p>
            <a:endParaRPr lang="en-US"/>
          </a:p>
        </p:txBody>
      </p:sp>
      <p:sp>
        <p:nvSpPr>
          <p:cNvPr id="26" name="Rectangle 49"/>
          <p:cNvSpPr>
            <a:spLocks noChangeArrowheads="1"/>
          </p:cNvSpPr>
          <p:nvPr/>
        </p:nvSpPr>
        <p:spPr bwMode="auto">
          <a:xfrm>
            <a:off x="4522382" y="1685773"/>
            <a:ext cx="4557082" cy="4518893"/>
          </a:xfrm>
          <a:prstGeom prst="rect">
            <a:avLst/>
          </a:prstGeom>
          <a:noFill/>
          <a:ln w="19050">
            <a:solidFill>
              <a:srgbClr val="0033CC"/>
            </a:solidFill>
            <a:miter lim="800000"/>
            <a:headEnd/>
            <a:tailEnd/>
          </a:ln>
        </p:spPr>
        <p:txBody>
          <a:bodyPr wrap="none" anchor="ctr"/>
          <a:lstStyle/>
          <a:p>
            <a:endParaRPr lang="en-US"/>
          </a:p>
        </p:txBody>
      </p:sp>
      <p:sp>
        <p:nvSpPr>
          <p:cNvPr id="28" name="Text Box 28"/>
          <p:cNvSpPr txBox="1">
            <a:spLocks noChangeArrowheads="1"/>
          </p:cNvSpPr>
          <p:nvPr/>
        </p:nvSpPr>
        <p:spPr bwMode="auto">
          <a:xfrm>
            <a:off x="12229" y="6097234"/>
            <a:ext cx="9067234" cy="769441"/>
          </a:xfrm>
          <a:prstGeom prst="rect">
            <a:avLst/>
          </a:prstGeom>
          <a:noFill/>
          <a:ln w="9525">
            <a:noFill/>
            <a:miter lim="800000"/>
            <a:headEnd/>
            <a:tailEnd/>
          </a:ln>
        </p:spPr>
        <p:txBody>
          <a:bodyPr wrap="square">
            <a:spAutoFit/>
          </a:bodyPr>
          <a:lstStyle/>
          <a:p>
            <a:r>
              <a:rPr lang="en-US" sz="1100" b="1" dirty="0">
                <a:solidFill>
                  <a:srgbClr val="333399"/>
                </a:solidFill>
              </a:rPr>
              <a:t>Facilities:</a:t>
            </a:r>
            <a:r>
              <a:rPr lang="en-US" sz="1100" dirty="0">
                <a:solidFill>
                  <a:srgbClr val="333399"/>
                </a:solidFill>
              </a:rPr>
              <a:t>  DC Facility 35T magnet, Pulsed Facility 65T magnet </a:t>
            </a:r>
          </a:p>
          <a:p>
            <a:pPr algn="just"/>
            <a:r>
              <a:rPr lang="en-US" sz="1100" b="1" dirty="0">
                <a:solidFill>
                  <a:srgbClr val="333399"/>
                </a:solidFill>
              </a:rPr>
              <a:t>Citation: </a:t>
            </a:r>
            <a:r>
              <a:rPr lang="en-US" sz="1100" dirty="0" smtClean="0">
                <a:solidFill>
                  <a:srgbClr val="333399"/>
                </a:solidFill>
              </a:rPr>
              <a:t>Z. Shi</a:t>
            </a:r>
            <a:r>
              <a:rPr lang="en-US" sz="1100" dirty="0">
                <a:solidFill>
                  <a:srgbClr val="333399"/>
                </a:solidFill>
              </a:rPr>
              <a:t>, </a:t>
            </a:r>
            <a:r>
              <a:rPr lang="en-US" sz="1100" dirty="0" smtClean="0">
                <a:solidFill>
                  <a:srgbClr val="333399"/>
                </a:solidFill>
              </a:rPr>
              <a:t>W. Steinhardt</a:t>
            </a:r>
            <a:r>
              <a:rPr lang="en-US" sz="1100" dirty="0">
                <a:solidFill>
                  <a:srgbClr val="333399"/>
                </a:solidFill>
              </a:rPr>
              <a:t>, </a:t>
            </a:r>
            <a:r>
              <a:rPr lang="en-US" sz="1100" dirty="0" smtClean="0">
                <a:solidFill>
                  <a:srgbClr val="333399"/>
                </a:solidFill>
              </a:rPr>
              <a:t>D. Graf</a:t>
            </a:r>
            <a:r>
              <a:rPr lang="en-US" sz="1100" dirty="0">
                <a:solidFill>
                  <a:srgbClr val="333399"/>
                </a:solidFill>
              </a:rPr>
              <a:t>, </a:t>
            </a:r>
            <a:r>
              <a:rPr lang="en-US" sz="1100" dirty="0" smtClean="0">
                <a:solidFill>
                  <a:srgbClr val="333399"/>
                </a:solidFill>
              </a:rPr>
              <a:t>P. </a:t>
            </a:r>
            <a:r>
              <a:rPr lang="en-US" sz="1100" dirty="0" err="1" smtClean="0">
                <a:solidFill>
                  <a:srgbClr val="333399"/>
                </a:solidFill>
              </a:rPr>
              <a:t>Corboz</a:t>
            </a:r>
            <a:r>
              <a:rPr lang="en-US" sz="1100" dirty="0">
                <a:solidFill>
                  <a:srgbClr val="333399"/>
                </a:solidFill>
              </a:rPr>
              <a:t>, </a:t>
            </a:r>
            <a:r>
              <a:rPr lang="en-US" sz="1100" dirty="0" smtClean="0">
                <a:solidFill>
                  <a:srgbClr val="333399"/>
                </a:solidFill>
              </a:rPr>
              <a:t>D. </a:t>
            </a:r>
            <a:r>
              <a:rPr lang="en-US" sz="1100" dirty="0" err="1" smtClean="0">
                <a:solidFill>
                  <a:srgbClr val="333399"/>
                </a:solidFill>
              </a:rPr>
              <a:t>Weickert</a:t>
            </a:r>
            <a:r>
              <a:rPr lang="en-US" sz="1100" dirty="0">
                <a:solidFill>
                  <a:srgbClr val="333399"/>
                </a:solidFill>
              </a:rPr>
              <a:t>, </a:t>
            </a:r>
            <a:r>
              <a:rPr lang="en-US" sz="1100" dirty="0" smtClean="0">
                <a:solidFill>
                  <a:srgbClr val="333399"/>
                </a:solidFill>
              </a:rPr>
              <a:t>N. Harrison</a:t>
            </a:r>
            <a:r>
              <a:rPr lang="en-US" sz="1100" dirty="0">
                <a:solidFill>
                  <a:srgbClr val="333399"/>
                </a:solidFill>
              </a:rPr>
              <a:t>, </a:t>
            </a:r>
            <a:r>
              <a:rPr lang="en-US" sz="1100" dirty="0" smtClean="0">
                <a:solidFill>
                  <a:srgbClr val="333399"/>
                </a:solidFill>
              </a:rPr>
              <a:t>M. Jaime</a:t>
            </a:r>
            <a:r>
              <a:rPr lang="en-US" sz="1100" dirty="0">
                <a:solidFill>
                  <a:srgbClr val="333399"/>
                </a:solidFill>
              </a:rPr>
              <a:t>, </a:t>
            </a:r>
            <a:r>
              <a:rPr lang="en-US" sz="1100" dirty="0" smtClean="0">
                <a:solidFill>
                  <a:srgbClr val="333399"/>
                </a:solidFill>
              </a:rPr>
              <a:t>C. </a:t>
            </a:r>
            <a:r>
              <a:rPr lang="en-US" sz="1100" dirty="0" err="1" smtClean="0">
                <a:solidFill>
                  <a:srgbClr val="333399"/>
                </a:solidFill>
              </a:rPr>
              <a:t>Marjerrison</a:t>
            </a:r>
            <a:r>
              <a:rPr lang="en-US" sz="1100" dirty="0">
                <a:solidFill>
                  <a:srgbClr val="333399"/>
                </a:solidFill>
              </a:rPr>
              <a:t>, </a:t>
            </a:r>
            <a:r>
              <a:rPr lang="en-US" sz="1100" dirty="0" smtClean="0">
                <a:solidFill>
                  <a:srgbClr val="333399"/>
                </a:solidFill>
              </a:rPr>
              <a:t>H.A. </a:t>
            </a:r>
            <a:r>
              <a:rPr lang="en-US" sz="1100" dirty="0" err="1" smtClean="0">
                <a:solidFill>
                  <a:srgbClr val="333399"/>
                </a:solidFill>
              </a:rPr>
              <a:t>Dabkowska</a:t>
            </a:r>
            <a:r>
              <a:rPr lang="en-US" sz="1100" dirty="0">
                <a:solidFill>
                  <a:srgbClr val="333399"/>
                </a:solidFill>
              </a:rPr>
              <a:t>, </a:t>
            </a:r>
            <a:r>
              <a:rPr lang="en-US" sz="1100" dirty="0" smtClean="0">
                <a:solidFill>
                  <a:srgbClr val="333399"/>
                </a:solidFill>
              </a:rPr>
              <a:t>F. Mila, S. </a:t>
            </a:r>
            <a:r>
              <a:rPr lang="en-US" sz="1100" dirty="0" err="1" smtClean="0">
                <a:solidFill>
                  <a:srgbClr val="333399"/>
                </a:solidFill>
              </a:rPr>
              <a:t>Haravifard</a:t>
            </a:r>
            <a:r>
              <a:rPr lang="en-US" sz="1100" dirty="0">
                <a:solidFill>
                  <a:srgbClr val="333399"/>
                </a:solidFill>
              </a:rPr>
              <a:t>, </a:t>
            </a:r>
            <a:endParaRPr lang="en-US" sz="1100" dirty="0" smtClean="0">
              <a:solidFill>
                <a:srgbClr val="333399"/>
              </a:solidFill>
            </a:endParaRPr>
          </a:p>
          <a:p>
            <a:pPr algn="just"/>
            <a:r>
              <a:rPr lang="en-US" sz="1100" i="1" dirty="0" smtClean="0">
                <a:solidFill>
                  <a:srgbClr val="333399"/>
                </a:solidFill>
              </a:rPr>
              <a:t>     Emergent </a:t>
            </a:r>
            <a:r>
              <a:rPr lang="en-US" sz="1100" i="1" dirty="0">
                <a:solidFill>
                  <a:srgbClr val="333399"/>
                </a:solidFill>
              </a:rPr>
              <a:t>bound states and impurity pairs in chemically </a:t>
            </a:r>
            <a:r>
              <a:rPr lang="en-US" sz="1100" i="1" dirty="0" smtClean="0">
                <a:solidFill>
                  <a:srgbClr val="333399"/>
                </a:solidFill>
              </a:rPr>
              <a:t>doped </a:t>
            </a:r>
            <a:r>
              <a:rPr lang="en-US" sz="1100" i="1" dirty="0" err="1" smtClean="0">
                <a:solidFill>
                  <a:srgbClr val="333399"/>
                </a:solidFill>
              </a:rPr>
              <a:t>Shastry</a:t>
            </a:r>
            <a:r>
              <a:rPr lang="en-US" sz="1100" i="1" dirty="0" smtClean="0">
                <a:solidFill>
                  <a:srgbClr val="333399"/>
                </a:solidFill>
              </a:rPr>
              <a:t>-Sutherland </a:t>
            </a:r>
            <a:r>
              <a:rPr lang="en-US" sz="1100" i="1" dirty="0">
                <a:solidFill>
                  <a:srgbClr val="333399"/>
                </a:solidFill>
              </a:rPr>
              <a:t>system,</a:t>
            </a:r>
            <a:r>
              <a:rPr lang="en-US" sz="1100" dirty="0">
                <a:solidFill>
                  <a:srgbClr val="333399"/>
                </a:solidFill>
              </a:rPr>
              <a:t> </a:t>
            </a:r>
            <a:r>
              <a:rPr lang="en-US" sz="1100" b="1" dirty="0" smtClean="0">
                <a:solidFill>
                  <a:srgbClr val="333399"/>
                </a:solidFill>
              </a:rPr>
              <a:t>Nature Commun</a:t>
            </a:r>
            <a:r>
              <a:rPr lang="en-US" sz="1100" b="1" dirty="0" smtClean="0">
                <a:solidFill>
                  <a:srgbClr val="333399"/>
                </a:solidFill>
              </a:rPr>
              <a:t>ications</a:t>
            </a:r>
            <a:r>
              <a:rPr lang="en-US" sz="1100" dirty="0" smtClean="0">
                <a:solidFill>
                  <a:srgbClr val="333399"/>
                </a:solidFill>
              </a:rPr>
              <a:t> </a:t>
            </a:r>
            <a:r>
              <a:rPr lang="en-US" sz="1100" b="1" dirty="0">
                <a:solidFill>
                  <a:srgbClr val="333399"/>
                </a:solidFill>
              </a:rPr>
              <a:t>9</a:t>
            </a:r>
            <a:r>
              <a:rPr lang="en-US" sz="1100" dirty="0">
                <a:solidFill>
                  <a:srgbClr val="333399"/>
                </a:solidFill>
              </a:rPr>
              <a:t>, 2349 (2019) </a:t>
            </a:r>
            <a:r>
              <a:rPr lang="en-US" sz="1100" dirty="0" smtClean="0">
                <a:solidFill>
                  <a:srgbClr val="333399"/>
                </a:solidFill>
              </a:rPr>
              <a:t> </a:t>
            </a:r>
            <a:r>
              <a:rPr lang="en-US" sz="1100" dirty="0" smtClean="0">
                <a:solidFill>
                  <a:srgbClr val="333399"/>
                </a:solidFill>
                <a:hlinkClick r:id="rId7"/>
              </a:rPr>
              <a:t>doi.org/10.1038/s41467-019-10410-x</a:t>
            </a:r>
            <a:endParaRPr lang="en-US" sz="1100" dirty="0">
              <a:solidFill>
                <a:srgbClr val="333399"/>
              </a:solidFill>
            </a:endParaRPr>
          </a:p>
        </p:txBody>
      </p:sp>
      <p:pic>
        <p:nvPicPr>
          <p:cNvPr id="29" name="Picture 28" descr="A screenshot of a cell phone&#10;&#10;Description automatically generated">
            <a:extLst>
              <a:ext uri="{FF2B5EF4-FFF2-40B4-BE49-F238E27FC236}">
                <a16:creationId xmlns:a16="http://schemas.microsoft.com/office/drawing/2014/main" id="{94D545AF-87F9-4538-9037-979B3C39CA2F}"/>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l="86557" t="57382" r="1171" b="25948"/>
          <a:stretch/>
        </p:blipFill>
        <p:spPr>
          <a:xfrm>
            <a:off x="8224966" y="3605921"/>
            <a:ext cx="757563" cy="803604"/>
          </a:xfrm>
          <a:prstGeom prst="rect">
            <a:avLst/>
          </a:prstGeom>
        </p:spPr>
      </p:pic>
      <p:pic>
        <p:nvPicPr>
          <p:cNvPr id="30" name="Picture 29" descr="A screenshot of a cell phone&#10;&#10;Description automatically generated">
            <a:extLst>
              <a:ext uri="{FF2B5EF4-FFF2-40B4-BE49-F238E27FC236}">
                <a16:creationId xmlns:a16="http://schemas.microsoft.com/office/drawing/2014/main" id="{94D545AF-87F9-4538-9037-979B3C39CA2F}"/>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l="70539" t="57308" r="16486" b="25948"/>
          <a:stretch/>
        </p:blipFill>
        <p:spPr>
          <a:xfrm>
            <a:off x="8200010" y="2734447"/>
            <a:ext cx="853939" cy="807148"/>
          </a:xfrm>
          <a:prstGeom prst="rect">
            <a:avLst/>
          </a:prstGeom>
        </p:spPr>
      </p:pic>
      <p:pic>
        <p:nvPicPr>
          <p:cNvPr id="31" name="Picture 30" descr="A screenshot of a cell phone&#10;&#10;Description automatically generated">
            <a:extLst>
              <a:ext uri="{FF2B5EF4-FFF2-40B4-BE49-F238E27FC236}">
                <a16:creationId xmlns:a16="http://schemas.microsoft.com/office/drawing/2014/main" id="{94D545AF-87F9-4538-9037-979B3C39CA2F}"/>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l="56185" t="61793" r="30323" b="31002"/>
          <a:stretch/>
        </p:blipFill>
        <p:spPr>
          <a:xfrm>
            <a:off x="8149645" y="2258853"/>
            <a:ext cx="832884" cy="347330"/>
          </a:xfrm>
          <a:prstGeom prst="rect">
            <a:avLst/>
          </a:prstGeom>
        </p:spPr>
      </p:pic>
    </p:spTree>
    <p:extLst>
      <p:ext uri="{BB962C8B-B14F-4D97-AF65-F5344CB8AC3E}">
        <p14:creationId xmlns:p14="http://schemas.microsoft.com/office/powerpoint/2010/main" val="3844273804"/>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982C98FCE1A0E448A1E158EBFFE2F8B" ma:contentTypeVersion="1" ma:contentTypeDescription="Create a new document." ma:contentTypeScope="" ma:versionID="76ebd7277803707863ce8a13b8345eea">
  <xsd:schema xmlns:xsd="http://www.w3.org/2001/XMLSchema" xmlns:xs="http://www.w3.org/2001/XMLSchema" xmlns:p="http://schemas.microsoft.com/office/2006/metadata/properties" xmlns:ns2="2ba5d019-e4dc-4c77-b441-444c3562fe17" targetNamespace="http://schemas.microsoft.com/office/2006/metadata/properties" ma:root="true" ma:fieldsID="400a779ef7cc78711cad3a81b79875b7" ns2:_="">
    <xsd:import namespace="2ba5d019-e4dc-4c77-b441-444c3562fe17"/>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a5d019-e4dc-4c77-b441-444c3562fe1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33BA113-5B19-42BA-B256-2DCC6CAC1DA4}"/>
</file>

<file path=customXml/itemProps2.xml><?xml version="1.0" encoding="utf-8"?>
<ds:datastoreItem xmlns:ds="http://schemas.openxmlformats.org/officeDocument/2006/customXml" ds:itemID="{7AF9E7D0-2339-4C12-AA67-352B001CFC4E}"/>
</file>

<file path=customXml/itemProps3.xml><?xml version="1.0" encoding="utf-8"?>
<ds:datastoreItem xmlns:ds="http://schemas.openxmlformats.org/officeDocument/2006/customXml" ds:itemID="{1622363A-55CB-446D-9864-D5338295F6FD}"/>
</file>

<file path=docProps/app.xml><?xml version="1.0" encoding="utf-8"?>
<Properties xmlns="http://schemas.openxmlformats.org/officeDocument/2006/extended-properties" xmlns:vt="http://schemas.openxmlformats.org/officeDocument/2006/docPropsVTypes">
  <TotalTime>18876</TotalTime>
  <Words>852</Words>
  <Application>Microsoft Office PowerPoint</Application>
  <PresentationFormat>On-screen Show (4:3)</PresentationFormat>
  <Paragraphs>32</Paragraphs>
  <Slides>2</Slides>
  <Notes>2</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vt:i4>
      </vt:variant>
    </vt:vector>
  </HeadingPairs>
  <TitlesOfParts>
    <vt:vector size="4" baseType="lpstr">
      <vt:lpstr>Arial</vt:lpstr>
      <vt:lpstr>Default Design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Li</dc:creator>
  <cp:lastModifiedBy>Gregory Boebinger</cp:lastModifiedBy>
  <cp:revision>154</cp:revision>
  <cp:lastPrinted>2007-07-13T05:35:51Z</cp:lastPrinted>
  <dcterms:created xsi:type="dcterms:W3CDTF">2004-08-07T03:10:56Z</dcterms:created>
  <dcterms:modified xsi:type="dcterms:W3CDTF">2019-10-22T20:44:00Z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0x010100D982C98FCE1A0E448A1E158EBFFE2F8B</vt:lpwstr>
  </property>
</Properties>
</file>