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32" autoAdjust="0"/>
    <p:restoredTop sz="89423" autoAdjust="0"/>
  </p:normalViewPr>
  <p:slideViewPr>
    <p:cSldViewPr snapToGrid="0">
      <p:cViewPr varScale="1">
        <p:scale>
          <a:sx n="66" d="100"/>
          <a:sy n="66" d="100"/>
        </p:scale>
        <p:origin x="1015" y="3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F0C29770-19B7-4B27-8B92-91C0555D0B4D}"/>
              </a:ext>
            </a:extLst>
          </p:cNvPr>
          <p:cNvSpPr txBox="1"/>
          <p:nvPr/>
        </p:nvSpPr>
        <p:spPr>
          <a:xfrm>
            <a:off x="0" y="1031559"/>
            <a:ext cx="9144000" cy="246221"/>
          </a:xfrm>
          <a:prstGeom prst="rect">
            <a:avLst/>
          </a:prstGeom>
          <a:noFill/>
        </p:spPr>
        <p:txBody>
          <a:bodyPr wrap="square" rtlCol="0">
            <a:spAutoFit/>
          </a:bodyPr>
          <a:lstStyle/>
          <a:p>
            <a:pPr lvl="0" algn="ctr">
              <a:spcBef>
                <a:spcPts val="0"/>
              </a:spcBef>
            </a:pPr>
            <a:r>
              <a:rPr lang="en-US" sz="1000" b="1" dirty="0">
                <a:solidFill>
                  <a:srgbClr val="000000"/>
                </a:solidFill>
              </a:rPr>
              <a:t>Funding:</a:t>
            </a:r>
            <a:r>
              <a:rPr lang="en-US" sz="1000" dirty="0">
                <a:solidFill>
                  <a:srgbClr val="000000"/>
                </a:solidFill>
              </a:rPr>
              <a:t>  Boebinger (NSF DMR-1157490, NSF DMR-1644779), Paglione (NSF DMR-1610349, DOE DE-SC0019154, Moore </a:t>
            </a:r>
            <a:r>
              <a:rPr lang="en-US" sz="1000" dirty="0"/>
              <a:t>GBMF4419</a:t>
            </a:r>
            <a:r>
              <a:rPr lang="en-US" sz="1000" dirty="0">
                <a:solidFill>
                  <a:srgbClr val="000000"/>
                </a:solidFill>
              </a:rPr>
              <a:t>), Butch (NIST)</a:t>
            </a:r>
            <a:endParaRPr lang="en-US" sz="1000" b="1" dirty="0">
              <a:solidFill>
                <a:srgbClr val="0033CC"/>
              </a:solidFill>
            </a:endParaRPr>
          </a:p>
        </p:txBody>
      </p:sp>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81987" y="1373077"/>
            <a:ext cx="4374264" cy="4893647"/>
          </a:xfrm>
          <a:prstGeom prst="rect">
            <a:avLst/>
          </a:prstGeom>
          <a:noFill/>
          <a:ln w="9525">
            <a:noFill/>
            <a:miter lim="800000"/>
            <a:headEnd/>
            <a:tailEnd/>
          </a:ln>
        </p:spPr>
        <p:txBody>
          <a:bodyPr wrap="square">
            <a:spAutoFit/>
          </a:bodyPr>
          <a:lstStyle/>
          <a:p>
            <a:pPr algn="just"/>
            <a:r>
              <a:rPr lang="en-US" sz="1200" dirty="0" smtClean="0"/>
              <a:t>MagLab users recently discovered that UTe</a:t>
            </a:r>
            <a:r>
              <a:rPr lang="en-US" sz="1200" baseline="-25000" dirty="0" smtClean="0"/>
              <a:t>2</a:t>
            </a:r>
            <a:r>
              <a:rPr lang="en-US" sz="1200" dirty="0" smtClean="0"/>
              <a:t> is an </a:t>
            </a:r>
            <a:r>
              <a:rPr lang="en-US" sz="1200" dirty="0"/>
              <a:t>exotic superconductor below </a:t>
            </a:r>
            <a:r>
              <a:rPr lang="en-US" sz="1200" dirty="0" smtClean="0"/>
              <a:t>1.6K</a:t>
            </a:r>
            <a:r>
              <a:rPr lang="en-US" sz="1200" dirty="0"/>
              <a:t>, </a:t>
            </a:r>
            <a:r>
              <a:rPr lang="en-US" sz="1200" dirty="0" smtClean="0"/>
              <a:t>with </a:t>
            </a:r>
            <a:r>
              <a:rPr lang="en-US" sz="1200" dirty="0"/>
              <a:t>outstanding properties: </a:t>
            </a:r>
            <a:r>
              <a:rPr lang="en-US" sz="1200" dirty="0" smtClean="0"/>
              <a:t>       1</a:t>
            </a:r>
            <a:r>
              <a:rPr lang="en-US" sz="1200" dirty="0"/>
              <a:t>) strong spin fluctuations that suggest proximity to magnetic order, 2) a large residual specific heat that suggests that half of the electrons are not gapped in the superconducting state,  and 3) an anisotropic and very large upper critical field that exceeds available laboratory magnetic fields. </a:t>
            </a:r>
          </a:p>
          <a:p>
            <a:pPr algn="just"/>
            <a:r>
              <a:rPr lang="en-US" sz="600" dirty="0" smtClean="0"/>
              <a:t> </a:t>
            </a:r>
            <a:endParaRPr lang="en-US" sz="600" dirty="0"/>
          </a:p>
          <a:p>
            <a:pPr algn="just"/>
            <a:r>
              <a:rPr lang="en-US" sz="1200" i="1" u="sng" dirty="0" smtClean="0"/>
              <a:t>Higher field </a:t>
            </a:r>
            <a:r>
              <a:rPr lang="en-US" sz="1200" i="1" u="sng" dirty="0" err="1" smtClean="0"/>
              <a:t>xperiments</a:t>
            </a:r>
            <a:r>
              <a:rPr lang="en-US" sz="1200" i="1" u="sng" dirty="0" smtClean="0"/>
              <a:t> required the </a:t>
            </a:r>
            <a:r>
              <a:rPr lang="en-US" sz="1200" i="1" u="sng" dirty="0" err="1" smtClean="0"/>
              <a:t>MagLab’s</a:t>
            </a:r>
            <a:r>
              <a:rPr lang="en-US" sz="1200" i="1" u="sng" dirty="0" smtClean="0"/>
              <a:t> magnets </a:t>
            </a:r>
            <a:r>
              <a:rPr lang="en-US" sz="1200" i="1" u="sng" dirty="0"/>
              <a:t>to determine the largest value of the upper </a:t>
            </a:r>
            <a:r>
              <a:rPr lang="en-US" sz="1200" i="1" u="sng" dirty="0" smtClean="0"/>
              <a:t>critical magnetic field: an amazing 35T (blue region in the figure), which is </a:t>
            </a:r>
            <a:r>
              <a:rPr lang="en-US" sz="1200" i="1" u="sng" dirty="0"/>
              <a:t>an incredibly </a:t>
            </a:r>
            <a:r>
              <a:rPr lang="en-US" sz="1200" i="1" u="sng" dirty="0" smtClean="0"/>
              <a:t>upper critical </a:t>
            </a:r>
            <a:r>
              <a:rPr lang="en-US" sz="1200" i="1" u="sng" dirty="0"/>
              <a:t>field for a superconductor with a </a:t>
            </a:r>
            <a:r>
              <a:rPr lang="en-US" sz="1200" i="1" u="sng" dirty="0" smtClean="0"/>
              <a:t>1.6K </a:t>
            </a:r>
            <a:r>
              <a:rPr lang="en-US" sz="1200" i="1" u="sng" dirty="0"/>
              <a:t>critical </a:t>
            </a:r>
            <a:r>
              <a:rPr lang="en-US" sz="1200" i="1" u="sng" dirty="0" smtClean="0"/>
              <a:t>temperature. </a:t>
            </a:r>
            <a:r>
              <a:rPr lang="en-US" sz="1200" dirty="0" smtClean="0"/>
              <a:t>Indeed, 35T is an </a:t>
            </a:r>
            <a:r>
              <a:rPr lang="en-US" sz="1200" dirty="0"/>
              <a:t>order of magnitude greater than the paramagnetic limit of conventional </a:t>
            </a:r>
            <a:r>
              <a:rPr lang="en-US" sz="1200" dirty="0" smtClean="0"/>
              <a:t>superconductors above which all electron spins would be expected to be aligned. </a:t>
            </a:r>
            <a:r>
              <a:rPr lang="en-US" sz="1200" dirty="0"/>
              <a:t>This find </a:t>
            </a:r>
            <a:r>
              <a:rPr lang="en-US" sz="1200" dirty="0" smtClean="0"/>
              <a:t>strongly indicates </a:t>
            </a:r>
            <a:r>
              <a:rPr lang="en-US" sz="1200" dirty="0"/>
              <a:t>that spins of the paired electrons in UTe</a:t>
            </a:r>
            <a:r>
              <a:rPr lang="en-US" sz="1200" baseline="-25000" dirty="0"/>
              <a:t>2</a:t>
            </a:r>
            <a:r>
              <a:rPr lang="en-US" sz="1200" dirty="0"/>
              <a:t> are parallel </a:t>
            </a:r>
            <a:r>
              <a:rPr lang="en-US" sz="1200" dirty="0" smtClean="0"/>
              <a:t>in </a:t>
            </a:r>
            <a:r>
              <a:rPr lang="en-US" sz="1200" dirty="0"/>
              <a:t>a spin triplet </a:t>
            </a:r>
            <a:r>
              <a:rPr lang="en-US" sz="1200" dirty="0" smtClean="0"/>
              <a:t>configuration</a:t>
            </a:r>
            <a:r>
              <a:rPr lang="en-US" sz="1200" dirty="0" smtClean="0"/>
              <a:t>, not antiparallel as in most superconductors.</a:t>
            </a:r>
            <a:endParaRPr lang="en-US" sz="1200" dirty="0"/>
          </a:p>
          <a:p>
            <a:pPr algn="just"/>
            <a:r>
              <a:rPr lang="en-US" sz="600" dirty="0" smtClean="0"/>
              <a:t> </a:t>
            </a:r>
            <a:endParaRPr lang="en-US" sz="600" dirty="0"/>
          </a:p>
          <a:p>
            <a:pPr algn="just"/>
            <a:r>
              <a:rPr lang="en-US" sz="1200" i="1" u="sng" dirty="0"/>
              <a:t>Unexpectedly, </a:t>
            </a:r>
            <a:r>
              <a:rPr lang="en-US" sz="1200" i="1" u="sng" dirty="0" smtClean="0"/>
              <a:t>a </a:t>
            </a:r>
            <a:r>
              <a:rPr lang="en-US" sz="1200" i="1" u="sng" dirty="0"/>
              <a:t>new superconducting phase </a:t>
            </a:r>
            <a:r>
              <a:rPr lang="en-US" sz="1200" i="1" u="sng" dirty="0" smtClean="0"/>
              <a:t>was found to be stabilized </a:t>
            </a:r>
            <a:r>
              <a:rPr lang="en-US" sz="1200" i="1" u="sng" dirty="0"/>
              <a:t>at even higher fields, but only over a limited range of field direction. This reentrant “Lazarus” superconductivity between </a:t>
            </a:r>
            <a:r>
              <a:rPr lang="en-US" sz="1200" i="1" u="sng" dirty="0" smtClean="0"/>
              <a:t>40T </a:t>
            </a:r>
            <a:r>
              <a:rPr lang="en-US" sz="1200" i="1" u="sng" dirty="0"/>
              <a:t>and </a:t>
            </a:r>
            <a:r>
              <a:rPr lang="en-US" sz="1200" i="1" u="sng" dirty="0" smtClean="0"/>
              <a:t>65T </a:t>
            </a:r>
            <a:r>
              <a:rPr lang="en-US" sz="1200" i="1" u="sng" dirty="0"/>
              <a:t>challenges our understanding of how magnetic fields </a:t>
            </a:r>
            <a:r>
              <a:rPr lang="en-US" sz="1200" i="1" u="sng" dirty="0" smtClean="0"/>
              <a:t>typically destabilize </a:t>
            </a:r>
            <a:r>
              <a:rPr lang="en-US" sz="1200" i="1" u="sng" dirty="0"/>
              <a:t>superconductivity.</a:t>
            </a:r>
            <a:r>
              <a:rPr lang="en-US" sz="1200" dirty="0"/>
              <a:t> </a:t>
            </a:r>
            <a:r>
              <a:rPr lang="en-US" sz="1200" dirty="0" smtClean="0"/>
              <a:t>In addition, these spin-triplet </a:t>
            </a:r>
            <a:r>
              <a:rPr lang="en-US" sz="1200" dirty="0"/>
              <a:t>superconducting states are strong candidates for unusual nodal p-wave pairing and may harbor sought-after topological Majorana zero-energy modes</a:t>
            </a:r>
            <a:r>
              <a:rPr lang="en-US" sz="1200" dirty="0" smtClean="0"/>
              <a:t>.</a:t>
            </a:r>
            <a:endParaRPr lang="en-US" sz="1200" dirty="0"/>
          </a:p>
        </p:txBody>
      </p:sp>
      <p:sp>
        <p:nvSpPr>
          <p:cNvPr id="1029" name="Line 42"/>
          <p:cNvSpPr>
            <a:spLocks noChangeShapeType="1"/>
          </p:cNvSpPr>
          <p:nvPr/>
        </p:nvSpPr>
        <p:spPr bwMode="auto">
          <a:xfrm>
            <a:off x="38100" y="1288284"/>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1" name="Rectangle 10"/>
          <p:cNvSpPr/>
          <p:nvPr/>
        </p:nvSpPr>
        <p:spPr>
          <a:xfrm>
            <a:off x="4495799" y="1372661"/>
            <a:ext cx="4572001" cy="461665"/>
          </a:xfrm>
          <a:prstGeom prst="rect">
            <a:avLst/>
          </a:prstGeom>
        </p:spPr>
        <p:txBody>
          <a:bodyPr wrap="square">
            <a:spAutoFit/>
          </a:bodyPr>
          <a:lstStyle/>
          <a:p>
            <a:pPr algn="ctr"/>
            <a:endParaRPr lang="en-US" sz="1200" dirty="0"/>
          </a:p>
          <a:p>
            <a:pPr algn="ctr"/>
            <a:endParaRPr lang="en-US" sz="1200" dirty="0"/>
          </a:p>
        </p:txBody>
      </p:sp>
      <p:sp>
        <p:nvSpPr>
          <p:cNvPr id="15" name="Text Box 62">
            <a:extLst>
              <a:ext uri="{FF2B5EF4-FFF2-40B4-BE49-F238E27FC236}">
                <a16:creationId xmlns:a16="http://schemas.microsoft.com/office/drawing/2014/main" id="{3608341E-AE67-421B-BB85-5431AA0975B6}"/>
              </a:ext>
            </a:extLst>
          </p:cNvPr>
          <p:cNvSpPr txBox="1">
            <a:spLocks noChangeArrowheads="1"/>
          </p:cNvSpPr>
          <p:nvPr/>
        </p:nvSpPr>
        <p:spPr bwMode="auto">
          <a:xfrm>
            <a:off x="784225" y="-5401"/>
            <a:ext cx="7342587" cy="1138773"/>
          </a:xfrm>
          <a:prstGeom prst="rect">
            <a:avLst/>
          </a:prstGeom>
          <a:noFill/>
          <a:ln w="9525">
            <a:noFill/>
            <a:miter lim="800000"/>
            <a:headEnd/>
            <a:tailEnd/>
          </a:ln>
        </p:spPr>
        <p:txBody>
          <a:bodyPr wrap="square">
            <a:spAutoFit/>
          </a:bodyPr>
          <a:lstStyle/>
          <a:p>
            <a:pPr algn="ctr">
              <a:spcBef>
                <a:spcPts val="0"/>
              </a:spcBef>
            </a:pPr>
            <a:r>
              <a:rPr lang="en-US" sz="1600" b="1" dirty="0"/>
              <a:t>“Lazarus” Superconductivity: Extreme </a:t>
            </a:r>
            <a:r>
              <a:rPr lang="en-US" sz="1600" b="1" dirty="0" smtClean="0"/>
              <a:t>Re-Entrant Superconductivity</a:t>
            </a:r>
            <a:endParaRPr lang="en-US" sz="1600" b="1" dirty="0"/>
          </a:p>
          <a:p>
            <a:pPr algn="ctr">
              <a:spcBef>
                <a:spcPts val="0"/>
              </a:spcBef>
            </a:pPr>
            <a:r>
              <a:rPr lang="en-US" sz="1100" dirty="0"/>
              <a:t>S. Ran</a:t>
            </a:r>
            <a:r>
              <a:rPr lang="en-US" sz="1100" baseline="30000" dirty="0"/>
              <a:t>1,2,3</a:t>
            </a:r>
            <a:r>
              <a:rPr lang="en-US" sz="1100" dirty="0"/>
              <a:t>, I-L. Liu</a:t>
            </a:r>
            <a:r>
              <a:rPr lang="en-US" sz="1100" baseline="30000" dirty="0"/>
              <a:t>1,2,3</a:t>
            </a:r>
            <a:r>
              <a:rPr lang="en-US" sz="1100" dirty="0"/>
              <a:t>, </a:t>
            </a:r>
            <a:r>
              <a:rPr lang="en-US" sz="1100" dirty="0" smtClean="0"/>
              <a:t>Y.S</a:t>
            </a:r>
            <a:r>
              <a:rPr lang="en-US" sz="1100" dirty="0"/>
              <a:t>. Eo</a:t>
            </a:r>
            <a:r>
              <a:rPr lang="en-US" sz="1100" baseline="30000" dirty="0"/>
              <a:t>1</a:t>
            </a:r>
            <a:r>
              <a:rPr lang="en-US" sz="1100" dirty="0"/>
              <a:t>, </a:t>
            </a:r>
            <a:r>
              <a:rPr lang="en-US" sz="1100" dirty="0" smtClean="0"/>
              <a:t>D.J</a:t>
            </a:r>
            <a:r>
              <a:rPr lang="en-US" sz="1100" dirty="0"/>
              <a:t>. Campbell</a:t>
            </a:r>
            <a:r>
              <a:rPr lang="en-US" sz="1100" baseline="30000" dirty="0"/>
              <a:t>1</a:t>
            </a:r>
            <a:r>
              <a:rPr lang="en-US" sz="1100" dirty="0"/>
              <a:t>, P. Neves</a:t>
            </a:r>
            <a:r>
              <a:rPr lang="en-US" sz="1100" baseline="30000" dirty="0"/>
              <a:t>1</a:t>
            </a:r>
            <a:r>
              <a:rPr lang="en-US" sz="1100" dirty="0"/>
              <a:t>, </a:t>
            </a:r>
            <a:r>
              <a:rPr lang="en-US" sz="1100" dirty="0" smtClean="0"/>
              <a:t>W.T</a:t>
            </a:r>
            <a:r>
              <a:rPr lang="en-US" sz="1100" dirty="0"/>
              <a:t>. Fuhrman</a:t>
            </a:r>
            <a:r>
              <a:rPr lang="en-US" sz="1100" baseline="30000" dirty="0"/>
              <a:t>1</a:t>
            </a:r>
            <a:r>
              <a:rPr lang="en-US" sz="1100" dirty="0"/>
              <a:t>, </a:t>
            </a:r>
            <a:r>
              <a:rPr lang="en-US" sz="1100" dirty="0" smtClean="0"/>
              <a:t>S.R</a:t>
            </a:r>
            <a:r>
              <a:rPr lang="en-US" sz="1100" dirty="0"/>
              <a:t>. Saha</a:t>
            </a:r>
            <a:r>
              <a:rPr lang="en-US" sz="1100" baseline="30000" dirty="0"/>
              <a:t>1,2</a:t>
            </a:r>
            <a:r>
              <a:rPr lang="en-US" sz="1100" dirty="0"/>
              <a:t>, C. Eckberg</a:t>
            </a:r>
            <a:r>
              <a:rPr lang="en-US" sz="1100" baseline="30000" dirty="0"/>
              <a:t>1</a:t>
            </a:r>
            <a:r>
              <a:rPr lang="en-US" sz="1100" dirty="0"/>
              <a:t>, H. Kim</a:t>
            </a:r>
            <a:r>
              <a:rPr lang="en-US" sz="1100" baseline="30000" dirty="0"/>
              <a:t>1</a:t>
            </a:r>
            <a:r>
              <a:rPr lang="en-US" sz="1100" dirty="0"/>
              <a:t>, </a:t>
            </a:r>
            <a:r>
              <a:rPr lang="en-US" sz="1100" dirty="0" smtClean="0"/>
              <a:t>   D</a:t>
            </a:r>
            <a:r>
              <a:rPr lang="en-US" sz="1100" dirty="0"/>
              <a:t>. Graf</a:t>
            </a:r>
            <a:r>
              <a:rPr lang="en-US" sz="1100" baseline="30000" dirty="0"/>
              <a:t>4</a:t>
            </a:r>
            <a:r>
              <a:rPr lang="en-US" sz="1100" dirty="0"/>
              <a:t>, F. Balakirev</a:t>
            </a:r>
            <a:r>
              <a:rPr lang="en-US" sz="1100" baseline="30000" dirty="0"/>
              <a:t>5</a:t>
            </a:r>
            <a:r>
              <a:rPr lang="en-US" sz="1100" dirty="0"/>
              <a:t>, J. Singleton</a:t>
            </a:r>
            <a:r>
              <a:rPr lang="en-US" sz="1100" baseline="30000" dirty="0"/>
              <a:t>5,6</a:t>
            </a:r>
            <a:r>
              <a:rPr lang="en-US" sz="1100" dirty="0"/>
              <a:t>, J. Paglione</a:t>
            </a:r>
            <a:r>
              <a:rPr lang="en-US" sz="1100" baseline="30000" dirty="0"/>
              <a:t>1,2</a:t>
            </a:r>
            <a:r>
              <a:rPr lang="en-US" sz="1100" dirty="0"/>
              <a:t>, and </a:t>
            </a:r>
            <a:r>
              <a:rPr lang="en-US" sz="1100" dirty="0" smtClean="0"/>
              <a:t>N.P</a:t>
            </a:r>
            <a:r>
              <a:rPr lang="en-US" sz="1100" dirty="0"/>
              <a:t>. Butch</a:t>
            </a:r>
            <a:r>
              <a:rPr lang="en-US" sz="1100" baseline="30000" dirty="0"/>
              <a:t>1,2</a:t>
            </a:r>
          </a:p>
          <a:p>
            <a:pPr algn="ctr">
              <a:spcBef>
                <a:spcPts val="0"/>
              </a:spcBef>
            </a:pPr>
            <a:r>
              <a:rPr lang="en-US" sz="1000" b="1" dirty="0">
                <a:solidFill>
                  <a:srgbClr val="0033CC"/>
                </a:solidFill>
              </a:rPr>
              <a:t>1 CNAM, Department of Physics, University of Maryland 2 NIST Center for Neutron Research 3 Department of Materials Science and Engineering, University of Maryland 4 NHMFL Florida State University 5 NHFML Los Alamos National Laboratory 6 Department of Physics, The Clarendon Laboratory, University of Oxford</a:t>
            </a:r>
          </a:p>
        </p:txBody>
      </p:sp>
      <p:pic>
        <p:nvPicPr>
          <p:cNvPr id="5" name="Picture 4">
            <a:extLst>
              <a:ext uri="{FF2B5EF4-FFF2-40B4-BE49-F238E27FC236}">
                <a16:creationId xmlns:a16="http://schemas.microsoft.com/office/drawing/2014/main" id="{47945216-764B-45F2-8DEF-BB74FD1EC340}"/>
              </a:ext>
            </a:extLst>
          </p:cNvPr>
          <p:cNvPicPr>
            <a:picLocks noChangeAspect="1"/>
          </p:cNvPicPr>
          <p:nvPr/>
        </p:nvPicPr>
        <p:blipFill rotWithShape="1">
          <a:blip r:embed="rId5">
            <a:extLst>
              <a:ext uri="{28A0092B-C50C-407E-A947-70E740481C1C}">
                <a14:useLocalDpi xmlns:a14="http://schemas.microsoft.com/office/drawing/2010/main" val="0"/>
              </a:ext>
            </a:extLst>
          </a:blip>
          <a:srcRect l="5693" t="5893" r="7366"/>
          <a:stretch/>
        </p:blipFill>
        <p:spPr>
          <a:xfrm>
            <a:off x="4577788" y="1417898"/>
            <a:ext cx="4444678" cy="2516473"/>
          </a:xfrm>
          <a:prstGeom prst="rect">
            <a:avLst/>
          </a:prstGeom>
        </p:spPr>
      </p:pic>
      <p:sp>
        <p:nvSpPr>
          <p:cNvPr id="6" name="TextBox 5">
            <a:extLst>
              <a:ext uri="{FF2B5EF4-FFF2-40B4-BE49-F238E27FC236}">
                <a16:creationId xmlns:a16="http://schemas.microsoft.com/office/drawing/2014/main" id="{5B18AE20-0C78-4E42-AAB3-C190405E7446}"/>
              </a:ext>
            </a:extLst>
          </p:cNvPr>
          <p:cNvSpPr txBox="1"/>
          <p:nvPr/>
        </p:nvSpPr>
        <p:spPr>
          <a:xfrm>
            <a:off x="4495799" y="3935839"/>
            <a:ext cx="4572000" cy="1384995"/>
          </a:xfrm>
          <a:prstGeom prst="rect">
            <a:avLst/>
          </a:prstGeom>
          <a:noFill/>
        </p:spPr>
        <p:txBody>
          <a:bodyPr wrap="square" rtlCol="0">
            <a:spAutoFit/>
          </a:bodyPr>
          <a:lstStyle/>
          <a:p>
            <a:pPr algn="just"/>
            <a:r>
              <a:rPr lang="en-US" sz="1200" dirty="0"/>
              <a:t>M</a:t>
            </a:r>
            <a:r>
              <a:rPr lang="en-US" sz="1200" dirty="0" smtClean="0"/>
              <a:t>agnetic field versus angle </a:t>
            </a:r>
            <a:r>
              <a:rPr lang="en-US" sz="1200" dirty="0"/>
              <a:t>dependence of the superconducting phases in UTe</a:t>
            </a:r>
            <a:r>
              <a:rPr lang="en-US" sz="1200" baseline="-25000" dirty="0"/>
              <a:t>2</a:t>
            </a:r>
            <a:r>
              <a:rPr lang="en-US" sz="1200" dirty="0"/>
              <a:t>.  The “low-field” phase </a:t>
            </a:r>
            <a:r>
              <a:rPr lang="en-US" sz="1200" dirty="0" smtClean="0"/>
              <a:t>(blue) extends </a:t>
            </a:r>
            <a:r>
              <a:rPr lang="en-US" sz="1200" dirty="0"/>
              <a:t>to </a:t>
            </a:r>
            <a:r>
              <a:rPr lang="en-US" sz="1200" dirty="0" smtClean="0"/>
              <a:t>35T, but only </a:t>
            </a:r>
            <a:r>
              <a:rPr lang="en-US" sz="1200" dirty="0"/>
              <a:t>over a narrow angular </a:t>
            </a:r>
            <a:r>
              <a:rPr lang="en-US" sz="1200" dirty="0" smtClean="0"/>
              <a:t>window with the magnetic field very nearly aligned along the b-axis. </a:t>
            </a:r>
            <a:r>
              <a:rPr lang="en-US" sz="1200" dirty="0"/>
              <a:t>At even higher fields, reentrant “Lazarus” superconductivity was </a:t>
            </a:r>
            <a:r>
              <a:rPr lang="en-US" sz="1200" dirty="0" smtClean="0"/>
              <a:t>discovered (green), </a:t>
            </a:r>
            <a:r>
              <a:rPr lang="en-US" sz="1200" dirty="0"/>
              <a:t>which is stable at such high magnetic fields that it challenges our theoretical understanding of superconductivity.</a:t>
            </a:r>
          </a:p>
        </p:txBody>
      </p:sp>
      <p:pic>
        <p:nvPicPr>
          <p:cNvPr id="8" name="Picture 7">
            <a:extLst>
              <a:ext uri="{FF2B5EF4-FFF2-40B4-BE49-F238E27FC236}">
                <a16:creationId xmlns:a16="http://schemas.microsoft.com/office/drawing/2014/main" id="{C5BF9300-59CC-4470-8394-799970D4181E}"/>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t="6858" r="17815"/>
          <a:stretch/>
        </p:blipFill>
        <p:spPr>
          <a:xfrm rot="10800000">
            <a:off x="7818699" y="5241391"/>
            <a:ext cx="1203767" cy="909504"/>
          </a:xfrm>
          <a:prstGeom prst="rect">
            <a:avLst/>
          </a:prstGeom>
        </p:spPr>
      </p:pic>
      <p:sp>
        <p:nvSpPr>
          <p:cNvPr id="19" name="TextBox 18">
            <a:extLst>
              <a:ext uri="{FF2B5EF4-FFF2-40B4-BE49-F238E27FC236}">
                <a16:creationId xmlns:a16="http://schemas.microsoft.com/office/drawing/2014/main" id="{A6F1E80C-BA9C-4EFD-9045-52F76FF9305C}"/>
              </a:ext>
            </a:extLst>
          </p:cNvPr>
          <p:cNvSpPr txBox="1"/>
          <p:nvPr/>
        </p:nvSpPr>
        <p:spPr>
          <a:xfrm>
            <a:off x="4495799" y="5737375"/>
            <a:ext cx="3277565" cy="461665"/>
          </a:xfrm>
          <a:prstGeom prst="rect">
            <a:avLst/>
          </a:prstGeom>
          <a:noFill/>
        </p:spPr>
        <p:txBody>
          <a:bodyPr wrap="square" rtlCol="0">
            <a:spAutoFit/>
          </a:bodyPr>
          <a:lstStyle/>
          <a:p>
            <a:pPr algn="just"/>
            <a:r>
              <a:rPr lang="en-US" sz="1200" dirty="0"/>
              <a:t>Single crystals of UTe</a:t>
            </a:r>
            <a:r>
              <a:rPr lang="en-US" sz="1200" baseline="-25000" dirty="0"/>
              <a:t>2</a:t>
            </a:r>
            <a:r>
              <a:rPr lang="en-US" sz="1200" dirty="0"/>
              <a:t> from the Butch group at </a:t>
            </a:r>
            <a:r>
              <a:rPr lang="en-US" sz="1200" dirty="0" smtClean="0"/>
              <a:t>University of Maryland. Credit</a:t>
            </a:r>
            <a:r>
              <a:rPr lang="en-US" sz="1200" dirty="0"/>
              <a:t>: Sheng Ran</a:t>
            </a:r>
          </a:p>
        </p:txBody>
      </p:sp>
      <p:sp>
        <p:nvSpPr>
          <p:cNvPr id="17" name="Text Box 28"/>
          <p:cNvSpPr txBox="1">
            <a:spLocks noChangeArrowheads="1"/>
          </p:cNvSpPr>
          <p:nvPr/>
        </p:nvSpPr>
        <p:spPr bwMode="auto">
          <a:xfrm>
            <a:off x="85524" y="6209545"/>
            <a:ext cx="9016998"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35 T resistive magnet, 45 T hybrid magnet (DC) and  65 T pulsed magnets</a:t>
            </a:r>
          </a:p>
          <a:p>
            <a:r>
              <a:rPr lang="en-US" sz="1100" b="1" dirty="0">
                <a:solidFill>
                  <a:srgbClr val="333399"/>
                </a:solidFill>
              </a:rPr>
              <a:t>Citation: </a:t>
            </a:r>
            <a:r>
              <a:rPr lang="en-US" sz="1100" dirty="0">
                <a:solidFill>
                  <a:srgbClr val="333399"/>
                </a:solidFill>
              </a:rPr>
              <a:t>S. Ran, I-L. Liu, </a:t>
            </a:r>
            <a:r>
              <a:rPr lang="en-US" sz="1100" dirty="0" smtClean="0">
                <a:solidFill>
                  <a:srgbClr val="333399"/>
                </a:solidFill>
              </a:rPr>
              <a:t>Y.S</a:t>
            </a:r>
            <a:r>
              <a:rPr lang="en-US" sz="1100" dirty="0">
                <a:solidFill>
                  <a:srgbClr val="333399"/>
                </a:solidFill>
              </a:rPr>
              <a:t>. Eo, </a:t>
            </a:r>
            <a:r>
              <a:rPr lang="en-US" sz="1100" dirty="0" smtClean="0">
                <a:solidFill>
                  <a:srgbClr val="333399"/>
                </a:solidFill>
              </a:rPr>
              <a:t>D.J</a:t>
            </a:r>
            <a:r>
              <a:rPr lang="en-US" sz="1100" dirty="0">
                <a:solidFill>
                  <a:srgbClr val="333399"/>
                </a:solidFill>
              </a:rPr>
              <a:t>. Campbell, P. Neves, </a:t>
            </a:r>
            <a:r>
              <a:rPr lang="en-US" sz="1100" dirty="0" smtClean="0">
                <a:solidFill>
                  <a:srgbClr val="333399"/>
                </a:solidFill>
              </a:rPr>
              <a:t>W.T</a:t>
            </a:r>
            <a:r>
              <a:rPr lang="en-US" sz="1100" dirty="0">
                <a:solidFill>
                  <a:srgbClr val="333399"/>
                </a:solidFill>
              </a:rPr>
              <a:t>. Fuhrman, </a:t>
            </a:r>
            <a:r>
              <a:rPr lang="en-US" sz="1100" dirty="0" smtClean="0">
                <a:solidFill>
                  <a:srgbClr val="333399"/>
                </a:solidFill>
              </a:rPr>
              <a:t>S.R</a:t>
            </a:r>
            <a:r>
              <a:rPr lang="en-US" sz="1100" dirty="0">
                <a:solidFill>
                  <a:srgbClr val="333399"/>
                </a:solidFill>
              </a:rPr>
              <a:t>. Saha, C. Eckberg, H. Kim, D. Graf, F. Balakirev, J. Singleton, </a:t>
            </a:r>
            <a:r>
              <a:rPr lang="en-US" sz="1100" dirty="0" smtClean="0">
                <a:solidFill>
                  <a:srgbClr val="333399"/>
                </a:solidFill>
              </a:rPr>
              <a:t> J</a:t>
            </a:r>
            <a:r>
              <a:rPr lang="en-US" sz="1100" dirty="0">
                <a:solidFill>
                  <a:srgbClr val="333399"/>
                </a:solidFill>
              </a:rPr>
              <a:t>. Paglione,  and </a:t>
            </a:r>
            <a:r>
              <a:rPr lang="en-US" sz="1100" dirty="0" smtClean="0">
                <a:solidFill>
                  <a:srgbClr val="333399"/>
                </a:solidFill>
              </a:rPr>
              <a:t>N.P</a:t>
            </a:r>
            <a:r>
              <a:rPr lang="en-US" sz="1100" dirty="0">
                <a:solidFill>
                  <a:srgbClr val="333399"/>
                </a:solidFill>
              </a:rPr>
              <a:t>. Butch, </a:t>
            </a:r>
            <a:r>
              <a:rPr lang="en-US" sz="1100" i="1" dirty="0">
                <a:solidFill>
                  <a:srgbClr val="333399"/>
                </a:solidFill>
              </a:rPr>
              <a:t>“Extreme magnetic field-boosted superconductivity,” </a:t>
            </a:r>
            <a:r>
              <a:rPr lang="en-US" sz="1100" i="1" dirty="0" smtClean="0">
                <a:solidFill>
                  <a:srgbClr val="333399"/>
                </a:solidFill>
              </a:rPr>
              <a:t> </a:t>
            </a:r>
            <a:r>
              <a:rPr lang="en-US" sz="1100" b="1" dirty="0" smtClean="0">
                <a:solidFill>
                  <a:srgbClr val="333399"/>
                </a:solidFill>
              </a:rPr>
              <a:t>Nature </a:t>
            </a:r>
            <a:r>
              <a:rPr lang="en-US" sz="1100" b="1" dirty="0">
                <a:solidFill>
                  <a:srgbClr val="333399"/>
                </a:solidFill>
              </a:rPr>
              <a:t>Physics </a:t>
            </a:r>
            <a:r>
              <a:rPr lang="en-US" sz="1100" dirty="0">
                <a:solidFill>
                  <a:srgbClr val="333399"/>
                </a:solidFill>
              </a:rPr>
              <a:t>(2019). </a:t>
            </a:r>
            <a:r>
              <a:rPr lang="en-US" sz="1100" b="1" dirty="0">
                <a:solidFill>
                  <a:srgbClr val="333399"/>
                </a:solidFill>
              </a:rPr>
              <a:t>DOI: 10.1038/s41567-019-0670-x</a:t>
            </a:r>
            <a:endParaRPr lang="en-US" sz="1200" b="1" dirty="0">
              <a:solidFill>
                <a:srgbClr val="333399"/>
              </a:solidFill>
            </a:endParaRPr>
          </a:p>
        </p:txBody>
      </p:sp>
      <p:sp>
        <p:nvSpPr>
          <p:cNvPr id="1034" name="Rectangle 49"/>
          <p:cNvSpPr>
            <a:spLocks noChangeArrowheads="1"/>
          </p:cNvSpPr>
          <p:nvPr/>
        </p:nvSpPr>
        <p:spPr bwMode="auto">
          <a:xfrm>
            <a:off x="4495801" y="1395006"/>
            <a:ext cx="4572000" cy="4804034"/>
          </a:xfrm>
          <a:prstGeom prst="rect">
            <a:avLst/>
          </a:prstGeom>
          <a:noFill/>
          <a:ln w="19050">
            <a:solidFill>
              <a:srgbClr val="0033CC"/>
            </a:solidFill>
            <a:miter lim="800000"/>
            <a:headEnd/>
            <a:tailEnd/>
          </a:ln>
        </p:spPr>
        <p:txBody>
          <a:bodyPr wrap="none" anchor="ctr"/>
          <a:lstStyle/>
          <a:p>
            <a:endParaRPr lang="en-US"/>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5B18AE20-0C78-4E42-AAB3-C190405E7446}"/>
              </a:ext>
            </a:extLst>
          </p:cNvPr>
          <p:cNvSpPr txBox="1"/>
          <p:nvPr/>
        </p:nvSpPr>
        <p:spPr>
          <a:xfrm>
            <a:off x="4495799" y="3935839"/>
            <a:ext cx="4572000" cy="1384995"/>
          </a:xfrm>
          <a:prstGeom prst="rect">
            <a:avLst/>
          </a:prstGeom>
          <a:noFill/>
        </p:spPr>
        <p:txBody>
          <a:bodyPr wrap="square" rtlCol="0">
            <a:spAutoFit/>
          </a:bodyPr>
          <a:lstStyle/>
          <a:p>
            <a:pPr algn="just"/>
            <a:r>
              <a:rPr lang="en-US" sz="1200" dirty="0"/>
              <a:t>M</a:t>
            </a:r>
            <a:r>
              <a:rPr lang="en-US" sz="1200" dirty="0" smtClean="0"/>
              <a:t>agnetic field versus angle </a:t>
            </a:r>
            <a:r>
              <a:rPr lang="en-US" sz="1200" dirty="0"/>
              <a:t>dependence of the superconducting phases in UTe</a:t>
            </a:r>
            <a:r>
              <a:rPr lang="en-US" sz="1200" baseline="-25000" dirty="0"/>
              <a:t>2</a:t>
            </a:r>
            <a:r>
              <a:rPr lang="en-US" sz="1200" dirty="0"/>
              <a:t>.  The “low-field” phase </a:t>
            </a:r>
            <a:r>
              <a:rPr lang="en-US" sz="1200" dirty="0" smtClean="0"/>
              <a:t>(blue) extends </a:t>
            </a:r>
            <a:r>
              <a:rPr lang="en-US" sz="1200" dirty="0"/>
              <a:t>to </a:t>
            </a:r>
            <a:r>
              <a:rPr lang="en-US" sz="1200" dirty="0" smtClean="0"/>
              <a:t>35T, but only </a:t>
            </a:r>
            <a:r>
              <a:rPr lang="en-US" sz="1200" dirty="0"/>
              <a:t>over a narrow angular </a:t>
            </a:r>
            <a:r>
              <a:rPr lang="en-US" sz="1200" dirty="0" smtClean="0"/>
              <a:t>window with the magnetic field very nearly aligned along the b-axis. </a:t>
            </a:r>
            <a:r>
              <a:rPr lang="en-US" sz="1200" dirty="0"/>
              <a:t>At even higher fields, reentrant “Lazarus” superconductivity was </a:t>
            </a:r>
            <a:r>
              <a:rPr lang="en-US" sz="1200" dirty="0" smtClean="0"/>
              <a:t>discovered (green), </a:t>
            </a:r>
            <a:r>
              <a:rPr lang="en-US" sz="1200" dirty="0"/>
              <a:t>which is stable at such high magnetic fields that it challenges our theoretical understanding of superconductivity.</a:t>
            </a:r>
          </a:p>
        </p:txBody>
      </p:sp>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8100" y="1325562"/>
            <a:ext cx="4295776" cy="5770811"/>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solidFill>
                  <a:srgbClr val="000000"/>
                </a:solidFill>
                <a:latin typeface="Arial" charset="0"/>
              </a:rPr>
              <a:t>An </a:t>
            </a:r>
            <a:r>
              <a:rPr lang="en-US" sz="1200" dirty="0" smtClean="0">
                <a:solidFill>
                  <a:srgbClr val="000000"/>
                </a:solidFill>
                <a:latin typeface="Arial" charset="0"/>
              </a:rPr>
              <a:t>unusually high </a:t>
            </a:r>
            <a:r>
              <a:rPr lang="en-US" sz="1200" dirty="0">
                <a:solidFill>
                  <a:srgbClr val="000000"/>
                </a:solidFill>
                <a:latin typeface="Arial" charset="0"/>
              </a:rPr>
              <a:t>magnetic field of </a:t>
            </a:r>
            <a:r>
              <a:rPr lang="en-US" sz="1200" dirty="0" smtClean="0">
                <a:solidFill>
                  <a:srgbClr val="000000"/>
                </a:solidFill>
                <a:latin typeface="Arial" charset="0"/>
              </a:rPr>
              <a:t>35T </a:t>
            </a:r>
            <a:r>
              <a:rPr lang="en-US" sz="1200" dirty="0">
                <a:solidFill>
                  <a:srgbClr val="000000"/>
                </a:solidFill>
                <a:latin typeface="Arial" charset="0"/>
              </a:rPr>
              <a:t>is required to destroy the exotic superconductivity in uranium ditelluride, which underscores its uniqueness. In addition, </a:t>
            </a:r>
            <a:r>
              <a:rPr lang="en-US" sz="1200" i="1" u="sng" dirty="0" smtClean="0">
                <a:solidFill>
                  <a:srgbClr val="000000"/>
                </a:solidFill>
                <a:latin typeface="Arial" charset="0"/>
              </a:rPr>
              <a:t>MagLab users have discovered a </a:t>
            </a:r>
            <a:r>
              <a:rPr lang="en-US" sz="1200" i="1" u="sng" dirty="0">
                <a:solidFill>
                  <a:srgbClr val="000000"/>
                </a:solidFill>
                <a:latin typeface="Arial" charset="0"/>
              </a:rPr>
              <a:t>second, “Lazarus</a:t>
            </a:r>
            <a:r>
              <a:rPr lang="en-US" sz="1200" i="1" u="sng" dirty="0" smtClean="0">
                <a:solidFill>
                  <a:srgbClr val="000000"/>
                </a:solidFill>
                <a:latin typeface="Arial" charset="0"/>
              </a:rPr>
              <a:t>”, </a:t>
            </a:r>
            <a:r>
              <a:rPr lang="en-US" sz="1200" i="1" u="sng" dirty="0">
                <a:solidFill>
                  <a:srgbClr val="000000"/>
                </a:solidFill>
                <a:latin typeface="Arial" charset="0"/>
              </a:rPr>
              <a:t>superconductivity </a:t>
            </a:r>
            <a:r>
              <a:rPr lang="en-US" sz="1200" i="1" u="sng" dirty="0" smtClean="0">
                <a:solidFill>
                  <a:srgbClr val="000000"/>
                </a:solidFill>
                <a:latin typeface="Arial" charset="0"/>
              </a:rPr>
              <a:t>that only exists for magnetic fields above 40T, which </a:t>
            </a:r>
            <a:r>
              <a:rPr lang="en-US" sz="1200" i="1" u="sng" dirty="0">
                <a:solidFill>
                  <a:srgbClr val="000000"/>
                </a:solidFill>
                <a:latin typeface="Arial" charset="0"/>
              </a:rPr>
              <a:t>defies our basic understanding of </a:t>
            </a:r>
            <a:r>
              <a:rPr lang="en-US" sz="1200" i="1" u="sng" dirty="0" smtClean="0">
                <a:solidFill>
                  <a:srgbClr val="000000"/>
                </a:solidFill>
                <a:latin typeface="Arial" charset="0"/>
              </a:rPr>
              <a:t>superconductor physics.</a:t>
            </a:r>
            <a:endParaRPr lang="en-US" sz="1200" i="1" u="sng" dirty="0">
              <a:latin typeface="Arial" charset="0"/>
            </a:endParaRPr>
          </a:p>
          <a:p>
            <a:pPr algn="just"/>
            <a:r>
              <a:rPr lang="en-US" sz="800" dirty="0" smtClean="0">
                <a:solidFill>
                  <a:srgbClr val="000000"/>
                </a:solidFill>
              </a:rPr>
              <a:t> </a:t>
            </a:r>
            <a:endParaRPr lang="en-US" sz="800" dirty="0">
              <a:solidFill>
                <a:srgbClr val="000000"/>
              </a:solidFill>
            </a:endParaRPr>
          </a:p>
          <a:p>
            <a:pPr algn="just"/>
            <a:r>
              <a:rPr lang="en-US" sz="1200" b="1" dirty="0">
                <a:solidFill>
                  <a:srgbClr val="000000"/>
                </a:solidFill>
              </a:rPr>
              <a:t>Why is this important? </a:t>
            </a:r>
            <a:r>
              <a:rPr lang="en-US" sz="1200" dirty="0">
                <a:solidFill>
                  <a:srgbClr val="000000"/>
                </a:solidFill>
              </a:rPr>
              <a:t>T</a:t>
            </a:r>
            <a:r>
              <a:rPr lang="en-US" sz="1200" dirty="0">
                <a:latin typeface="Arial" charset="0"/>
              </a:rPr>
              <a:t>hese results confirm the mounting evidence that uranium ditelluride is an unusual “p-wave spin-triplet” superconductor. Physicists are searching for such materials in order to exploit their topological properties in future fault-tolerant quantum computing.  </a:t>
            </a:r>
            <a:endParaRPr lang="en-US" sz="1200" dirty="0" smtClean="0">
              <a:latin typeface="Arial" charset="0"/>
            </a:endParaRPr>
          </a:p>
          <a:p>
            <a:pPr algn="just"/>
            <a:r>
              <a:rPr lang="en-US" sz="1200" i="1" u="sng" dirty="0" smtClean="0">
                <a:latin typeface="Arial" charset="0"/>
              </a:rPr>
              <a:t>More </a:t>
            </a:r>
            <a:r>
              <a:rPr lang="en-US" sz="1200" i="1" u="sng" dirty="0">
                <a:latin typeface="Arial" charset="0"/>
              </a:rPr>
              <a:t>fundamentally, the “Lazarus” phase violates our textbook understanding of superconductivity and will thus teach us something new about how superconductivity works.</a:t>
            </a:r>
          </a:p>
          <a:p>
            <a:pPr algn="just"/>
            <a:r>
              <a:rPr lang="en-US" sz="800" dirty="0" smtClean="0">
                <a:latin typeface="Arial" charset="0"/>
              </a:rPr>
              <a:t> </a:t>
            </a:r>
            <a:endParaRPr lang="en-US" sz="8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 The large magnetic fields (</a:t>
            </a:r>
            <a:r>
              <a:rPr lang="en-US" sz="1200" dirty="0" smtClean="0">
                <a:latin typeface="Arial" charset="0"/>
              </a:rPr>
              <a:t>35T</a:t>
            </a:r>
            <a:r>
              <a:rPr lang="en-US" sz="1200" dirty="0">
                <a:latin typeface="Arial" charset="0"/>
              </a:rPr>
              <a:t>) required to destabilize the low-field superconductivity are not achievable with even the largest conventional magnets available in universities. </a:t>
            </a:r>
            <a:r>
              <a:rPr lang="en-US" sz="1200" dirty="0" smtClean="0">
                <a:latin typeface="Arial" charset="0"/>
              </a:rPr>
              <a:t>The </a:t>
            </a:r>
            <a:r>
              <a:rPr lang="en-US" sz="1200" dirty="0">
                <a:latin typeface="Arial" charset="0"/>
              </a:rPr>
              <a:t>“Lazarus” superconductivity exists at even higher fields (</a:t>
            </a:r>
            <a:r>
              <a:rPr lang="en-US" sz="1200" dirty="0" smtClean="0">
                <a:latin typeface="Arial" charset="0"/>
              </a:rPr>
              <a:t>40T to 65T</a:t>
            </a:r>
            <a:r>
              <a:rPr lang="en-US" sz="1200" dirty="0">
                <a:latin typeface="Arial" charset="0"/>
              </a:rPr>
              <a:t>) and would not have been otherwise discovered.</a:t>
            </a:r>
          </a:p>
          <a:p>
            <a:pPr algn="just"/>
            <a:r>
              <a:rPr lang="en-US" sz="1200" dirty="0" smtClean="0">
                <a:latin typeface="Arial" charset="0"/>
              </a:rPr>
              <a:t> </a:t>
            </a:r>
            <a:endParaRPr lang="en-US" sz="1200" dirty="0">
              <a:latin typeface="Arial" charset="0"/>
            </a:endParaRPr>
          </a:p>
          <a:p>
            <a:pPr algn="just"/>
            <a:endParaRPr lang="en-US" sz="1200" dirty="0">
              <a:latin typeface="Arial" charset="0"/>
            </a:endParaRPr>
          </a:p>
          <a:p>
            <a:pPr algn="just"/>
            <a:endParaRPr lang="en-US" sz="1200" dirty="0">
              <a:latin typeface="Arial" charset="0"/>
            </a:endParaRPr>
          </a:p>
          <a:p>
            <a:pPr algn="just"/>
            <a:endParaRPr lang="en-US" sz="1200" dirty="0">
              <a:latin typeface="Arial" charset="0"/>
            </a:endParaRPr>
          </a:p>
          <a:p>
            <a:pPr algn="just"/>
            <a:endParaRPr lang="en-US" sz="1200" dirty="0">
              <a:latin typeface="Arial" charset="0"/>
            </a:endParaRPr>
          </a:p>
          <a:p>
            <a:pPr algn="just"/>
            <a:endParaRPr lang="en-US" sz="1200" dirty="0">
              <a:latin typeface="Arial" charset="0"/>
            </a:endParaRPr>
          </a:p>
          <a:p>
            <a:pPr algn="just"/>
            <a:endParaRPr lang="en-US" sz="1200" dirty="0">
              <a:latin typeface="Arial" charset="0"/>
            </a:endParaRPr>
          </a:p>
          <a:p>
            <a:pPr algn="just"/>
            <a:endParaRPr lang="en-US" sz="1200" dirty="0">
              <a:latin typeface="Arial" charset="0"/>
            </a:endParaRPr>
          </a:p>
        </p:txBody>
      </p:sp>
      <p:sp>
        <p:nvSpPr>
          <p:cNvPr id="11" name="Rectangle 10"/>
          <p:cNvSpPr/>
          <p:nvPr/>
        </p:nvSpPr>
        <p:spPr>
          <a:xfrm>
            <a:off x="4552950" y="1372661"/>
            <a:ext cx="4572001" cy="461665"/>
          </a:xfrm>
          <a:prstGeom prst="rect">
            <a:avLst/>
          </a:prstGeom>
        </p:spPr>
        <p:txBody>
          <a:bodyPr wrap="square">
            <a:spAutoFit/>
          </a:bodyPr>
          <a:lstStyle/>
          <a:p>
            <a:pPr algn="ctr"/>
            <a:endParaRPr lang="en-US" sz="1200" dirty="0"/>
          </a:p>
          <a:p>
            <a:pPr algn="ctr"/>
            <a:endParaRPr lang="en-US" sz="1200" dirty="0"/>
          </a:p>
        </p:txBody>
      </p:sp>
      <p:sp>
        <p:nvSpPr>
          <p:cNvPr id="10" name="Text Box 28"/>
          <p:cNvSpPr txBox="1">
            <a:spLocks noChangeArrowheads="1"/>
          </p:cNvSpPr>
          <p:nvPr/>
        </p:nvSpPr>
        <p:spPr bwMode="auto">
          <a:xfrm>
            <a:off x="12198" y="5528644"/>
            <a:ext cx="4347580" cy="1277273"/>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35 T resistive magnet, </a:t>
            </a:r>
            <a:endParaRPr lang="en-US" sz="1100" dirty="0">
              <a:solidFill>
                <a:srgbClr val="333399"/>
              </a:solidFill>
            </a:endParaRPr>
          </a:p>
          <a:p>
            <a:r>
              <a:rPr lang="en-US" sz="1100" dirty="0" smtClean="0">
                <a:solidFill>
                  <a:srgbClr val="333399"/>
                </a:solidFill>
              </a:rPr>
              <a:t>   45 </a:t>
            </a:r>
            <a:r>
              <a:rPr lang="en-US" sz="1100" dirty="0">
                <a:solidFill>
                  <a:srgbClr val="333399"/>
                </a:solidFill>
              </a:rPr>
              <a:t>T hybrid magnet (DC) and  65 T pulsed magnets</a:t>
            </a:r>
          </a:p>
          <a:p>
            <a:r>
              <a:rPr lang="en-US" sz="1100" b="1" dirty="0">
                <a:solidFill>
                  <a:srgbClr val="333399"/>
                </a:solidFill>
              </a:rPr>
              <a:t>Citation: </a:t>
            </a:r>
            <a:r>
              <a:rPr lang="en-US" sz="1100" dirty="0">
                <a:solidFill>
                  <a:srgbClr val="333399"/>
                </a:solidFill>
              </a:rPr>
              <a:t>S. Ran, I-L. Liu, </a:t>
            </a:r>
            <a:r>
              <a:rPr lang="en-US" sz="1100" dirty="0" smtClean="0">
                <a:solidFill>
                  <a:srgbClr val="333399"/>
                </a:solidFill>
              </a:rPr>
              <a:t>Y.S</a:t>
            </a:r>
            <a:r>
              <a:rPr lang="en-US" sz="1100" dirty="0">
                <a:solidFill>
                  <a:srgbClr val="333399"/>
                </a:solidFill>
              </a:rPr>
              <a:t>. Eo, </a:t>
            </a:r>
            <a:r>
              <a:rPr lang="en-US" sz="1100" dirty="0" smtClean="0">
                <a:solidFill>
                  <a:srgbClr val="333399"/>
                </a:solidFill>
              </a:rPr>
              <a:t>D.J</a:t>
            </a:r>
            <a:r>
              <a:rPr lang="en-US" sz="1100" dirty="0">
                <a:solidFill>
                  <a:srgbClr val="333399"/>
                </a:solidFill>
              </a:rPr>
              <a:t>. Campbell, P. Neves, </a:t>
            </a:r>
            <a:r>
              <a:rPr lang="en-US" sz="1100" dirty="0" smtClean="0">
                <a:solidFill>
                  <a:srgbClr val="333399"/>
                </a:solidFill>
              </a:rPr>
              <a:t>W.T</a:t>
            </a:r>
            <a:r>
              <a:rPr lang="en-US" sz="1100" dirty="0">
                <a:solidFill>
                  <a:srgbClr val="333399"/>
                </a:solidFill>
              </a:rPr>
              <a:t>. Fuhrman, </a:t>
            </a:r>
            <a:r>
              <a:rPr lang="en-US" sz="1100" dirty="0" smtClean="0">
                <a:solidFill>
                  <a:srgbClr val="333399"/>
                </a:solidFill>
              </a:rPr>
              <a:t>S.R</a:t>
            </a:r>
            <a:r>
              <a:rPr lang="en-US" sz="1100" dirty="0">
                <a:solidFill>
                  <a:srgbClr val="333399"/>
                </a:solidFill>
              </a:rPr>
              <a:t>. Saha, C. Eckberg, H. Kim, D. Graf, F. Balakirev, </a:t>
            </a:r>
            <a:r>
              <a:rPr lang="en-US" sz="1100" dirty="0" smtClean="0">
                <a:solidFill>
                  <a:srgbClr val="333399"/>
                </a:solidFill>
              </a:rPr>
              <a:t>   J</a:t>
            </a:r>
            <a:r>
              <a:rPr lang="en-US" sz="1100" dirty="0">
                <a:solidFill>
                  <a:srgbClr val="333399"/>
                </a:solidFill>
              </a:rPr>
              <a:t>. Singleton, </a:t>
            </a:r>
            <a:r>
              <a:rPr lang="en-US" sz="1100" dirty="0" smtClean="0">
                <a:solidFill>
                  <a:srgbClr val="333399"/>
                </a:solidFill>
              </a:rPr>
              <a:t> J</a:t>
            </a:r>
            <a:r>
              <a:rPr lang="en-US" sz="1100" dirty="0">
                <a:solidFill>
                  <a:srgbClr val="333399"/>
                </a:solidFill>
              </a:rPr>
              <a:t>. Paglione,  and </a:t>
            </a:r>
            <a:r>
              <a:rPr lang="en-US" sz="1100" dirty="0" smtClean="0">
                <a:solidFill>
                  <a:srgbClr val="333399"/>
                </a:solidFill>
              </a:rPr>
              <a:t>N.P</a:t>
            </a:r>
            <a:r>
              <a:rPr lang="en-US" sz="1100" dirty="0">
                <a:solidFill>
                  <a:srgbClr val="333399"/>
                </a:solidFill>
              </a:rPr>
              <a:t>. Butch, </a:t>
            </a:r>
            <a:endParaRPr lang="en-US" sz="1100" dirty="0" smtClean="0">
              <a:solidFill>
                <a:srgbClr val="333399"/>
              </a:solidFill>
            </a:endParaRPr>
          </a:p>
          <a:p>
            <a:r>
              <a:rPr lang="en-US" sz="1100" i="1" dirty="0" smtClean="0">
                <a:solidFill>
                  <a:srgbClr val="333399"/>
                </a:solidFill>
              </a:rPr>
              <a:t>“</a:t>
            </a:r>
            <a:r>
              <a:rPr lang="en-US" sz="1100" i="1" dirty="0">
                <a:solidFill>
                  <a:srgbClr val="333399"/>
                </a:solidFill>
              </a:rPr>
              <a:t>Extreme magnetic field-boosted superconductivity,” </a:t>
            </a:r>
            <a:r>
              <a:rPr lang="en-US" sz="1100" i="1" dirty="0" smtClean="0">
                <a:solidFill>
                  <a:srgbClr val="333399"/>
                </a:solidFill>
              </a:rPr>
              <a:t> </a:t>
            </a:r>
          </a:p>
          <a:p>
            <a:r>
              <a:rPr lang="en-US" sz="1100" b="1" dirty="0" smtClean="0">
                <a:solidFill>
                  <a:srgbClr val="333399"/>
                </a:solidFill>
              </a:rPr>
              <a:t>Nature </a:t>
            </a:r>
            <a:r>
              <a:rPr lang="en-US" sz="1100" b="1" dirty="0">
                <a:solidFill>
                  <a:srgbClr val="333399"/>
                </a:solidFill>
              </a:rPr>
              <a:t>Physics </a:t>
            </a:r>
            <a:r>
              <a:rPr lang="en-US" sz="1100" dirty="0">
                <a:solidFill>
                  <a:srgbClr val="333399"/>
                </a:solidFill>
              </a:rPr>
              <a:t>(2019). </a:t>
            </a:r>
            <a:r>
              <a:rPr lang="en-US" sz="1100" b="1" dirty="0">
                <a:solidFill>
                  <a:srgbClr val="333399"/>
                </a:solidFill>
              </a:rPr>
              <a:t>DOI: 10.1038/s41567-019-0670-x</a:t>
            </a:r>
            <a:endParaRPr lang="en-US" sz="1200" b="1" dirty="0">
              <a:solidFill>
                <a:srgbClr val="333399"/>
              </a:solidFill>
            </a:endParaRPr>
          </a:p>
        </p:txBody>
      </p:sp>
      <p:sp>
        <p:nvSpPr>
          <p:cNvPr id="15" name="Rectangle 14"/>
          <p:cNvSpPr/>
          <p:nvPr/>
        </p:nvSpPr>
        <p:spPr>
          <a:xfrm>
            <a:off x="4495801" y="3588653"/>
            <a:ext cx="4571999" cy="461665"/>
          </a:xfrm>
          <a:prstGeom prst="rect">
            <a:avLst/>
          </a:prstGeom>
        </p:spPr>
        <p:txBody>
          <a:bodyPr wrap="square">
            <a:spAutoFit/>
          </a:bodyPr>
          <a:lstStyle/>
          <a:p>
            <a:pPr lvl="0" algn="ctr"/>
            <a:endParaRPr lang="en-US" sz="1200" dirty="0"/>
          </a:p>
          <a:p>
            <a:pPr algn="ctr"/>
            <a:endParaRPr lang="en-US" sz="1200" dirty="0"/>
          </a:p>
        </p:txBody>
      </p:sp>
      <p:pic>
        <p:nvPicPr>
          <p:cNvPr id="4" name="Picture 3">
            <a:extLst>
              <a:ext uri="{FF2B5EF4-FFF2-40B4-BE49-F238E27FC236}">
                <a16:creationId xmlns:a16="http://schemas.microsoft.com/office/drawing/2014/main" id="{AA7986FC-6010-4997-9CD7-169DE463B83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9424" t="9407" r="8700" b="6669"/>
          <a:stretch/>
        </p:blipFill>
        <p:spPr>
          <a:xfrm rot="10800000">
            <a:off x="7119381" y="5282492"/>
            <a:ext cx="1851949" cy="1423687"/>
          </a:xfrm>
          <a:prstGeom prst="rect">
            <a:avLst/>
          </a:prstGeom>
        </p:spPr>
      </p:pic>
      <p:sp>
        <p:nvSpPr>
          <p:cNvPr id="18" name="TextBox 17">
            <a:extLst>
              <a:ext uri="{FF2B5EF4-FFF2-40B4-BE49-F238E27FC236}">
                <a16:creationId xmlns:a16="http://schemas.microsoft.com/office/drawing/2014/main" id="{B7A1BAC1-9A79-4062-A689-676183491150}"/>
              </a:ext>
            </a:extLst>
          </p:cNvPr>
          <p:cNvSpPr txBox="1"/>
          <p:nvPr/>
        </p:nvSpPr>
        <p:spPr>
          <a:xfrm>
            <a:off x="4521703" y="5922832"/>
            <a:ext cx="2501208" cy="830997"/>
          </a:xfrm>
          <a:prstGeom prst="rect">
            <a:avLst/>
          </a:prstGeom>
          <a:noFill/>
        </p:spPr>
        <p:txBody>
          <a:bodyPr wrap="square" rtlCol="0">
            <a:spAutoFit/>
          </a:bodyPr>
          <a:lstStyle/>
          <a:p>
            <a:pPr algn="just"/>
            <a:r>
              <a:rPr lang="en-US" sz="1200" b="1" dirty="0"/>
              <a:t>Left: </a:t>
            </a:r>
            <a:r>
              <a:rPr lang="en-US" sz="1200" dirty="0"/>
              <a:t>Postdoctoral researcher Sheng Ran and research scientist Shanta </a:t>
            </a:r>
            <a:r>
              <a:rPr lang="en-US" sz="1200" dirty="0" err="1"/>
              <a:t>Saha</a:t>
            </a:r>
            <a:r>
              <a:rPr lang="en-US" sz="1200" dirty="0"/>
              <a:t> </a:t>
            </a:r>
            <a:r>
              <a:rPr lang="en-US" sz="1200" dirty="0" smtClean="0"/>
              <a:t>at the MagLab </a:t>
            </a:r>
            <a:r>
              <a:rPr lang="en-US" sz="1200" dirty="0" smtClean="0"/>
              <a:t>for </a:t>
            </a:r>
            <a:r>
              <a:rPr lang="en-US" sz="1200" dirty="0"/>
              <a:t>DC magnet experiments</a:t>
            </a:r>
            <a:r>
              <a:rPr lang="en-US" sz="1200" dirty="0" smtClean="0"/>
              <a:t>.</a:t>
            </a:r>
            <a:endParaRPr lang="en-US" sz="1200" dirty="0"/>
          </a:p>
        </p:txBody>
      </p:sp>
      <p:sp>
        <p:nvSpPr>
          <p:cNvPr id="5" name="Rectangle 4">
            <a:extLst>
              <a:ext uri="{FF2B5EF4-FFF2-40B4-BE49-F238E27FC236}">
                <a16:creationId xmlns:a16="http://schemas.microsoft.com/office/drawing/2014/main" id="{79058CBE-C1F0-48D7-A6E2-620ED4029513}"/>
              </a:ext>
            </a:extLst>
          </p:cNvPr>
          <p:cNvSpPr/>
          <p:nvPr/>
        </p:nvSpPr>
        <p:spPr>
          <a:xfrm>
            <a:off x="5199972" y="3648220"/>
            <a:ext cx="1858201" cy="246221"/>
          </a:xfrm>
          <a:prstGeom prst="rect">
            <a:avLst/>
          </a:prstGeom>
        </p:spPr>
        <p:txBody>
          <a:bodyPr wrap="none">
            <a:spAutoFit/>
          </a:bodyPr>
          <a:lstStyle/>
          <a:p>
            <a:pPr algn="just"/>
            <a:r>
              <a:rPr lang="en-US" sz="1000" dirty="0"/>
              <a:t>Credit: Emily Edwards (UMD)</a:t>
            </a:r>
          </a:p>
        </p:txBody>
      </p:sp>
      <p:pic>
        <p:nvPicPr>
          <p:cNvPr id="19" name="Picture 18">
            <a:extLst>
              <a:ext uri="{FF2B5EF4-FFF2-40B4-BE49-F238E27FC236}">
                <a16:creationId xmlns:a16="http://schemas.microsoft.com/office/drawing/2014/main" id="{47945216-764B-45F2-8DEF-BB74FD1EC340}"/>
              </a:ext>
            </a:extLst>
          </p:cNvPr>
          <p:cNvPicPr>
            <a:picLocks noChangeAspect="1"/>
          </p:cNvPicPr>
          <p:nvPr/>
        </p:nvPicPr>
        <p:blipFill rotWithShape="1">
          <a:blip r:embed="rId4">
            <a:extLst>
              <a:ext uri="{28A0092B-C50C-407E-A947-70E740481C1C}">
                <a14:useLocalDpi xmlns:a14="http://schemas.microsoft.com/office/drawing/2010/main" val="0"/>
              </a:ext>
            </a:extLst>
          </a:blip>
          <a:srcRect l="5693" t="5893" r="7366"/>
          <a:stretch/>
        </p:blipFill>
        <p:spPr>
          <a:xfrm>
            <a:off x="4577788" y="1417898"/>
            <a:ext cx="4444678" cy="2516473"/>
          </a:xfrm>
          <a:prstGeom prst="rect">
            <a:avLst/>
          </a:prstGeom>
        </p:spPr>
      </p:pic>
      <p:sp>
        <p:nvSpPr>
          <p:cNvPr id="21" name="TextBox 20">
            <a:extLst>
              <a:ext uri="{FF2B5EF4-FFF2-40B4-BE49-F238E27FC236}">
                <a16:creationId xmlns:a16="http://schemas.microsoft.com/office/drawing/2014/main" id="{F0C29770-19B7-4B27-8B92-91C0555D0B4D}"/>
              </a:ext>
            </a:extLst>
          </p:cNvPr>
          <p:cNvSpPr txBox="1"/>
          <p:nvPr/>
        </p:nvSpPr>
        <p:spPr>
          <a:xfrm>
            <a:off x="0" y="1031559"/>
            <a:ext cx="9144000" cy="246221"/>
          </a:xfrm>
          <a:prstGeom prst="rect">
            <a:avLst/>
          </a:prstGeom>
          <a:noFill/>
        </p:spPr>
        <p:txBody>
          <a:bodyPr wrap="square" rtlCol="0">
            <a:spAutoFit/>
          </a:bodyPr>
          <a:lstStyle/>
          <a:p>
            <a:pPr lvl="0" algn="ctr">
              <a:spcBef>
                <a:spcPts val="0"/>
              </a:spcBef>
            </a:pPr>
            <a:r>
              <a:rPr lang="en-US" sz="1000" b="1" dirty="0">
                <a:solidFill>
                  <a:srgbClr val="000000"/>
                </a:solidFill>
              </a:rPr>
              <a:t>Funding:</a:t>
            </a:r>
            <a:r>
              <a:rPr lang="en-US" sz="1000" dirty="0">
                <a:solidFill>
                  <a:srgbClr val="000000"/>
                </a:solidFill>
              </a:rPr>
              <a:t>  Boebinger (NSF DMR-1157490, NSF DMR-1644779), Paglione (NSF DMR-1610349, DOE DE-SC0019154, Moore </a:t>
            </a:r>
            <a:r>
              <a:rPr lang="en-US" sz="1000" dirty="0"/>
              <a:t>GBMF4419</a:t>
            </a:r>
            <a:r>
              <a:rPr lang="en-US" sz="1000" dirty="0">
                <a:solidFill>
                  <a:srgbClr val="000000"/>
                </a:solidFill>
              </a:rPr>
              <a:t>), Butch (NIST)</a:t>
            </a:r>
            <a:endParaRPr lang="en-US" sz="1000" b="1" dirty="0">
              <a:solidFill>
                <a:srgbClr val="0033CC"/>
              </a:solidFill>
            </a:endParaRPr>
          </a:p>
        </p:txBody>
      </p:sp>
      <p:sp>
        <p:nvSpPr>
          <p:cNvPr id="22" name="Line 42"/>
          <p:cNvSpPr>
            <a:spLocks noChangeShapeType="1"/>
          </p:cNvSpPr>
          <p:nvPr/>
        </p:nvSpPr>
        <p:spPr bwMode="auto">
          <a:xfrm>
            <a:off x="38100" y="1288284"/>
            <a:ext cx="9029700" cy="0"/>
          </a:xfrm>
          <a:prstGeom prst="line">
            <a:avLst/>
          </a:prstGeom>
          <a:noFill/>
          <a:ln w="82550" cmpd="thickThin">
            <a:solidFill>
              <a:schemeClr val="tx1"/>
            </a:solidFill>
            <a:round/>
            <a:headEnd/>
            <a:tailEnd/>
          </a:ln>
        </p:spPr>
        <p:txBody>
          <a:bodyPr/>
          <a:lstStyle/>
          <a:p>
            <a:endParaRPr lang="en-US"/>
          </a:p>
        </p:txBody>
      </p:sp>
      <p:pic>
        <p:nvPicPr>
          <p:cNvPr id="23" name="Picture 22" descr="NSF logo.jpg"/>
          <p:cNvPicPr>
            <a:picLocks noChangeAspect="1"/>
          </p:cNvPicPr>
          <p:nvPr/>
        </p:nvPicPr>
        <p:blipFill>
          <a:blip r:embed="rId5" cstate="print"/>
          <a:stretch>
            <a:fillRect/>
          </a:stretch>
        </p:blipFill>
        <p:spPr>
          <a:xfrm>
            <a:off x="8126812" y="0"/>
            <a:ext cx="1017188" cy="1023315"/>
          </a:xfrm>
          <a:prstGeom prst="rect">
            <a:avLst/>
          </a:prstGeom>
        </p:spPr>
      </p:pic>
      <p:pic>
        <p:nvPicPr>
          <p:cNvPr id="24" name="Picture 23" descr="JustM_purple.jpg"/>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25" name="Text Box 62">
            <a:extLst>
              <a:ext uri="{FF2B5EF4-FFF2-40B4-BE49-F238E27FC236}">
                <a16:creationId xmlns:a16="http://schemas.microsoft.com/office/drawing/2014/main" id="{3608341E-AE67-421B-BB85-5431AA0975B6}"/>
              </a:ext>
            </a:extLst>
          </p:cNvPr>
          <p:cNvSpPr txBox="1">
            <a:spLocks noChangeArrowheads="1"/>
          </p:cNvSpPr>
          <p:nvPr/>
        </p:nvSpPr>
        <p:spPr bwMode="auto">
          <a:xfrm>
            <a:off x="784225" y="-5401"/>
            <a:ext cx="7342587" cy="1138773"/>
          </a:xfrm>
          <a:prstGeom prst="rect">
            <a:avLst/>
          </a:prstGeom>
          <a:noFill/>
          <a:ln w="9525">
            <a:noFill/>
            <a:miter lim="800000"/>
            <a:headEnd/>
            <a:tailEnd/>
          </a:ln>
        </p:spPr>
        <p:txBody>
          <a:bodyPr wrap="square">
            <a:spAutoFit/>
          </a:bodyPr>
          <a:lstStyle/>
          <a:p>
            <a:pPr algn="ctr">
              <a:spcBef>
                <a:spcPts val="0"/>
              </a:spcBef>
            </a:pPr>
            <a:r>
              <a:rPr lang="en-US" sz="1600" b="1" dirty="0"/>
              <a:t>“Lazarus” Superconductivity: Extreme </a:t>
            </a:r>
            <a:r>
              <a:rPr lang="en-US" sz="1600" b="1" dirty="0" smtClean="0"/>
              <a:t>Re-Entrant Superconductivity</a:t>
            </a:r>
            <a:endParaRPr lang="en-US" sz="1600" b="1" dirty="0"/>
          </a:p>
          <a:p>
            <a:pPr algn="ctr">
              <a:spcBef>
                <a:spcPts val="0"/>
              </a:spcBef>
            </a:pPr>
            <a:r>
              <a:rPr lang="en-US" sz="1100" dirty="0"/>
              <a:t>S. Ran</a:t>
            </a:r>
            <a:r>
              <a:rPr lang="en-US" sz="1100" baseline="30000" dirty="0"/>
              <a:t>1,2,3</a:t>
            </a:r>
            <a:r>
              <a:rPr lang="en-US" sz="1100" dirty="0"/>
              <a:t>, I-L. Liu</a:t>
            </a:r>
            <a:r>
              <a:rPr lang="en-US" sz="1100" baseline="30000" dirty="0"/>
              <a:t>1,2,3</a:t>
            </a:r>
            <a:r>
              <a:rPr lang="en-US" sz="1100" dirty="0"/>
              <a:t>, </a:t>
            </a:r>
            <a:r>
              <a:rPr lang="en-US" sz="1100" dirty="0" smtClean="0"/>
              <a:t>Y.S</a:t>
            </a:r>
            <a:r>
              <a:rPr lang="en-US" sz="1100" dirty="0"/>
              <a:t>. Eo</a:t>
            </a:r>
            <a:r>
              <a:rPr lang="en-US" sz="1100" baseline="30000" dirty="0"/>
              <a:t>1</a:t>
            </a:r>
            <a:r>
              <a:rPr lang="en-US" sz="1100" dirty="0"/>
              <a:t>, </a:t>
            </a:r>
            <a:r>
              <a:rPr lang="en-US" sz="1100" dirty="0" smtClean="0"/>
              <a:t>D.J</a:t>
            </a:r>
            <a:r>
              <a:rPr lang="en-US" sz="1100" dirty="0"/>
              <a:t>. Campbell</a:t>
            </a:r>
            <a:r>
              <a:rPr lang="en-US" sz="1100" baseline="30000" dirty="0"/>
              <a:t>1</a:t>
            </a:r>
            <a:r>
              <a:rPr lang="en-US" sz="1100" dirty="0"/>
              <a:t>, P. Neves</a:t>
            </a:r>
            <a:r>
              <a:rPr lang="en-US" sz="1100" baseline="30000" dirty="0"/>
              <a:t>1</a:t>
            </a:r>
            <a:r>
              <a:rPr lang="en-US" sz="1100" dirty="0"/>
              <a:t>, </a:t>
            </a:r>
            <a:r>
              <a:rPr lang="en-US" sz="1100" dirty="0" smtClean="0"/>
              <a:t>W.T</a:t>
            </a:r>
            <a:r>
              <a:rPr lang="en-US" sz="1100" dirty="0"/>
              <a:t>. Fuhrman</a:t>
            </a:r>
            <a:r>
              <a:rPr lang="en-US" sz="1100" baseline="30000" dirty="0"/>
              <a:t>1</a:t>
            </a:r>
            <a:r>
              <a:rPr lang="en-US" sz="1100" dirty="0"/>
              <a:t>, </a:t>
            </a:r>
            <a:r>
              <a:rPr lang="en-US" sz="1100" dirty="0" smtClean="0"/>
              <a:t>S.R</a:t>
            </a:r>
            <a:r>
              <a:rPr lang="en-US" sz="1100" dirty="0"/>
              <a:t>. Saha</a:t>
            </a:r>
            <a:r>
              <a:rPr lang="en-US" sz="1100" baseline="30000" dirty="0"/>
              <a:t>1,2</a:t>
            </a:r>
            <a:r>
              <a:rPr lang="en-US" sz="1100" dirty="0"/>
              <a:t>, C. Eckberg</a:t>
            </a:r>
            <a:r>
              <a:rPr lang="en-US" sz="1100" baseline="30000" dirty="0"/>
              <a:t>1</a:t>
            </a:r>
            <a:r>
              <a:rPr lang="en-US" sz="1100" dirty="0"/>
              <a:t>, H. Kim</a:t>
            </a:r>
            <a:r>
              <a:rPr lang="en-US" sz="1100" baseline="30000" dirty="0"/>
              <a:t>1</a:t>
            </a:r>
            <a:r>
              <a:rPr lang="en-US" sz="1100" dirty="0"/>
              <a:t>, </a:t>
            </a:r>
            <a:r>
              <a:rPr lang="en-US" sz="1100" dirty="0" smtClean="0"/>
              <a:t>   D</a:t>
            </a:r>
            <a:r>
              <a:rPr lang="en-US" sz="1100" dirty="0"/>
              <a:t>. Graf</a:t>
            </a:r>
            <a:r>
              <a:rPr lang="en-US" sz="1100" baseline="30000" dirty="0"/>
              <a:t>4</a:t>
            </a:r>
            <a:r>
              <a:rPr lang="en-US" sz="1100" dirty="0"/>
              <a:t>, F. Balakirev</a:t>
            </a:r>
            <a:r>
              <a:rPr lang="en-US" sz="1100" baseline="30000" dirty="0"/>
              <a:t>5</a:t>
            </a:r>
            <a:r>
              <a:rPr lang="en-US" sz="1100" dirty="0"/>
              <a:t>, J. Singleton</a:t>
            </a:r>
            <a:r>
              <a:rPr lang="en-US" sz="1100" baseline="30000" dirty="0"/>
              <a:t>5,6</a:t>
            </a:r>
            <a:r>
              <a:rPr lang="en-US" sz="1100" dirty="0"/>
              <a:t>, J. Paglione</a:t>
            </a:r>
            <a:r>
              <a:rPr lang="en-US" sz="1100" baseline="30000" dirty="0"/>
              <a:t>1,2</a:t>
            </a:r>
            <a:r>
              <a:rPr lang="en-US" sz="1100" dirty="0"/>
              <a:t>, and </a:t>
            </a:r>
            <a:r>
              <a:rPr lang="en-US" sz="1100" dirty="0" smtClean="0"/>
              <a:t>N.P</a:t>
            </a:r>
            <a:r>
              <a:rPr lang="en-US" sz="1100" dirty="0"/>
              <a:t>. Butch</a:t>
            </a:r>
            <a:r>
              <a:rPr lang="en-US" sz="1100" baseline="30000" dirty="0"/>
              <a:t>1,2</a:t>
            </a:r>
          </a:p>
          <a:p>
            <a:pPr algn="ctr">
              <a:spcBef>
                <a:spcPts val="0"/>
              </a:spcBef>
            </a:pPr>
            <a:r>
              <a:rPr lang="en-US" sz="1000" b="1" dirty="0">
                <a:solidFill>
                  <a:srgbClr val="0033CC"/>
                </a:solidFill>
              </a:rPr>
              <a:t>1 CNAM, Department of Physics, University of Maryland 2 NIST Center for Neutron Research 3 Department of Materials Science and Engineering, University of Maryland 4 NHMFL Florida State University 5 NHFML Los Alamos National Laboratory 6 Department of Physics, The Clarendon Laboratory, University of Oxford</a:t>
            </a:r>
          </a:p>
        </p:txBody>
      </p:sp>
      <p:sp>
        <p:nvSpPr>
          <p:cNvPr id="26" name="Rectangle 49"/>
          <p:cNvSpPr>
            <a:spLocks noChangeArrowheads="1"/>
          </p:cNvSpPr>
          <p:nvPr/>
        </p:nvSpPr>
        <p:spPr bwMode="auto">
          <a:xfrm>
            <a:off x="4495801" y="1395006"/>
            <a:ext cx="4572000" cy="5376184"/>
          </a:xfrm>
          <a:prstGeom prst="rect">
            <a:avLst/>
          </a:prstGeom>
          <a:noFill/>
          <a:ln w="19050">
            <a:solidFill>
              <a:srgbClr val="0033CC"/>
            </a:solidFill>
            <a:miter lim="800000"/>
            <a:headEnd/>
            <a:tailEnd/>
          </a:ln>
        </p:spPr>
        <p:txBody>
          <a:bodyPr wrap="none" anchor="ct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82C98FCE1A0E448A1E158EBFFE2F8B" ma:contentTypeVersion="1" ma:contentTypeDescription="Create a new document." ma:contentTypeScope="" ma:versionID="76ebd7277803707863ce8a13b8345eea">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71A56F6-A276-4AE6-A36B-EE93BE31B105}"/>
</file>

<file path=customXml/itemProps2.xml><?xml version="1.0" encoding="utf-8"?>
<ds:datastoreItem xmlns:ds="http://schemas.openxmlformats.org/officeDocument/2006/customXml" ds:itemID="{D5E77501-E012-45D6-B582-5EE62E0F1D6D}"/>
</file>

<file path=customXml/itemProps3.xml><?xml version="1.0" encoding="utf-8"?>
<ds:datastoreItem xmlns:ds="http://schemas.openxmlformats.org/officeDocument/2006/customXml" ds:itemID="{6D0F5934-40C2-4B8A-B85E-1FA7366A1E3D}"/>
</file>

<file path=docProps/app.xml><?xml version="1.0" encoding="utf-8"?>
<Properties xmlns="http://schemas.openxmlformats.org/officeDocument/2006/extended-properties" xmlns:vt="http://schemas.openxmlformats.org/officeDocument/2006/docPropsVTypes">
  <TotalTime>5271</TotalTime>
  <Words>1042</Words>
  <Application>Microsoft Office PowerPoint</Application>
  <PresentationFormat>On-screen Show (4:3)</PresentationFormat>
  <Paragraphs>39</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151</cp:revision>
  <cp:lastPrinted>2019-07-16T13:07:28Z</cp:lastPrinted>
  <dcterms:created xsi:type="dcterms:W3CDTF">2004-08-07T03:10:56Z</dcterms:created>
  <dcterms:modified xsi:type="dcterms:W3CDTF">2019-10-25T17:59:43Z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0x010100D982C98FCE1A0E448A1E158EBFFE2F8B</vt:lpwstr>
  </property>
</Properties>
</file>