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2" autoAdjust="0"/>
    <p:restoredTop sz="95377" autoAdjust="0"/>
  </p:normalViewPr>
  <p:slideViewPr>
    <p:cSldViewPr snapToGrid="0">
      <p:cViewPr varScale="1">
        <p:scale>
          <a:sx n="94" d="100"/>
          <a:sy n="94" d="100"/>
        </p:scale>
        <p:origin x="136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nationalmaglab.org/education/magnet-academy/watch-play/see-thru-science" TargetMode="External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s://www.youtube.com/playlist?list=PLWTjLY9zQ5n7mGnsWi7pGHB44SyeZMwg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50802" y="1125007"/>
            <a:ext cx="4447040" cy="5740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latin typeface="+mn-lt"/>
                <a:cs typeface="ITC Avant Garde Pro Bk"/>
              </a:rPr>
              <a:t>Concepts of electricity and magnetism can be complicated for audiences to understand because they can’t </a:t>
            </a:r>
            <a:r>
              <a:rPr lang="en-US" sz="1200" b="1" i="1" dirty="0">
                <a:latin typeface="+mn-lt"/>
                <a:cs typeface="ITC Avant Garde Pro Bk"/>
              </a:rPr>
              <a:t>see</a:t>
            </a:r>
            <a:r>
              <a:rPr lang="en-US" sz="1200" dirty="0">
                <a:latin typeface="+mn-lt"/>
                <a:cs typeface="ITC Avant Garde Pro Bk"/>
              </a:rPr>
              <a:t> what’s happening. </a:t>
            </a:r>
            <a:r>
              <a:rPr lang="en-US" sz="1200" b="1" i="1" u="sng" dirty="0">
                <a:latin typeface="+mn-lt"/>
                <a:cs typeface="ITC Avant Garde Pro Bk"/>
              </a:rPr>
              <a:t>In the See-Thru Science video series, we have crafted animations to show viewers what electricity and magnetism might look like if they weren't invisible</a:t>
            </a:r>
            <a:r>
              <a:rPr lang="en-US" sz="1200" b="1" i="1" u="sng">
                <a:latin typeface="+mn-lt"/>
                <a:cs typeface="ITC Avant Garde Pro Bk"/>
              </a:rPr>
              <a:t>. </a:t>
            </a:r>
            <a:endParaRPr lang="en-US" sz="1200" b="1" i="1" u="sng" smtClean="0">
              <a:latin typeface="+mn-lt"/>
              <a:cs typeface="ITC Avant Garde Pro Bk"/>
            </a:endParaRPr>
          </a:p>
          <a:p>
            <a:pPr algn="just"/>
            <a:r>
              <a:rPr lang="en-US" sz="1200" smtClean="0">
                <a:latin typeface="+mn-lt"/>
                <a:cs typeface="ITC Avant Garde Pro Bk"/>
              </a:rPr>
              <a:t>The </a:t>
            </a:r>
            <a:r>
              <a:rPr lang="en-US" sz="1200" dirty="0">
                <a:latin typeface="+mn-lt"/>
                <a:cs typeface="ITC Avant Garde Pro Bk"/>
              </a:rPr>
              <a:t>series includes videos on:</a:t>
            </a:r>
          </a:p>
          <a:p>
            <a:pPr algn="just"/>
            <a:endParaRPr lang="en-US" sz="600" dirty="0">
              <a:latin typeface="+mn-lt"/>
            </a:endParaRPr>
          </a:p>
          <a:p>
            <a:pPr marL="742950" lvl="1" indent="-285750" algn="just">
              <a:buSzPct val="60000"/>
              <a:buFont typeface="Wingdings" pitchFamily="2" charset="2"/>
              <a:buChar char="§"/>
            </a:pPr>
            <a:r>
              <a:rPr lang="en-US" sz="1200" dirty="0">
                <a:latin typeface="+mn-lt"/>
                <a:cs typeface="ITC Avant Garde Pro Bk"/>
              </a:rPr>
              <a:t>How Capacitors Work</a:t>
            </a:r>
          </a:p>
          <a:p>
            <a:pPr marL="742950" lvl="1" indent="-285750" algn="just">
              <a:buSzPct val="60000"/>
              <a:buFont typeface="Wingdings" pitchFamily="2" charset="2"/>
              <a:buChar char="§"/>
            </a:pPr>
            <a:r>
              <a:rPr lang="en-US" sz="1200" dirty="0">
                <a:latin typeface="+mn-lt"/>
                <a:cs typeface="ITC Avant Garde Pro Bk"/>
              </a:rPr>
              <a:t>How Electromotive Forces Work</a:t>
            </a:r>
          </a:p>
          <a:p>
            <a:pPr marL="742950" lvl="1" indent="-285750" algn="just">
              <a:buSzPct val="60000"/>
              <a:buFont typeface="Wingdings" pitchFamily="2" charset="2"/>
              <a:buChar char="§"/>
            </a:pPr>
            <a:r>
              <a:rPr lang="en-US" sz="1200" dirty="0">
                <a:latin typeface="+mn-lt"/>
                <a:cs typeface="ITC Avant Garde Pro Bk"/>
              </a:rPr>
              <a:t>How Ignition Coils Work</a:t>
            </a:r>
          </a:p>
          <a:p>
            <a:pPr marL="742950" lvl="1" indent="-285750" algn="just">
              <a:buSzPct val="60000"/>
              <a:buFont typeface="Wingdings" pitchFamily="2" charset="2"/>
              <a:buChar char="§"/>
            </a:pPr>
            <a:r>
              <a:rPr lang="en-US" sz="1200" dirty="0">
                <a:latin typeface="+mn-lt"/>
                <a:cs typeface="ITC Avant Garde Pro Bk"/>
              </a:rPr>
              <a:t>How Microwaves Work</a:t>
            </a:r>
          </a:p>
          <a:p>
            <a:pPr marL="742950" lvl="1" indent="-285750" algn="just">
              <a:buSzPct val="60000"/>
              <a:buFont typeface="Wingdings" pitchFamily="2" charset="2"/>
              <a:buChar char="§"/>
            </a:pPr>
            <a:r>
              <a:rPr lang="en-US" sz="1200" dirty="0">
                <a:latin typeface="+mn-lt"/>
                <a:cs typeface="ITC Avant Garde Pro Bk"/>
              </a:rPr>
              <a:t>What Oersted Discovered with his Compass</a:t>
            </a:r>
          </a:p>
          <a:p>
            <a:pPr marL="742950" lvl="1" indent="-285750" algn="just">
              <a:buSzPct val="60000"/>
              <a:buFont typeface="Wingdings" pitchFamily="2" charset="2"/>
              <a:buChar char="§"/>
            </a:pPr>
            <a:r>
              <a:rPr lang="en-US" sz="1200" dirty="0">
                <a:latin typeface="+mn-lt"/>
                <a:cs typeface="ITC Avant Garde Pro Bk"/>
              </a:rPr>
              <a:t>The Lorenz Force</a:t>
            </a:r>
          </a:p>
          <a:p>
            <a:pPr marL="742950" lvl="1" indent="-285750" algn="just">
              <a:buSzPct val="60000"/>
              <a:buFont typeface="Wingdings" pitchFamily="2" charset="2"/>
              <a:buChar char="§"/>
            </a:pPr>
            <a:r>
              <a:rPr lang="en-US" sz="1200" dirty="0">
                <a:latin typeface="+mn-lt"/>
                <a:cs typeface="ITC Avant Garde Pro Bk"/>
              </a:rPr>
              <a:t>How Van de Graaff Generators Work	</a:t>
            </a:r>
          </a:p>
          <a:p>
            <a:pPr marL="742950" lvl="1" indent="-285750" algn="just">
              <a:buSzPct val="60000"/>
              <a:buFont typeface="Wingdings" pitchFamily="2" charset="2"/>
              <a:buChar char="§"/>
            </a:pPr>
            <a:r>
              <a:rPr lang="en-US" sz="1200" dirty="0">
                <a:latin typeface="+mn-lt"/>
                <a:cs typeface="ITC Avant Garde Pro Bk"/>
              </a:rPr>
              <a:t>How DC Motors Work</a:t>
            </a:r>
          </a:p>
          <a:p>
            <a:pPr marL="742950" lvl="1" indent="-285750" algn="just">
              <a:buSzPct val="60000"/>
              <a:buFont typeface="Wingdings" pitchFamily="2" charset="2"/>
              <a:buChar char="§"/>
            </a:pPr>
            <a:r>
              <a:rPr lang="en-US" sz="1200" dirty="0">
                <a:latin typeface="+mn-lt"/>
                <a:cs typeface="ITC Avant Garde Pro Bk"/>
              </a:rPr>
              <a:t>How MRI Machines Work</a:t>
            </a:r>
          </a:p>
          <a:p>
            <a:pPr marL="742950" lvl="1" indent="-285750" algn="just">
              <a:buSzPct val="60000"/>
              <a:buFont typeface="Wingdings" pitchFamily="2" charset="2"/>
              <a:buChar char="§"/>
            </a:pPr>
            <a:r>
              <a:rPr lang="en-US" sz="1200" dirty="0">
                <a:latin typeface="+mn-lt"/>
                <a:cs typeface="ITC Avant Garde Pro Bk"/>
              </a:rPr>
              <a:t>Right &amp; Left Hand Rules</a:t>
            </a:r>
          </a:p>
          <a:p>
            <a:pPr lvl="1" algn="ctr">
              <a:buSzPct val="60000"/>
            </a:pPr>
            <a:endParaRPr lang="en-US" sz="600" dirty="0">
              <a:latin typeface="+mn-lt"/>
              <a:cs typeface="ITC Avant Garde Pro Bk"/>
            </a:endParaRPr>
          </a:p>
          <a:p>
            <a:pPr marL="12700" lvl="1" algn="ctr">
              <a:buSzPct val="60000"/>
            </a:pPr>
            <a:r>
              <a:rPr lang="en-US" sz="1200" b="1" i="1" u="sng" dirty="0">
                <a:latin typeface="+mn-lt"/>
                <a:cs typeface="ITC Avant Garde Pro Bk"/>
              </a:rPr>
              <a:t>The 10 See-Thru Science videos </a:t>
            </a:r>
            <a:endParaRPr lang="en-US" sz="1200" b="1" i="1" u="sng" dirty="0" smtClean="0">
              <a:latin typeface="+mn-lt"/>
              <a:cs typeface="ITC Avant Garde Pro Bk"/>
            </a:endParaRPr>
          </a:p>
          <a:p>
            <a:pPr marL="12700" lvl="1" algn="ctr">
              <a:buSzPct val="60000"/>
            </a:pPr>
            <a:r>
              <a:rPr lang="en-US" sz="1200" b="1" i="1" u="sng" dirty="0" smtClean="0">
                <a:latin typeface="+mn-lt"/>
                <a:cs typeface="ITC Avant Garde Pro Bk"/>
              </a:rPr>
              <a:t>have </a:t>
            </a:r>
            <a:r>
              <a:rPr lang="en-US" sz="1200" b="1" i="1" u="sng" dirty="0">
                <a:latin typeface="+mn-lt"/>
                <a:cs typeface="ITC Avant Garde Pro Bk"/>
              </a:rPr>
              <a:t>nearly 5 million views </a:t>
            </a:r>
            <a:r>
              <a:rPr lang="en-US" sz="1200" b="1" i="1" u="sng" dirty="0" smtClean="0">
                <a:latin typeface="+mn-lt"/>
                <a:cs typeface="ITC Avant Garde Pro Bk"/>
              </a:rPr>
              <a:t>on YouTube!</a:t>
            </a:r>
          </a:p>
          <a:p>
            <a:pPr marL="12700" lvl="1" algn="ctr">
              <a:buSzPct val="60000"/>
            </a:pPr>
            <a:r>
              <a:rPr lang="en-US" sz="400" i="1" u="sng" dirty="0">
                <a:latin typeface="+mn-lt"/>
                <a:cs typeface="ITC Avant Garde Pro Bk"/>
              </a:rPr>
              <a:t> </a:t>
            </a:r>
            <a:endParaRPr lang="en-US" sz="300" i="1" u="sng" dirty="0" smtClean="0">
              <a:latin typeface="+mn-lt"/>
              <a:cs typeface="ITC Avant Garde Pro Bk"/>
            </a:endParaRPr>
          </a:p>
          <a:p>
            <a:pPr marL="12700" lvl="1" algn="ctr">
              <a:buSzPct val="60000"/>
            </a:pPr>
            <a:r>
              <a:rPr lang="en-US" sz="1200" i="1" u="sng" dirty="0" smtClean="0">
                <a:latin typeface="+mn-lt"/>
                <a:cs typeface="ITC Avant Garde Pro Bk"/>
              </a:rPr>
              <a:t>The “How Capacitors Work” video </a:t>
            </a:r>
          </a:p>
          <a:p>
            <a:pPr marL="12700" lvl="1" algn="ctr">
              <a:buSzPct val="60000"/>
            </a:pPr>
            <a:r>
              <a:rPr lang="en-US" sz="1200" i="1" u="sng" dirty="0" smtClean="0">
                <a:latin typeface="+mn-lt"/>
                <a:cs typeface="ITC Avant Garde Pro Bk"/>
              </a:rPr>
              <a:t>has more than </a:t>
            </a:r>
            <a:r>
              <a:rPr lang="en-US" sz="1200" b="1" i="1" u="sng" dirty="0" smtClean="0">
                <a:latin typeface="+mn-lt"/>
                <a:cs typeface="ITC Avant Garde Pro Bk"/>
              </a:rPr>
              <a:t>2.3 million views </a:t>
            </a:r>
            <a:r>
              <a:rPr lang="en-US" sz="1200" i="1" u="sng" dirty="0" smtClean="0">
                <a:latin typeface="+mn-lt"/>
                <a:cs typeface="ITC Avant Garde Pro Bk"/>
              </a:rPr>
              <a:t>alone!</a:t>
            </a:r>
            <a:endParaRPr lang="en-US" sz="1200" i="1" u="sng" dirty="0">
              <a:latin typeface="+mn-lt"/>
              <a:cs typeface="ITC Avant Garde Pro Bk"/>
            </a:endParaRPr>
          </a:p>
          <a:p>
            <a:pPr marL="12700" lvl="1" algn="just">
              <a:buSzPct val="60000"/>
            </a:pPr>
            <a:endParaRPr lang="en-US" sz="600" dirty="0">
              <a:latin typeface="+mn-lt"/>
              <a:cs typeface="ITC Avant Garde Pro Bk"/>
            </a:endParaRPr>
          </a:p>
          <a:p>
            <a:pPr marL="12700" lvl="1" algn="just">
              <a:buSzPct val="60000"/>
            </a:pPr>
            <a:r>
              <a:rPr lang="en-US" sz="1200" dirty="0">
                <a:latin typeface="+mn-lt"/>
                <a:cs typeface="ITC Avant Garde Pro Bk"/>
              </a:rPr>
              <a:t>In addition, two separate companies have expressed interest </a:t>
            </a:r>
            <a:r>
              <a:rPr lang="en-US" sz="1200" dirty="0" smtClean="0">
                <a:latin typeface="+mn-lt"/>
                <a:cs typeface="ITC Avant Garde Pro Bk"/>
              </a:rPr>
              <a:t>   in </a:t>
            </a:r>
            <a:r>
              <a:rPr lang="en-US" sz="1200" dirty="0">
                <a:latin typeface="+mn-lt"/>
                <a:cs typeface="ITC Avant Garde Pro Bk"/>
              </a:rPr>
              <a:t>using the videos for their internal training purposes. </a:t>
            </a:r>
          </a:p>
          <a:p>
            <a:pPr marL="12700" lvl="1">
              <a:buSzPct val="60000"/>
            </a:pPr>
            <a:endParaRPr lang="en-US" sz="900" dirty="0">
              <a:latin typeface="+mj-lt"/>
              <a:cs typeface="ITC Avant Garde Pro Bk"/>
            </a:endParaRPr>
          </a:p>
          <a:p>
            <a:pPr marL="169863" lvl="1" indent="-169863">
              <a:buSzPct val="60000"/>
            </a:pPr>
            <a:r>
              <a:rPr lang="en-US" sz="1200" dirty="0">
                <a:latin typeface="+mn-lt"/>
                <a:cs typeface="ITC Avant Garde Pro Bk"/>
              </a:rPr>
              <a:t>The videos are available online at </a:t>
            </a:r>
            <a:r>
              <a:rPr lang="en-US" sz="1200" dirty="0">
                <a:latin typeface="+mn-lt"/>
                <a:hlinkClick r:id="rId3"/>
              </a:rPr>
              <a:t>https://nationalmaglab.org/education/magnet-academy/watch-play/see-thru-science</a:t>
            </a:r>
            <a:r>
              <a:rPr lang="en-US" sz="1200" dirty="0">
                <a:latin typeface="+mn-lt"/>
              </a:rPr>
              <a:t> </a:t>
            </a:r>
            <a:endParaRPr lang="en-US" sz="1200" dirty="0" smtClean="0">
              <a:latin typeface="+mn-lt"/>
            </a:endParaRPr>
          </a:p>
          <a:p>
            <a:pPr marL="169863" lvl="1" indent="-169863">
              <a:buSzPct val="60000"/>
            </a:pPr>
            <a:r>
              <a:rPr lang="en-US" sz="1200" dirty="0" smtClean="0">
                <a:latin typeface="+mn-lt"/>
              </a:rPr>
              <a:t>or </a:t>
            </a:r>
            <a:r>
              <a:rPr lang="en-US" sz="1200" dirty="0">
                <a:latin typeface="+mn-lt"/>
              </a:rPr>
              <a:t>on YouTube at </a:t>
            </a:r>
            <a:r>
              <a:rPr lang="en-US" sz="1200" dirty="0">
                <a:latin typeface="+mn-lt"/>
                <a:hlinkClick r:id="rId4"/>
              </a:rPr>
              <a:t>https://www.youtube.com/playlist?list=PLWTjLY9zQ5n7mGnsWi7pGHB44SyeZMwgM</a:t>
            </a:r>
            <a:endParaRPr lang="en-US" sz="1200" dirty="0">
              <a:latin typeface="+mn-lt"/>
              <a:cs typeface="ITC Avant Garde Pro Bk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1" y="1074161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95801" y="1325562"/>
            <a:ext cx="4572000" cy="539796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623734" y="58498"/>
            <a:ext cx="80310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Seeing is Believing with See-Thru Science Video Series</a:t>
            </a:r>
          </a:p>
          <a:p>
            <a:pPr algn="ctr">
              <a:spcBef>
                <a:spcPts val="0"/>
              </a:spcBef>
            </a:pPr>
            <a:endParaRPr lang="en-US" sz="600" b="1" kern="12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Public Affairs Department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National High Magnetic Field Laboratory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DMR-1157490, NSF </a:t>
            </a:r>
            <a:r>
              <a:rPr lang="en-US" sz="1050" dirty="0"/>
              <a:t>DMR-1644779)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15" name="Picture 14" descr="97ae9caf2362be0171b4e729ee70673d_M.jpg">
            <a:extLst>
              <a:ext uri="{FF2B5EF4-FFF2-40B4-BE49-F238E27FC236}">
                <a16:creationId xmlns:a16="http://schemas.microsoft.com/office/drawing/2014/main" id="{2B13C33C-B29F-974E-95F3-630C859B419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53"/>
          <a:stretch/>
        </p:blipFill>
        <p:spPr>
          <a:xfrm>
            <a:off x="4639235" y="1427255"/>
            <a:ext cx="4312572" cy="2526180"/>
          </a:xfrm>
          <a:prstGeom prst="rect">
            <a:avLst/>
          </a:prstGeom>
        </p:spPr>
      </p:pic>
      <p:pic>
        <p:nvPicPr>
          <p:cNvPr id="16" name="Picture 15" descr="da22e32f78e379097189580a04383c67_M.jpg">
            <a:extLst>
              <a:ext uri="{FF2B5EF4-FFF2-40B4-BE49-F238E27FC236}">
                <a16:creationId xmlns:a16="http://schemas.microsoft.com/office/drawing/2014/main" id="{FC0567D5-AFDE-4049-A204-D4F8E6AAD78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10"/>
          <a:stretch/>
        </p:blipFill>
        <p:spPr>
          <a:xfrm>
            <a:off x="4654365" y="4055127"/>
            <a:ext cx="4297441" cy="251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C98FCE1A0E448A1E158EBFFE2F8B" ma:contentTypeVersion="1" ma:contentTypeDescription="Create a new document." ma:contentTypeScope="" ma:versionID="76ebd7277803707863ce8a13b8345eea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0F6705-1AE8-422B-9916-E6118969423B}"/>
</file>

<file path=customXml/itemProps2.xml><?xml version="1.0" encoding="utf-8"?>
<ds:datastoreItem xmlns:ds="http://schemas.openxmlformats.org/officeDocument/2006/customXml" ds:itemID="{62CF1DA4-EA5E-46C8-ABF4-1F3742379E14}"/>
</file>

<file path=customXml/itemProps3.xml><?xml version="1.0" encoding="utf-8"?>
<ds:datastoreItem xmlns:ds="http://schemas.openxmlformats.org/officeDocument/2006/customXml" ds:itemID="{B2359346-6D98-4E1F-B190-0BE84CA34AE2}"/>
</file>

<file path=docProps/app.xml><?xml version="1.0" encoding="utf-8"?>
<Properties xmlns="http://schemas.openxmlformats.org/officeDocument/2006/extended-properties" xmlns:vt="http://schemas.openxmlformats.org/officeDocument/2006/docPropsVTypes">
  <TotalTime>4738</TotalTime>
  <Words>111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ITC Avant Garde Pro Bk</vt:lpstr>
      <vt:lpstr>Wingdings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115</cp:revision>
  <cp:lastPrinted>2007-07-13T05:35:51Z</cp:lastPrinted>
  <dcterms:created xsi:type="dcterms:W3CDTF">2004-08-07T03:10:56Z</dcterms:created>
  <dcterms:modified xsi:type="dcterms:W3CDTF">2019-10-22T19:49:00Z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0x010100D982C98FCE1A0E448A1E158EBFFE2F8B</vt:lpwstr>
  </property>
</Properties>
</file>