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2517" autoAdjust="0"/>
  </p:normalViewPr>
  <p:slideViewPr>
    <p:cSldViewPr snapToGrid="0">
      <p:cViewPr varScale="1">
        <p:scale>
          <a:sx n="98" d="100"/>
          <a:sy n="98" d="100"/>
        </p:scale>
        <p:origin x="77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doi.org/10.1130/G4657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hyperlink" Target="https://doi.org/10.1130/G46571.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3D0A072-45E5-B34D-9449-099845730FFB}"/>
              </a:ext>
            </a:extLst>
          </p:cNvPr>
          <p:cNvPicPr>
            <a:picLocks noChangeAspect="1"/>
          </p:cNvPicPr>
          <p:nvPr/>
        </p:nvPicPr>
        <p:blipFill>
          <a:blip r:embed="rId3"/>
          <a:stretch>
            <a:fillRect/>
          </a:stretch>
        </p:blipFill>
        <p:spPr>
          <a:xfrm>
            <a:off x="4495801" y="1251960"/>
            <a:ext cx="4648199" cy="4756681"/>
          </a:xfrm>
          <a:prstGeom prst="rect">
            <a:avLst/>
          </a:prstGeom>
        </p:spPr>
      </p:pic>
      <p:sp>
        <p:nvSpPr>
          <p:cNvPr id="1027" name="Rectangle 5"/>
          <p:cNvSpPr>
            <a:spLocks noChangeArrowheads="1"/>
          </p:cNvSpPr>
          <p:nvPr/>
        </p:nvSpPr>
        <p:spPr bwMode="auto">
          <a:xfrm>
            <a:off x="0" y="6120785"/>
            <a:ext cx="6005861" cy="694877"/>
          </a:xfrm>
          <a:prstGeom prst="rect">
            <a:avLst/>
          </a:prstGeom>
          <a:noFill/>
          <a:ln w="9525">
            <a:noFill/>
            <a:miter lim="800000"/>
            <a:headEnd/>
            <a:tailEnd/>
          </a:ln>
        </p:spPr>
        <p:txBody>
          <a:bodyPr wrap="square">
            <a:spAutoFit/>
          </a:bodyPr>
          <a:lstStyle/>
          <a:p>
            <a:endParaRPr lang="en-US" sz="1200" dirty="0"/>
          </a:p>
        </p:txBody>
      </p:sp>
      <p:sp>
        <p:nvSpPr>
          <p:cNvPr id="1028" name="Text Box 28"/>
          <p:cNvSpPr txBox="1">
            <a:spLocks noChangeArrowheads="1"/>
          </p:cNvSpPr>
          <p:nvPr/>
        </p:nvSpPr>
        <p:spPr bwMode="auto">
          <a:xfrm>
            <a:off x="70955" y="1431677"/>
            <a:ext cx="4404401" cy="4924425"/>
          </a:xfrm>
          <a:prstGeom prst="rect">
            <a:avLst/>
          </a:prstGeom>
          <a:noFill/>
          <a:ln w="9525">
            <a:noFill/>
            <a:miter lim="800000"/>
            <a:headEnd/>
            <a:tailEnd/>
          </a:ln>
        </p:spPr>
        <p:txBody>
          <a:bodyPr wrap="square">
            <a:spAutoFit/>
          </a:bodyPr>
          <a:lstStyle/>
          <a:p>
            <a:pPr algn="just"/>
            <a:r>
              <a:rPr lang="en-US" sz="1200" dirty="0" smtClean="0"/>
              <a:t>There was a severe </a:t>
            </a:r>
            <a:r>
              <a:rPr lang="en-US" sz="1200" dirty="0"/>
              <a:t>biotic crisis in the </a:t>
            </a:r>
            <a:r>
              <a:rPr lang="en-US" sz="1200" dirty="0"/>
              <a:t>Silurian Period (Figure A, gold arrow</a:t>
            </a:r>
            <a:r>
              <a:rPr lang="en-US" sz="1200" dirty="0" smtClean="0"/>
              <a:t>), </a:t>
            </a:r>
            <a:r>
              <a:rPr lang="en-US" sz="1200" dirty="0"/>
              <a:t>characterized by resurgent microbial </a:t>
            </a:r>
            <a:r>
              <a:rPr lang="en-US" sz="1200" dirty="0" smtClean="0"/>
              <a:t>content </a:t>
            </a:r>
            <a:r>
              <a:rPr lang="en-US" sz="1200" dirty="0"/>
              <a:t>and faunal turnover rates otherwise only documented during the “big five” mass extinctions. </a:t>
            </a:r>
            <a:r>
              <a:rPr lang="en-US" sz="1200" i="1" u="sng" dirty="0"/>
              <a:t>This </a:t>
            </a:r>
            <a:r>
              <a:rPr lang="en-US" sz="1200" i="1" u="sng" dirty="0" smtClean="0"/>
              <a:t>late </a:t>
            </a:r>
            <a:r>
              <a:rPr lang="en-US" sz="1200" i="1" u="sng" dirty="0"/>
              <a:t>Silurian marine extinction event preceded an associated positive carbon isotope </a:t>
            </a:r>
            <a:r>
              <a:rPr lang="en-US" sz="1200" i="1" u="sng" dirty="0" smtClean="0"/>
              <a:t>excursion (Trace B, the </a:t>
            </a:r>
            <a:r>
              <a:rPr lang="en-US" sz="1200" i="1" u="sng" dirty="0"/>
              <a:t>Lau </a:t>
            </a:r>
            <a:r>
              <a:rPr lang="en-US" sz="1200" i="1" u="sng" dirty="0" smtClean="0"/>
              <a:t>CIE), </a:t>
            </a:r>
            <a:r>
              <a:rPr lang="en-US" sz="1200" i="1" u="sng" dirty="0"/>
              <a:t>although a mechanism for this temporal offset is poorly constrained</a:t>
            </a:r>
            <a:r>
              <a:rPr lang="en-US" sz="1200" i="1" u="sng" dirty="0" smtClean="0"/>
              <a:t>.</a:t>
            </a:r>
          </a:p>
          <a:p>
            <a:pPr algn="just"/>
            <a:endParaRPr lang="en-US" sz="1200" dirty="0" smtClean="0"/>
          </a:p>
          <a:p>
            <a:pPr algn="just"/>
            <a:r>
              <a:rPr lang="en-US" sz="1200" dirty="0" smtClean="0"/>
              <a:t>One </a:t>
            </a:r>
            <a:r>
              <a:rPr lang="en-US" sz="1200" dirty="0"/>
              <a:t>sequence of </a:t>
            </a:r>
            <a:r>
              <a:rPr lang="en-US" sz="1200" dirty="0" err="1"/>
              <a:t>limestones</a:t>
            </a:r>
            <a:r>
              <a:rPr lang="en-US" sz="1200" dirty="0"/>
              <a:t> and another of organic-rich shales deposited from 424 to 423  million years ago were powdered and dissolved with various acids. Organic-rich shales were purified using column chemistry. </a:t>
            </a:r>
            <a:r>
              <a:rPr lang="en-US" sz="1200" i="1" u="sng" dirty="0"/>
              <a:t>Samples were analyzed using mass spectrometry</a:t>
            </a:r>
            <a:r>
              <a:rPr lang="en-US" sz="1200" i="1" u="sng" dirty="0" smtClean="0"/>
              <a:t>, a technique </a:t>
            </a:r>
            <a:r>
              <a:rPr lang="en-US" sz="1200" i="1" u="sng" dirty="0"/>
              <a:t>that utilizes </a:t>
            </a:r>
            <a:r>
              <a:rPr lang="en-US" sz="1200" i="1" u="sng" dirty="0" smtClean="0"/>
              <a:t>a uniform </a:t>
            </a:r>
            <a:r>
              <a:rPr lang="en-US" sz="1200" i="1" u="sng" dirty="0"/>
              <a:t>magnetic field to determine molecular weights</a:t>
            </a:r>
            <a:r>
              <a:rPr lang="en-US" sz="1200" i="1" u="sng" dirty="0" smtClean="0"/>
              <a:t>.</a:t>
            </a:r>
          </a:p>
          <a:p>
            <a:pPr algn="just"/>
            <a:endParaRPr lang="en-US" sz="1200" dirty="0" smtClean="0"/>
          </a:p>
          <a:p>
            <a:pPr algn="just"/>
            <a:r>
              <a:rPr lang="en-US" sz="1200" dirty="0" smtClean="0"/>
              <a:t>New </a:t>
            </a:r>
            <a:r>
              <a:rPr lang="en-US" sz="1200" dirty="0"/>
              <a:t>thallium isotope results </a:t>
            </a:r>
            <a:r>
              <a:rPr lang="en-US" sz="1200" dirty="0" smtClean="0"/>
              <a:t>(Trace C) suggest </a:t>
            </a:r>
            <a:r>
              <a:rPr lang="en-US" sz="1200" dirty="0"/>
              <a:t>that initial expansion of anoxia coincided with the onset of the extinction and preceded the Lau CIE. Additionally, sulfur isotope data </a:t>
            </a:r>
            <a:r>
              <a:rPr lang="en-US" sz="1200" dirty="0" smtClean="0"/>
              <a:t>(Trace D) record </a:t>
            </a:r>
            <a:r>
              <a:rPr lang="en-US" sz="1200" dirty="0"/>
              <a:t>a large positive excursion parallel to the Lau CIE, interpreted to indicate an increase in pyrite burial associated with the widely documented CIE. </a:t>
            </a:r>
            <a:r>
              <a:rPr lang="en-US" sz="1200" i="1" u="sng" dirty="0" smtClean="0"/>
              <a:t>Together, these data suggest a </a:t>
            </a:r>
            <a:r>
              <a:rPr lang="en-US" sz="1200" i="1" u="sng" dirty="0"/>
              <a:t>possible global expansion of </a:t>
            </a:r>
            <a:r>
              <a:rPr lang="en-US" sz="1200" i="1" u="sng" dirty="0" smtClean="0"/>
              <a:t>an anoxic </a:t>
            </a:r>
            <a:r>
              <a:rPr lang="en-US" sz="1200" i="1" u="sng" dirty="0"/>
              <a:t>and sulfidic water </a:t>
            </a:r>
            <a:r>
              <a:rPr lang="en-US" sz="1200" i="1" u="sng" dirty="0" smtClean="0"/>
              <a:t>column </a:t>
            </a:r>
            <a:r>
              <a:rPr lang="en-US" sz="1200" i="1" u="sng" dirty="0"/>
              <a:t>following </a:t>
            </a:r>
            <a:r>
              <a:rPr lang="en-US" sz="1200" i="1" u="sng" dirty="0" smtClean="0"/>
              <a:t>deoxygenation, the </a:t>
            </a:r>
            <a:r>
              <a:rPr lang="en-US" sz="1200" i="1" u="sng" dirty="0"/>
              <a:t>most direct proxy evidence </a:t>
            </a:r>
            <a:r>
              <a:rPr lang="en-US" sz="1200" i="1" u="sng" dirty="0" smtClean="0"/>
              <a:t>linking </a:t>
            </a:r>
            <a:r>
              <a:rPr lang="en-US" sz="1200" i="1" u="sng" dirty="0"/>
              <a:t>the known extinction to the Lau </a:t>
            </a:r>
            <a:r>
              <a:rPr lang="en-US" sz="1200" i="1" u="sng" dirty="0" smtClean="0"/>
              <a:t>CIE.</a:t>
            </a:r>
            <a:r>
              <a:rPr lang="en-US" sz="1200" dirty="0"/>
              <a:t> </a:t>
            </a:r>
          </a:p>
          <a:p>
            <a:pPr algn="just"/>
            <a:r>
              <a:rPr lang="en-US" sz="1200" dirty="0" smtClean="0"/>
              <a:t>   </a:t>
            </a:r>
            <a:endParaRPr lang="en-US" sz="1200" dirty="0"/>
          </a:p>
          <a:p>
            <a:pPr algn="just"/>
            <a:r>
              <a:rPr lang="en-US" sz="1200" dirty="0"/>
              <a:t> </a:t>
            </a:r>
          </a:p>
        </p:txBody>
      </p:sp>
      <p:sp>
        <p:nvSpPr>
          <p:cNvPr id="4" name="TextBox 3">
            <a:extLst>
              <a:ext uri="{FF2B5EF4-FFF2-40B4-BE49-F238E27FC236}">
                <a16:creationId xmlns:a16="http://schemas.microsoft.com/office/drawing/2014/main" id="{B632B80D-6516-FF44-84C9-E80A8EAC9E90}"/>
              </a:ext>
            </a:extLst>
          </p:cNvPr>
          <p:cNvSpPr txBox="1"/>
          <p:nvPr/>
        </p:nvSpPr>
        <p:spPr>
          <a:xfrm>
            <a:off x="4579815" y="5996226"/>
            <a:ext cx="4564185" cy="861774"/>
          </a:xfrm>
          <a:prstGeom prst="rect">
            <a:avLst/>
          </a:prstGeom>
          <a:noFill/>
        </p:spPr>
        <p:txBody>
          <a:bodyPr wrap="square" rtlCol="0">
            <a:spAutoFit/>
          </a:bodyPr>
          <a:lstStyle/>
          <a:p>
            <a:pPr algn="just"/>
            <a:r>
              <a:rPr lang="en-US" sz="1000" dirty="0"/>
              <a:t>Geochemical data from the Priekule-20 drill core, Latvia. </a:t>
            </a:r>
            <a:r>
              <a:rPr lang="en-US" sz="1000" dirty="0" smtClean="0"/>
              <a:t>(A) The extinction </a:t>
            </a:r>
            <a:r>
              <a:rPr lang="en-US" sz="1000" dirty="0"/>
              <a:t>interval </a:t>
            </a:r>
            <a:r>
              <a:rPr lang="en-US" sz="1000" dirty="0" smtClean="0"/>
              <a:t>(yellow arrow) is marked by reductions in </a:t>
            </a:r>
            <a:r>
              <a:rPr lang="en-US" sz="1000" dirty="0" err="1" smtClean="0"/>
              <a:t>acritarch</a:t>
            </a:r>
            <a:r>
              <a:rPr lang="en-US" sz="1000" dirty="0" smtClean="0"/>
              <a:t>, graptolites, conodonts, fish, and brachiopods. (B) Organic </a:t>
            </a:r>
            <a:r>
              <a:rPr lang="en-US" sz="1000" dirty="0"/>
              <a:t>carbon isotope </a:t>
            </a:r>
            <a:r>
              <a:rPr lang="en-US" sz="1000" dirty="0" smtClean="0"/>
              <a:t>data, (C) Thallium isotope data, and pyrite </a:t>
            </a:r>
            <a:r>
              <a:rPr lang="en-US" sz="1000" dirty="0"/>
              <a:t>sulfur isotope </a:t>
            </a:r>
            <a:r>
              <a:rPr lang="en-US" sz="1000" dirty="0" smtClean="0"/>
              <a:t>data</a:t>
            </a:r>
            <a:r>
              <a:rPr lang="en-US" sz="1000" dirty="0"/>
              <a:t> </a:t>
            </a:r>
            <a:r>
              <a:rPr lang="en-US" sz="1000" dirty="0" smtClean="0"/>
              <a:t>evidence the sequence of events in the water column that are associated with the mass extinction event.</a:t>
            </a:r>
            <a:endParaRPr lang="en-US" sz="1000" dirty="0"/>
          </a:p>
        </p:txBody>
      </p:sp>
      <p:sp>
        <p:nvSpPr>
          <p:cNvPr id="18" name="Text Box 28">
            <a:extLst>
              <a:ext uri="{FF2B5EF4-FFF2-40B4-BE49-F238E27FC236}">
                <a16:creationId xmlns:a16="http://schemas.microsoft.com/office/drawing/2014/main" id="{896AF344-9EB7-AC48-B3C7-8521A26814A5}"/>
              </a:ext>
            </a:extLst>
          </p:cNvPr>
          <p:cNvSpPr txBox="1">
            <a:spLocks noChangeArrowheads="1"/>
          </p:cNvSpPr>
          <p:nvPr/>
        </p:nvSpPr>
        <p:spPr bwMode="auto">
          <a:xfrm>
            <a:off x="104459" y="6120785"/>
            <a:ext cx="4370897" cy="707886"/>
          </a:xfrm>
          <a:prstGeom prst="rect">
            <a:avLst/>
          </a:prstGeom>
          <a:noFill/>
          <a:ln w="9525">
            <a:noFill/>
            <a:miter lim="800000"/>
            <a:headEnd/>
            <a:tailEnd/>
          </a:ln>
        </p:spPr>
        <p:txBody>
          <a:bodyPr wrap="square">
            <a:spAutoFit/>
          </a:bodyPr>
          <a:lstStyle/>
          <a:p>
            <a:r>
              <a:rPr lang="en-US" sz="1000" b="1" dirty="0">
                <a:solidFill>
                  <a:srgbClr val="333399"/>
                </a:solidFill>
              </a:rPr>
              <a:t>Citation: </a:t>
            </a:r>
            <a:r>
              <a:rPr lang="en-US" sz="1000" dirty="0">
                <a:solidFill>
                  <a:srgbClr val="333399"/>
                </a:solidFill>
              </a:rPr>
              <a:t>Bowman, C.N.; Young, S.A.; </a:t>
            </a:r>
            <a:r>
              <a:rPr lang="en-US" sz="1000" dirty="0" err="1">
                <a:solidFill>
                  <a:srgbClr val="333399"/>
                </a:solidFill>
              </a:rPr>
              <a:t>Kaljo</a:t>
            </a:r>
            <a:r>
              <a:rPr lang="en-US" sz="1000" dirty="0">
                <a:solidFill>
                  <a:srgbClr val="333399"/>
                </a:solidFill>
              </a:rPr>
              <a:t>, D.; Eriksson, M.; Them, T.; Hints, O.; </a:t>
            </a:r>
            <a:r>
              <a:rPr lang="en-US" sz="1000" dirty="0" err="1">
                <a:solidFill>
                  <a:srgbClr val="333399"/>
                </a:solidFill>
              </a:rPr>
              <a:t>Martma</a:t>
            </a:r>
            <a:r>
              <a:rPr lang="en-US" sz="1000" dirty="0">
                <a:solidFill>
                  <a:srgbClr val="333399"/>
                </a:solidFill>
              </a:rPr>
              <a:t>, T.; Owens, J.D., </a:t>
            </a:r>
            <a:r>
              <a:rPr lang="en-US" sz="1000" i="1" dirty="0">
                <a:solidFill>
                  <a:srgbClr val="333399"/>
                </a:solidFill>
              </a:rPr>
              <a:t>Linking the progressive expansion of reducing conditions to a stepwise mass extinction event in the late Silurian oceans,</a:t>
            </a:r>
            <a:r>
              <a:rPr lang="en-US" sz="1000" dirty="0">
                <a:solidFill>
                  <a:srgbClr val="333399"/>
                </a:solidFill>
              </a:rPr>
              <a:t> Geology, </a:t>
            </a:r>
            <a:r>
              <a:rPr lang="en-US" sz="1000" b="1" dirty="0">
                <a:solidFill>
                  <a:srgbClr val="333399"/>
                </a:solidFill>
              </a:rPr>
              <a:t>47</a:t>
            </a:r>
            <a:r>
              <a:rPr lang="en-US" sz="1000" dirty="0">
                <a:solidFill>
                  <a:srgbClr val="333399"/>
                </a:solidFill>
              </a:rPr>
              <a:t> (10), 968-972 (2019) </a:t>
            </a:r>
            <a:r>
              <a:rPr lang="en-US" sz="1000" dirty="0">
                <a:solidFill>
                  <a:srgbClr val="333399"/>
                </a:solidFill>
                <a:hlinkClick r:id="rId4"/>
              </a:rPr>
              <a:t>doi.org/10.1130/G46571.1</a:t>
            </a:r>
            <a:endParaRPr lang="en-US" sz="1000" b="1" dirty="0">
              <a:solidFill>
                <a:srgbClr val="333399"/>
              </a:solidFill>
            </a:endParaRPr>
          </a:p>
        </p:txBody>
      </p:sp>
      <p:sp>
        <p:nvSpPr>
          <p:cNvPr id="19" name="Line 42"/>
          <p:cNvSpPr>
            <a:spLocks noChangeShapeType="1"/>
          </p:cNvSpPr>
          <p:nvPr/>
        </p:nvSpPr>
        <p:spPr bwMode="auto">
          <a:xfrm>
            <a:off x="38100" y="1209385"/>
            <a:ext cx="9029700" cy="0"/>
          </a:xfrm>
          <a:prstGeom prst="line">
            <a:avLst/>
          </a:prstGeom>
          <a:noFill/>
          <a:ln w="82550" cmpd="thickThin">
            <a:solidFill>
              <a:schemeClr val="tx1"/>
            </a:solidFill>
            <a:round/>
            <a:headEnd/>
            <a:tailEnd/>
          </a:ln>
        </p:spPr>
        <p:txBody>
          <a:bodyPr/>
          <a:lstStyle/>
          <a:p>
            <a:endParaRPr lang="en-US"/>
          </a:p>
        </p:txBody>
      </p:sp>
      <p:pic>
        <p:nvPicPr>
          <p:cNvPr id="20" name="Picture 19" descr="NSF logo.jpg"/>
          <p:cNvPicPr>
            <a:picLocks noChangeAspect="1"/>
          </p:cNvPicPr>
          <p:nvPr/>
        </p:nvPicPr>
        <p:blipFill>
          <a:blip r:embed="rId5" cstate="print"/>
          <a:stretch>
            <a:fillRect/>
          </a:stretch>
        </p:blipFill>
        <p:spPr>
          <a:xfrm>
            <a:off x="7174571" y="1079"/>
            <a:ext cx="1017188" cy="1023315"/>
          </a:xfrm>
          <a:prstGeom prst="rect">
            <a:avLst/>
          </a:prstGeom>
        </p:spPr>
      </p:pic>
      <p:pic>
        <p:nvPicPr>
          <p:cNvPr id="21" name="Picture 20" descr="JustM_purp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22" name="Text Box 62"/>
          <p:cNvSpPr txBox="1">
            <a:spLocks noChangeArrowheads="1"/>
          </p:cNvSpPr>
          <p:nvPr/>
        </p:nvSpPr>
        <p:spPr bwMode="auto">
          <a:xfrm>
            <a:off x="784225" y="55488"/>
            <a:ext cx="6539262" cy="900246"/>
          </a:xfrm>
          <a:prstGeom prst="rect">
            <a:avLst/>
          </a:prstGeom>
          <a:noFill/>
          <a:ln w="9525">
            <a:noFill/>
            <a:miter lim="800000"/>
            <a:headEnd/>
            <a:tailEnd/>
          </a:ln>
        </p:spPr>
        <p:txBody>
          <a:bodyPr wrap="square">
            <a:spAutoFit/>
          </a:bodyPr>
          <a:lstStyle/>
          <a:p>
            <a:pPr algn="ctr"/>
            <a:r>
              <a:rPr lang="en-US" sz="1400" b="1" dirty="0"/>
              <a:t>Oxygen Depletion In Ancient Oceans Caused Major Mass Extinction</a:t>
            </a:r>
          </a:p>
          <a:p>
            <a:pPr algn="ctr">
              <a:spcBef>
                <a:spcPts val="0"/>
              </a:spcBef>
            </a:pPr>
            <a:endParaRPr lang="en-US" sz="600" dirty="0"/>
          </a:p>
          <a:p>
            <a:pPr algn="ctr">
              <a:spcBef>
                <a:spcPts val="0"/>
              </a:spcBef>
            </a:pPr>
            <a:r>
              <a:rPr lang="en-US" sz="1100" dirty="0"/>
              <a:t>Bowman, C.N.</a:t>
            </a:r>
            <a:r>
              <a:rPr lang="en-US" sz="1100" baseline="30000" dirty="0"/>
              <a:t>1</a:t>
            </a:r>
            <a:r>
              <a:rPr lang="en-US" sz="1100" dirty="0"/>
              <a:t>, Young, S.A.</a:t>
            </a:r>
            <a:r>
              <a:rPr lang="en-US" sz="1100" baseline="30000" dirty="0"/>
              <a:t>1</a:t>
            </a:r>
            <a:r>
              <a:rPr lang="en-US" sz="1100" dirty="0"/>
              <a:t>, </a:t>
            </a:r>
            <a:r>
              <a:rPr lang="en-US" sz="1100" dirty="0" err="1"/>
              <a:t>Kaljo</a:t>
            </a:r>
            <a:r>
              <a:rPr lang="en-US" sz="1100" dirty="0"/>
              <a:t>, D.</a:t>
            </a:r>
            <a:r>
              <a:rPr lang="en-US" sz="1100" baseline="30000" dirty="0"/>
              <a:t>2</a:t>
            </a:r>
            <a:r>
              <a:rPr lang="en-US" sz="1100" dirty="0"/>
              <a:t>, Eriksson, M.E.</a:t>
            </a:r>
            <a:r>
              <a:rPr lang="en-US" sz="1100" baseline="30000" dirty="0"/>
              <a:t>3,</a:t>
            </a:r>
            <a:r>
              <a:rPr lang="en-US" sz="1100" dirty="0"/>
              <a:t> Them II, T.R.</a:t>
            </a:r>
            <a:r>
              <a:rPr lang="en-US" sz="1100" baseline="30000" dirty="0"/>
              <a:t>4</a:t>
            </a:r>
            <a:r>
              <a:rPr lang="en-US" sz="1100" dirty="0"/>
              <a:t>, </a:t>
            </a:r>
            <a:r>
              <a:rPr lang="en-US" sz="1100" dirty="0" smtClean="0"/>
              <a:t>                                                           Hints</a:t>
            </a:r>
            <a:r>
              <a:rPr lang="en-US" sz="1100" dirty="0"/>
              <a:t>, O.</a:t>
            </a:r>
            <a:r>
              <a:rPr lang="en-US" sz="1100" baseline="30000" dirty="0"/>
              <a:t>2</a:t>
            </a:r>
            <a:r>
              <a:rPr lang="en-US" sz="1100" dirty="0"/>
              <a:t>,  </a:t>
            </a:r>
            <a:r>
              <a:rPr lang="en-US" sz="1100" dirty="0" err="1"/>
              <a:t>Martma</a:t>
            </a:r>
            <a:r>
              <a:rPr lang="en-US" sz="1100" dirty="0"/>
              <a:t>, T.</a:t>
            </a:r>
            <a:r>
              <a:rPr lang="en-US" sz="1100" baseline="30000" dirty="0"/>
              <a:t>2</a:t>
            </a:r>
            <a:r>
              <a:rPr lang="en-US" sz="1100" dirty="0"/>
              <a:t>, Owens, J.D.</a:t>
            </a:r>
            <a:r>
              <a:rPr lang="en-US" sz="1100" baseline="30000" dirty="0"/>
              <a:t>1</a:t>
            </a:r>
            <a:r>
              <a:rPr lang="en-US" sz="1100" dirty="0"/>
              <a:t> </a:t>
            </a:r>
          </a:p>
          <a:p>
            <a:pPr algn="ctr">
              <a:spcBef>
                <a:spcPts val="0"/>
              </a:spcBef>
            </a:pPr>
            <a:r>
              <a:rPr lang="en-US" sz="1050" dirty="0">
                <a:solidFill>
                  <a:srgbClr val="0033CC"/>
                </a:solidFill>
              </a:rPr>
              <a:t>1. FSU|NHMFL Geochemistry, 2. Tallinn Univ. of Technology, 3. Lund Univ., 4. College of Charleston </a:t>
            </a:r>
            <a:r>
              <a:rPr lang="en-US" sz="600" kern="1200" dirty="0">
                <a:solidFill>
                  <a:srgbClr val="0033CC"/>
                </a:solidFill>
              </a:rPr>
              <a:t> </a:t>
            </a:r>
          </a:p>
        </p:txBody>
      </p:sp>
      <p:pic>
        <p:nvPicPr>
          <p:cNvPr id="23" name="Picture 22">
            <a:extLst>
              <a:ext uri="{FF2B5EF4-FFF2-40B4-BE49-F238E27FC236}">
                <a16:creationId xmlns:a16="http://schemas.microsoft.com/office/drawing/2014/main" id="{7353DC0B-5A2D-3E42-B1A0-4930B58A9950}"/>
              </a:ext>
            </a:extLst>
          </p:cNvPr>
          <p:cNvPicPr>
            <a:picLocks noChangeAspect="1"/>
          </p:cNvPicPr>
          <p:nvPr/>
        </p:nvPicPr>
        <p:blipFill>
          <a:blip r:embed="rId7"/>
          <a:stretch>
            <a:fillRect/>
          </a:stretch>
        </p:blipFill>
        <p:spPr>
          <a:xfrm>
            <a:off x="8265325" y="114284"/>
            <a:ext cx="802475" cy="802475"/>
          </a:xfrm>
          <a:prstGeom prst="rect">
            <a:avLst/>
          </a:prstGeom>
        </p:spPr>
      </p:pic>
      <p:sp>
        <p:nvSpPr>
          <p:cNvPr id="24" name="TextBox 23">
            <a:extLst>
              <a:ext uri="{FF2B5EF4-FFF2-40B4-BE49-F238E27FC236}">
                <a16:creationId xmlns:a16="http://schemas.microsoft.com/office/drawing/2014/main" id="{003C44C1-9D2B-B245-86C6-0EC6D4B78156}"/>
              </a:ext>
            </a:extLst>
          </p:cNvPr>
          <p:cNvSpPr txBox="1"/>
          <p:nvPr/>
        </p:nvSpPr>
        <p:spPr>
          <a:xfrm>
            <a:off x="573354" y="775051"/>
            <a:ext cx="7844893" cy="577081"/>
          </a:xfrm>
          <a:prstGeom prst="rect">
            <a:avLst/>
          </a:prstGeom>
          <a:noFill/>
        </p:spPr>
        <p:txBody>
          <a:bodyPr wrap="square" rtlCol="0">
            <a:spAutoFit/>
          </a:bodyPr>
          <a:lstStyle/>
          <a:p>
            <a:pPr algn="ctr">
              <a:spcBef>
                <a:spcPts val="0"/>
              </a:spcBef>
            </a:pPr>
            <a:r>
              <a:rPr lang="en-US" sz="1050" b="1" dirty="0">
                <a:solidFill>
                  <a:srgbClr val="0033CC"/>
                </a:solidFill>
              </a:rPr>
              <a:t> </a:t>
            </a:r>
          </a:p>
          <a:p>
            <a:pPr algn="ctr">
              <a:spcBef>
                <a:spcPts val="0"/>
              </a:spcBef>
            </a:pPr>
            <a:r>
              <a:rPr lang="en-US" sz="1050" b="1" dirty="0"/>
              <a:t>Funding Grants: </a:t>
            </a:r>
            <a:r>
              <a:rPr lang="en-US" sz="1050" dirty="0"/>
              <a:t>S.A. Young &amp; J.D. Owens (NSF-EAR: 1748635); D. </a:t>
            </a:r>
            <a:r>
              <a:rPr lang="en-US" sz="1050" dirty="0" err="1"/>
              <a:t>Kaljo</a:t>
            </a:r>
            <a:r>
              <a:rPr lang="en-US" sz="1050" dirty="0"/>
              <a:t>, O. Hints, T. </a:t>
            </a:r>
            <a:r>
              <a:rPr lang="en-US" sz="1050" dirty="0" err="1"/>
              <a:t>Martma</a:t>
            </a:r>
            <a:r>
              <a:rPr lang="en-US" sz="1050" dirty="0"/>
              <a:t> (Estonian Res. </a:t>
            </a:r>
            <a:r>
              <a:rPr lang="en-US" sz="1050" dirty="0" err="1"/>
              <a:t>Coun</a:t>
            </a:r>
            <a:r>
              <a:rPr lang="en-US" sz="1050" dirty="0"/>
              <a:t>. PUT611)</a:t>
            </a:r>
            <a:endParaRPr lang="en-US" sz="1050" dirty="0">
              <a:solidFill>
                <a:srgbClr val="0033CC"/>
              </a:solidFill>
            </a:endParaRPr>
          </a:p>
          <a:p>
            <a:endParaRPr lang="en-US" sz="1050" dirty="0"/>
          </a:p>
        </p:txBody>
      </p:sp>
      <p:sp>
        <p:nvSpPr>
          <p:cNvPr id="26" name="Rectangle 25"/>
          <p:cNvSpPr/>
          <p:nvPr/>
        </p:nvSpPr>
        <p:spPr>
          <a:xfrm>
            <a:off x="4495801" y="3588653"/>
            <a:ext cx="4571999" cy="461665"/>
          </a:xfrm>
          <a:prstGeom prst="rect">
            <a:avLst/>
          </a:prstGeom>
        </p:spPr>
        <p:txBody>
          <a:bodyPr wrap="square">
            <a:spAutoFit/>
          </a:bodyPr>
          <a:lstStyle/>
          <a:p>
            <a:pPr lvl="0" algn="ctr"/>
            <a:endParaRPr lang="en-US" sz="1200" dirty="0"/>
          </a:p>
          <a:p>
            <a:pPr algn="ctr"/>
            <a:endParaRPr lang="en-US" sz="1200" dirty="0"/>
          </a:p>
        </p:txBody>
      </p:sp>
      <p:sp>
        <p:nvSpPr>
          <p:cNvPr id="28" name="Down Arrow 27"/>
          <p:cNvSpPr/>
          <p:nvPr/>
        </p:nvSpPr>
        <p:spPr>
          <a:xfrm rot="10800000" flipV="1">
            <a:off x="6291386" y="1398512"/>
            <a:ext cx="1109783" cy="342968"/>
          </a:xfrm>
          <a:prstGeom prst="downArrow">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D0A072-45E5-B34D-9449-099845730FFB}"/>
              </a:ext>
            </a:extLst>
          </p:cNvPr>
          <p:cNvPicPr>
            <a:picLocks noChangeAspect="1"/>
          </p:cNvPicPr>
          <p:nvPr/>
        </p:nvPicPr>
        <p:blipFill>
          <a:blip r:embed="rId3"/>
          <a:stretch>
            <a:fillRect/>
          </a:stretch>
        </p:blipFill>
        <p:spPr>
          <a:xfrm>
            <a:off x="4391577" y="1251960"/>
            <a:ext cx="4752423" cy="5083426"/>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94691" y="1301355"/>
            <a:ext cx="4296886" cy="4939814"/>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smtClean="0"/>
              <a:t>For </a:t>
            </a:r>
            <a:r>
              <a:rPr lang="en-US" sz="1200" dirty="0"/>
              <a:t>the first time, </a:t>
            </a:r>
            <a:r>
              <a:rPr lang="en-US" sz="1200" dirty="0" smtClean="0"/>
              <a:t>researchers provide </a:t>
            </a:r>
            <a:r>
              <a:rPr lang="en-US" sz="1200" dirty="0"/>
              <a:t>a mechanism to drive the </a:t>
            </a:r>
            <a:r>
              <a:rPr lang="en-US" sz="1200" dirty="0" smtClean="0"/>
              <a:t>late </a:t>
            </a:r>
            <a:r>
              <a:rPr lang="en-US" sz="1200" dirty="0"/>
              <a:t>Silurian </a:t>
            </a:r>
            <a:r>
              <a:rPr lang="en-US" sz="1200" dirty="0" smtClean="0"/>
              <a:t>mass extinction that occurred ~423 </a:t>
            </a:r>
            <a:r>
              <a:rPr lang="en-US" sz="1200" dirty="0"/>
              <a:t>million years </a:t>
            </a:r>
            <a:r>
              <a:rPr lang="en-US" sz="1200" dirty="0" smtClean="0"/>
              <a:t>ago, which </a:t>
            </a:r>
            <a:r>
              <a:rPr lang="en-US" sz="1200" dirty="0" smtClean="0"/>
              <a:t>coincided first with </a:t>
            </a:r>
            <a:r>
              <a:rPr lang="en-US" sz="1200" dirty="0"/>
              <a:t>widespread ocean deoxygenation and </a:t>
            </a:r>
            <a:r>
              <a:rPr lang="en-US" sz="1200" dirty="0" smtClean="0"/>
              <a:t>then </a:t>
            </a:r>
            <a:r>
              <a:rPr lang="en-US" sz="1200" dirty="0"/>
              <a:t>more severe and toxic ocean </a:t>
            </a:r>
            <a:r>
              <a:rPr lang="en-US" sz="1200" dirty="0" smtClean="0"/>
              <a:t>conditions, including </a:t>
            </a:r>
            <a:r>
              <a:rPr lang="en-US" sz="1200" dirty="0"/>
              <a:t>sulfide in the water column.</a:t>
            </a:r>
          </a:p>
          <a:p>
            <a:pPr algn="just"/>
            <a:endParaRPr lang="en-US" sz="600" b="1" dirty="0" smtClean="0">
              <a:solidFill>
                <a:srgbClr val="000000"/>
              </a:solidFill>
            </a:endParaRPr>
          </a:p>
          <a:p>
            <a:pPr algn="just"/>
            <a:r>
              <a:rPr lang="en-US" sz="1200" b="1" dirty="0" smtClean="0">
                <a:solidFill>
                  <a:srgbClr val="000000"/>
                </a:solidFill>
              </a:rPr>
              <a:t>Why </a:t>
            </a:r>
            <a:r>
              <a:rPr lang="en-US" sz="1200" b="1" dirty="0">
                <a:solidFill>
                  <a:srgbClr val="000000"/>
                </a:solidFill>
              </a:rPr>
              <a:t>is this important? </a:t>
            </a:r>
            <a:r>
              <a:rPr lang="en-US" sz="1200" dirty="0"/>
              <a:t>For years, geoscientists struggled to connect a mechanism to the late Silurian </a:t>
            </a:r>
            <a:r>
              <a:rPr lang="en-US" sz="1200" dirty="0" smtClean="0"/>
              <a:t>mass </a:t>
            </a:r>
            <a:r>
              <a:rPr lang="en-US" sz="1200" dirty="0"/>
              <a:t>extinction, one of the 10 most dramatic ever recorded in Earth’s history. </a:t>
            </a:r>
            <a:r>
              <a:rPr lang="en-US" sz="1200" dirty="0" smtClean="0">
                <a:solidFill>
                  <a:srgbClr val="000000"/>
                </a:solidFill>
              </a:rPr>
              <a:t>Geos</a:t>
            </a:r>
            <a:r>
              <a:rPr lang="en-US" sz="1200" dirty="0" smtClean="0"/>
              <a:t>cientists </a:t>
            </a:r>
            <a:r>
              <a:rPr lang="en-US" sz="1200" dirty="0"/>
              <a:t>have long been aware of this major marine extinction, as well as a related disruption in Earth’s global carbon cycle. But the link and timing between these two associated events, the extinction preceded the carbon cycle disruption by more than a hundred thousand years, has been poorly understood. This work provides </a:t>
            </a:r>
            <a:r>
              <a:rPr lang="en-US" sz="1200" dirty="0" smtClean="0"/>
              <a:t>compelling</a:t>
            </a:r>
            <a:r>
              <a:rPr lang="en-US" sz="1200" dirty="0" smtClean="0"/>
              <a:t> </a:t>
            </a:r>
            <a:r>
              <a:rPr lang="en-US" sz="1200" dirty="0"/>
              <a:t>line of evidence that initial deoxygenation in ancient oceans coincides with the start of extinction events. This is important as our observations of the modern ocean suggest there is significant widespread deoxygenation which may </a:t>
            </a:r>
            <a:r>
              <a:rPr lang="en-US" sz="1200" dirty="0" smtClean="0"/>
              <a:t>be </a:t>
            </a:r>
            <a:r>
              <a:rPr lang="en-US" sz="1200" dirty="0"/>
              <a:t>the initial steps towards another marine mass extinction.</a:t>
            </a:r>
          </a:p>
          <a:p>
            <a:pPr algn="just"/>
            <a:endParaRPr lang="en-US" sz="600" b="1" dirty="0" smtClean="0">
              <a:solidFill>
                <a:srgbClr val="000000"/>
              </a:solidFill>
            </a:endParaRPr>
          </a:p>
          <a:p>
            <a:pPr algn="just"/>
            <a:r>
              <a:rPr lang="en-US" sz="1200" b="1" dirty="0" smtClean="0">
                <a:solidFill>
                  <a:srgbClr val="000000"/>
                </a:solidFill>
              </a:rPr>
              <a:t>Why </a:t>
            </a:r>
            <a:r>
              <a:rPr lang="en-US" sz="1200" b="1" dirty="0">
                <a:solidFill>
                  <a:srgbClr val="000000"/>
                </a:solidFill>
              </a:rPr>
              <a:t>did this research need the MagLab?</a:t>
            </a:r>
            <a:r>
              <a:rPr lang="en-US" sz="1200" b="1" dirty="0">
                <a:solidFill>
                  <a:srgbClr val="000000"/>
                </a:solidFill>
                <a:latin typeface="Arial" charset="0"/>
              </a:rPr>
              <a:t>  </a:t>
            </a:r>
            <a:r>
              <a:rPr lang="en-US" sz="1200" dirty="0">
                <a:solidFill>
                  <a:srgbClr val="000000"/>
                </a:solidFill>
                <a:latin typeface="Arial" charset="0"/>
              </a:rPr>
              <a:t>The</a:t>
            </a:r>
            <a:r>
              <a:rPr lang="en-US" sz="1200" b="1" dirty="0">
                <a:solidFill>
                  <a:srgbClr val="000000"/>
                </a:solidFill>
                <a:latin typeface="Arial" charset="0"/>
              </a:rPr>
              <a:t> </a:t>
            </a:r>
            <a:r>
              <a:rPr lang="en-US" sz="1200" dirty="0">
                <a:latin typeface="Arial" charset="0"/>
              </a:rPr>
              <a:t>NHMFL geochemistry group </a:t>
            </a:r>
            <a:r>
              <a:rPr lang="en-US" sz="1200" dirty="0" smtClean="0">
                <a:latin typeface="Arial" charset="0"/>
              </a:rPr>
              <a:t>is </a:t>
            </a:r>
            <a:r>
              <a:rPr lang="en-US" sz="1200" dirty="0">
                <a:latin typeface="Arial" charset="0"/>
              </a:rPr>
              <a:t>uniquely positioned to unravel these types of Earth history </a:t>
            </a:r>
            <a:r>
              <a:rPr lang="en-US" sz="1200" dirty="0" smtClean="0">
                <a:latin typeface="Arial" charset="0"/>
              </a:rPr>
              <a:t>questions because it features both state-of-the-art </a:t>
            </a:r>
            <a:r>
              <a:rPr lang="en-US" sz="1200" dirty="0">
                <a:latin typeface="Arial" charset="0"/>
              </a:rPr>
              <a:t>geochemical </a:t>
            </a:r>
            <a:r>
              <a:rPr lang="en-US" sz="1200" dirty="0" smtClean="0">
                <a:latin typeface="Arial" charset="0"/>
              </a:rPr>
              <a:t>mass spectrometers - that use magnetic fields to </a:t>
            </a:r>
            <a:r>
              <a:rPr lang="en-US" sz="1200" dirty="0" smtClean="0">
                <a:latin typeface="Arial" charset="0"/>
              </a:rPr>
              <a:t>weigh molecules</a:t>
            </a:r>
            <a:r>
              <a:rPr lang="en-US" sz="1200" dirty="0" smtClean="0">
                <a:latin typeface="Arial" charset="0"/>
              </a:rPr>
              <a:t> – and the unique background and training </a:t>
            </a:r>
            <a:r>
              <a:rPr lang="en-US" sz="1200" dirty="0">
                <a:latin typeface="Arial" charset="0"/>
              </a:rPr>
              <a:t>of </a:t>
            </a:r>
            <a:r>
              <a:rPr lang="en-US" sz="1200" dirty="0" smtClean="0">
                <a:latin typeface="Arial" charset="0"/>
              </a:rPr>
              <a:t>PI’s</a:t>
            </a:r>
            <a:r>
              <a:rPr lang="en-US" sz="1200" dirty="0">
                <a:latin typeface="Arial" charset="0"/>
              </a:rPr>
              <a:t>, technical staff, and students. </a:t>
            </a:r>
          </a:p>
        </p:txBody>
      </p:sp>
      <p:sp>
        <p:nvSpPr>
          <p:cNvPr id="1029" name="Line 42"/>
          <p:cNvSpPr>
            <a:spLocks noChangeShapeType="1"/>
          </p:cNvSpPr>
          <p:nvPr/>
        </p:nvSpPr>
        <p:spPr bwMode="auto">
          <a:xfrm>
            <a:off x="38100" y="1209385"/>
            <a:ext cx="9029700" cy="0"/>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4" cstate="print"/>
          <a:stretch>
            <a:fillRect/>
          </a:stretch>
        </p:blipFill>
        <p:spPr>
          <a:xfrm>
            <a:off x="7174571" y="1079"/>
            <a:ext cx="1017188" cy="1023315"/>
          </a:xfrm>
          <a:prstGeom prst="rect">
            <a:avLst/>
          </a:prstGeom>
        </p:spPr>
      </p:pic>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5" name="Rectangle 14"/>
          <p:cNvSpPr/>
          <p:nvPr/>
        </p:nvSpPr>
        <p:spPr>
          <a:xfrm>
            <a:off x="4495801" y="3588653"/>
            <a:ext cx="4571999" cy="461665"/>
          </a:xfrm>
          <a:prstGeom prst="rect">
            <a:avLst/>
          </a:prstGeom>
        </p:spPr>
        <p:txBody>
          <a:bodyPr wrap="square">
            <a:spAutoFit/>
          </a:bodyPr>
          <a:lstStyle/>
          <a:p>
            <a:pPr lvl="0" algn="ctr"/>
            <a:endParaRPr lang="en-US" sz="1200" dirty="0"/>
          </a:p>
          <a:p>
            <a:pPr algn="ctr"/>
            <a:endParaRPr lang="en-US" sz="1200" dirty="0"/>
          </a:p>
        </p:txBody>
      </p:sp>
      <p:sp>
        <p:nvSpPr>
          <p:cNvPr id="16" name="Text Box 62"/>
          <p:cNvSpPr txBox="1">
            <a:spLocks noChangeArrowheads="1"/>
          </p:cNvSpPr>
          <p:nvPr/>
        </p:nvSpPr>
        <p:spPr bwMode="auto">
          <a:xfrm>
            <a:off x="784225" y="55488"/>
            <a:ext cx="6539262" cy="900246"/>
          </a:xfrm>
          <a:prstGeom prst="rect">
            <a:avLst/>
          </a:prstGeom>
          <a:noFill/>
          <a:ln w="9525">
            <a:noFill/>
            <a:miter lim="800000"/>
            <a:headEnd/>
            <a:tailEnd/>
          </a:ln>
        </p:spPr>
        <p:txBody>
          <a:bodyPr wrap="square">
            <a:spAutoFit/>
          </a:bodyPr>
          <a:lstStyle/>
          <a:p>
            <a:pPr algn="ctr"/>
            <a:r>
              <a:rPr lang="en-US" sz="1400" b="1" dirty="0"/>
              <a:t>Oxygen Depletion In Ancient Oceans Caused Major Mass Extinction</a:t>
            </a:r>
          </a:p>
          <a:p>
            <a:pPr algn="ctr">
              <a:spcBef>
                <a:spcPts val="0"/>
              </a:spcBef>
            </a:pPr>
            <a:endParaRPr lang="en-US" sz="600" dirty="0"/>
          </a:p>
          <a:p>
            <a:pPr algn="ctr">
              <a:spcBef>
                <a:spcPts val="0"/>
              </a:spcBef>
            </a:pPr>
            <a:r>
              <a:rPr lang="en-US" sz="1100" dirty="0"/>
              <a:t>Bowman, C.N.</a:t>
            </a:r>
            <a:r>
              <a:rPr lang="en-US" sz="1100" baseline="30000" dirty="0"/>
              <a:t>1</a:t>
            </a:r>
            <a:r>
              <a:rPr lang="en-US" sz="1100" dirty="0"/>
              <a:t>, Young, S.A.</a:t>
            </a:r>
            <a:r>
              <a:rPr lang="en-US" sz="1100" baseline="30000" dirty="0"/>
              <a:t>1</a:t>
            </a:r>
            <a:r>
              <a:rPr lang="en-US" sz="1100" dirty="0"/>
              <a:t>, </a:t>
            </a:r>
            <a:r>
              <a:rPr lang="en-US" sz="1100" dirty="0" err="1"/>
              <a:t>Kaljo</a:t>
            </a:r>
            <a:r>
              <a:rPr lang="en-US" sz="1100" dirty="0"/>
              <a:t>, D.</a:t>
            </a:r>
            <a:r>
              <a:rPr lang="en-US" sz="1100" baseline="30000" dirty="0"/>
              <a:t>2</a:t>
            </a:r>
            <a:r>
              <a:rPr lang="en-US" sz="1100" dirty="0"/>
              <a:t>, Eriksson, M.E.</a:t>
            </a:r>
            <a:r>
              <a:rPr lang="en-US" sz="1100" baseline="30000" dirty="0"/>
              <a:t>3,</a:t>
            </a:r>
            <a:r>
              <a:rPr lang="en-US" sz="1100" dirty="0"/>
              <a:t> Them II, T.R.</a:t>
            </a:r>
            <a:r>
              <a:rPr lang="en-US" sz="1100" baseline="30000" dirty="0"/>
              <a:t>4</a:t>
            </a:r>
            <a:r>
              <a:rPr lang="en-US" sz="1100" dirty="0"/>
              <a:t>, </a:t>
            </a:r>
            <a:r>
              <a:rPr lang="en-US" sz="1100" dirty="0" smtClean="0"/>
              <a:t>                                                           Hints</a:t>
            </a:r>
            <a:r>
              <a:rPr lang="en-US" sz="1100" dirty="0"/>
              <a:t>, O.</a:t>
            </a:r>
            <a:r>
              <a:rPr lang="en-US" sz="1100" baseline="30000" dirty="0"/>
              <a:t>2</a:t>
            </a:r>
            <a:r>
              <a:rPr lang="en-US" sz="1100" dirty="0"/>
              <a:t>,  </a:t>
            </a:r>
            <a:r>
              <a:rPr lang="en-US" sz="1100" dirty="0" err="1"/>
              <a:t>Martma</a:t>
            </a:r>
            <a:r>
              <a:rPr lang="en-US" sz="1100" dirty="0"/>
              <a:t>, T.</a:t>
            </a:r>
            <a:r>
              <a:rPr lang="en-US" sz="1100" baseline="30000" dirty="0"/>
              <a:t>2</a:t>
            </a:r>
            <a:r>
              <a:rPr lang="en-US" sz="1100" dirty="0"/>
              <a:t>, Owens, J.D.</a:t>
            </a:r>
            <a:r>
              <a:rPr lang="en-US" sz="1100" baseline="30000" dirty="0"/>
              <a:t>1</a:t>
            </a:r>
            <a:r>
              <a:rPr lang="en-US" sz="1100" dirty="0"/>
              <a:t> </a:t>
            </a:r>
          </a:p>
          <a:p>
            <a:pPr algn="ctr">
              <a:spcBef>
                <a:spcPts val="0"/>
              </a:spcBef>
            </a:pPr>
            <a:r>
              <a:rPr lang="en-US" sz="1050" dirty="0">
                <a:solidFill>
                  <a:srgbClr val="0033CC"/>
                </a:solidFill>
              </a:rPr>
              <a:t>1. FSU|NHMFL Geochemistry, 2. Tallinn Univ. of Technology, 3. Lund Univ., 4. College of Charleston </a:t>
            </a:r>
            <a:r>
              <a:rPr lang="en-US" sz="600" kern="1200" dirty="0">
                <a:solidFill>
                  <a:srgbClr val="0033CC"/>
                </a:solidFill>
              </a:rPr>
              <a:t> </a:t>
            </a:r>
          </a:p>
        </p:txBody>
      </p:sp>
      <p:pic>
        <p:nvPicPr>
          <p:cNvPr id="13" name="Picture 12">
            <a:extLst>
              <a:ext uri="{FF2B5EF4-FFF2-40B4-BE49-F238E27FC236}">
                <a16:creationId xmlns:a16="http://schemas.microsoft.com/office/drawing/2014/main" id="{7353DC0B-5A2D-3E42-B1A0-4930B58A9950}"/>
              </a:ext>
            </a:extLst>
          </p:cNvPr>
          <p:cNvPicPr>
            <a:picLocks noChangeAspect="1"/>
          </p:cNvPicPr>
          <p:nvPr/>
        </p:nvPicPr>
        <p:blipFill>
          <a:blip r:embed="rId6"/>
          <a:stretch>
            <a:fillRect/>
          </a:stretch>
        </p:blipFill>
        <p:spPr>
          <a:xfrm>
            <a:off x="8265325" y="114284"/>
            <a:ext cx="802475" cy="802475"/>
          </a:xfrm>
          <a:prstGeom prst="rect">
            <a:avLst/>
          </a:prstGeom>
        </p:spPr>
      </p:pic>
      <p:sp>
        <p:nvSpPr>
          <p:cNvPr id="17" name="TextBox 16">
            <a:extLst>
              <a:ext uri="{FF2B5EF4-FFF2-40B4-BE49-F238E27FC236}">
                <a16:creationId xmlns:a16="http://schemas.microsoft.com/office/drawing/2014/main" id="{003C44C1-9D2B-B245-86C6-0EC6D4B78156}"/>
              </a:ext>
            </a:extLst>
          </p:cNvPr>
          <p:cNvSpPr txBox="1"/>
          <p:nvPr/>
        </p:nvSpPr>
        <p:spPr>
          <a:xfrm>
            <a:off x="573354" y="775051"/>
            <a:ext cx="7844893" cy="577081"/>
          </a:xfrm>
          <a:prstGeom prst="rect">
            <a:avLst/>
          </a:prstGeom>
          <a:noFill/>
        </p:spPr>
        <p:txBody>
          <a:bodyPr wrap="square" rtlCol="0">
            <a:spAutoFit/>
          </a:bodyPr>
          <a:lstStyle/>
          <a:p>
            <a:pPr algn="ctr">
              <a:spcBef>
                <a:spcPts val="0"/>
              </a:spcBef>
            </a:pPr>
            <a:r>
              <a:rPr lang="en-US" sz="1050" b="1" dirty="0">
                <a:solidFill>
                  <a:srgbClr val="0033CC"/>
                </a:solidFill>
              </a:rPr>
              <a:t> </a:t>
            </a:r>
          </a:p>
          <a:p>
            <a:pPr algn="ctr">
              <a:spcBef>
                <a:spcPts val="0"/>
              </a:spcBef>
            </a:pPr>
            <a:r>
              <a:rPr lang="en-US" sz="1050" b="1" dirty="0"/>
              <a:t>Funding Grants: </a:t>
            </a:r>
            <a:r>
              <a:rPr lang="en-US" sz="1050" dirty="0"/>
              <a:t>S.A. Young &amp; J.D. Owens (NSF-EAR: 1748635); D. </a:t>
            </a:r>
            <a:r>
              <a:rPr lang="en-US" sz="1050" dirty="0" err="1"/>
              <a:t>Kaljo</a:t>
            </a:r>
            <a:r>
              <a:rPr lang="en-US" sz="1050" dirty="0"/>
              <a:t>, O. Hints, T. </a:t>
            </a:r>
            <a:r>
              <a:rPr lang="en-US" sz="1050" dirty="0" err="1"/>
              <a:t>Martma</a:t>
            </a:r>
            <a:r>
              <a:rPr lang="en-US" sz="1050" dirty="0"/>
              <a:t> (Estonian Res. </a:t>
            </a:r>
            <a:r>
              <a:rPr lang="en-US" sz="1050" dirty="0" err="1"/>
              <a:t>Coun</a:t>
            </a:r>
            <a:r>
              <a:rPr lang="en-US" sz="1050" dirty="0"/>
              <a:t>. PUT611)</a:t>
            </a:r>
            <a:endParaRPr lang="en-US" sz="1050" dirty="0">
              <a:solidFill>
                <a:srgbClr val="0033CC"/>
              </a:solidFill>
            </a:endParaRPr>
          </a:p>
          <a:p>
            <a:endParaRPr lang="en-US" sz="1050" dirty="0"/>
          </a:p>
        </p:txBody>
      </p:sp>
      <p:sp>
        <p:nvSpPr>
          <p:cNvPr id="18" name="Text Box 28">
            <a:extLst>
              <a:ext uri="{FF2B5EF4-FFF2-40B4-BE49-F238E27FC236}">
                <a16:creationId xmlns:a16="http://schemas.microsoft.com/office/drawing/2014/main" id="{896AF344-9EB7-AC48-B3C7-8521A26814A5}"/>
              </a:ext>
            </a:extLst>
          </p:cNvPr>
          <p:cNvSpPr txBox="1">
            <a:spLocks noChangeArrowheads="1"/>
          </p:cNvSpPr>
          <p:nvPr/>
        </p:nvSpPr>
        <p:spPr bwMode="auto">
          <a:xfrm>
            <a:off x="94691" y="6158308"/>
            <a:ext cx="4495800" cy="707886"/>
          </a:xfrm>
          <a:prstGeom prst="rect">
            <a:avLst/>
          </a:prstGeom>
          <a:noFill/>
          <a:ln w="9525">
            <a:noFill/>
            <a:miter lim="800000"/>
            <a:headEnd/>
            <a:tailEnd/>
          </a:ln>
        </p:spPr>
        <p:txBody>
          <a:bodyPr wrap="square">
            <a:spAutoFit/>
          </a:bodyPr>
          <a:lstStyle/>
          <a:p>
            <a:r>
              <a:rPr lang="en-US" sz="1000" b="1" dirty="0">
                <a:solidFill>
                  <a:srgbClr val="333399"/>
                </a:solidFill>
              </a:rPr>
              <a:t>Citation: </a:t>
            </a:r>
            <a:r>
              <a:rPr lang="en-US" sz="1000" dirty="0">
                <a:solidFill>
                  <a:srgbClr val="333399"/>
                </a:solidFill>
              </a:rPr>
              <a:t>Bowman, C.N.; Young, S.A.; </a:t>
            </a:r>
            <a:r>
              <a:rPr lang="en-US" sz="1000" dirty="0" err="1">
                <a:solidFill>
                  <a:srgbClr val="333399"/>
                </a:solidFill>
              </a:rPr>
              <a:t>Kaljo</a:t>
            </a:r>
            <a:r>
              <a:rPr lang="en-US" sz="1000" dirty="0">
                <a:solidFill>
                  <a:srgbClr val="333399"/>
                </a:solidFill>
              </a:rPr>
              <a:t>, D.; Eriksson, M.; Them, T.; Hints, O.; </a:t>
            </a:r>
            <a:r>
              <a:rPr lang="en-US" sz="1000" dirty="0" err="1">
                <a:solidFill>
                  <a:srgbClr val="333399"/>
                </a:solidFill>
              </a:rPr>
              <a:t>Martma</a:t>
            </a:r>
            <a:r>
              <a:rPr lang="en-US" sz="1000" dirty="0">
                <a:solidFill>
                  <a:srgbClr val="333399"/>
                </a:solidFill>
              </a:rPr>
              <a:t>, T.; Owens, J.D., </a:t>
            </a:r>
            <a:r>
              <a:rPr lang="en-US" sz="1000" i="1" dirty="0">
                <a:solidFill>
                  <a:srgbClr val="333399"/>
                </a:solidFill>
              </a:rPr>
              <a:t>Linking the progressive expansion of reducing conditions to a stepwise mass extinction event in the late Silurian oceans,</a:t>
            </a:r>
            <a:r>
              <a:rPr lang="en-US" sz="1000" dirty="0">
                <a:solidFill>
                  <a:srgbClr val="333399"/>
                </a:solidFill>
              </a:rPr>
              <a:t> Geology, </a:t>
            </a:r>
            <a:r>
              <a:rPr lang="en-US" sz="1000" b="1" dirty="0">
                <a:solidFill>
                  <a:srgbClr val="333399"/>
                </a:solidFill>
              </a:rPr>
              <a:t>47</a:t>
            </a:r>
            <a:r>
              <a:rPr lang="en-US" sz="1000" dirty="0">
                <a:solidFill>
                  <a:srgbClr val="333399"/>
                </a:solidFill>
              </a:rPr>
              <a:t> (10), 968-972 (2019) </a:t>
            </a:r>
            <a:r>
              <a:rPr lang="en-US" sz="1000" dirty="0">
                <a:solidFill>
                  <a:srgbClr val="333399"/>
                </a:solidFill>
                <a:hlinkClick r:id="rId7"/>
              </a:rPr>
              <a:t>doi.org/10.1130/G46571.1</a:t>
            </a:r>
            <a:endParaRPr lang="en-US" sz="1000" b="1" dirty="0">
              <a:solidFill>
                <a:srgbClr val="333399"/>
              </a:solidFill>
            </a:endParaRPr>
          </a:p>
        </p:txBody>
      </p:sp>
      <p:sp>
        <p:nvSpPr>
          <p:cNvPr id="3" name="TextBox 2">
            <a:extLst>
              <a:ext uri="{FF2B5EF4-FFF2-40B4-BE49-F238E27FC236}">
                <a16:creationId xmlns:a16="http://schemas.microsoft.com/office/drawing/2014/main" id="{D5188E39-44B8-4647-A754-4DCCE43E3CE1}"/>
              </a:ext>
            </a:extLst>
          </p:cNvPr>
          <p:cNvSpPr txBox="1"/>
          <p:nvPr/>
        </p:nvSpPr>
        <p:spPr>
          <a:xfrm>
            <a:off x="4938188" y="6325542"/>
            <a:ext cx="3858115" cy="461665"/>
          </a:xfrm>
          <a:prstGeom prst="rect">
            <a:avLst/>
          </a:prstGeom>
          <a:noFill/>
        </p:spPr>
        <p:txBody>
          <a:bodyPr wrap="square" rtlCol="0">
            <a:spAutoFit/>
          </a:bodyPr>
          <a:lstStyle/>
          <a:p>
            <a:r>
              <a:rPr lang="en-US" sz="1200" dirty="0"/>
              <a:t>Summary of events in the late Silurian that culminated in the </a:t>
            </a:r>
            <a:r>
              <a:rPr lang="en-US" sz="1200" dirty="0" smtClean="0"/>
              <a:t>mass extinction event (arrow) </a:t>
            </a:r>
            <a:endParaRPr lang="en-US" sz="1200" dirty="0"/>
          </a:p>
        </p:txBody>
      </p:sp>
      <p:sp>
        <p:nvSpPr>
          <p:cNvPr id="19" name="Down Arrow 18"/>
          <p:cNvSpPr/>
          <p:nvPr/>
        </p:nvSpPr>
        <p:spPr>
          <a:xfrm rot="10800000" flipV="1">
            <a:off x="6244491" y="1406327"/>
            <a:ext cx="1156677" cy="342968"/>
          </a:xfrm>
          <a:prstGeom prst="downArrow">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2C98FCE1A0E448A1E158EBFFE2F8B" ma:contentTypeVersion="1" ma:contentTypeDescription="Create a new document." ma:contentTypeScope="" ma:versionID="76ebd7277803707863ce8a13b8345eea">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2C2412-37C2-4BD5-9F49-EE5644F16A23}"/>
</file>

<file path=customXml/itemProps2.xml><?xml version="1.0" encoding="utf-8"?>
<ds:datastoreItem xmlns:ds="http://schemas.openxmlformats.org/officeDocument/2006/customXml" ds:itemID="{777E0283-0C55-4449-97FD-55CFCDE05B82}"/>
</file>

<file path=customXml/itemProps3.xml><?xml version="1.0" encoding="utf-8"?>
<ds:datastoreItem xmlns:ds="http://schemas.openxmlformats.org/officeDocument/2006/customXml" ds:itemID="{0FC1907A-39DF-4E6D-87BF-DAB7FF0BD8FE}"/>
</file>

<file path=docProps/app.xml><?xml version="1.0" encoding="utf-8"?>
<Properties xmlns="http://schemas.openxmlformats.org/officeDocument/2006/extended-properties" xmlns:vt="http://schemas.openxmlformats.org/officeDocument/2006/docPropsVTypes">
  <TotalTime>9149</TotalTime>
  <Words>880</Words>
  <Application>Microsoft Office PowerPoint</Application>
  <PresentationFormat>On-screen Show (4:3)</PresentationFormat>
  <Paragraphs>30</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136</cp:revision>
  <cp:lastPrinted>2019-07-16T13:07:28Z</cp:lastPrinted>
  <dcterms:created xsi:type="dcterms:W3CDTF">2004-08-07T03:10:56Z</dcterms:created>
  <dcterms:modified xsi:type="dcterms:W3CDTF">2019-11-22T20:01:04Z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0x010100D982C98FCE1A0E448A1E158EBFFE2F8B</vt:lpwstr>
  </property>
</Properties>
</file>