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1" r:id="rId2"/>
    <p:sldId id="260"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2" autoAdjust="0"/>
    <p:restoredTop sz="89387" autoAdjust="0"/>
  </p:normalViewPr>
  <p:slideViewPr>
    <p:cSldViewPr snapToGrid="0">
      <p:cViewPr varScale="1">
        <p:scale>
          <a:sx n="95" d="100"/>
          <a:sy n="95" d="100"/>
        </p:scale>
        <p:origin x="816"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endParaRPr lang="en-US" sz="120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80246" y="1346749"/>
            <a:ext cx="4803463" cy="4339650"/>
          </a:xfrm>
          <a:prstGeom prst="rect">
            <a:avLst/>
          </a:prstGeom>
          <a:noFill/>
          <a:ln w="9525">
            <a:noFill/>
            <a:miter lim="800000"/>
            <a:headEnd/>
            <a:tailEnd/>
          </a:ln>
        </p:spPr>
        <p:txBody>
          <a:bodyPr wrap="square">
            <a:spAutoFit/>
          </a:bodyPr>
          <a:lstStyle/>
          <a:p>
            <a:pPr algn="just"/>
            <a:r>
              <a:rPr lang="en-US" sz="1200" dirty="0"/>
              <a:t>Liquid-state Nuclear Magnetic Resonance is a commonly used tool in chemistry, biology and medicine to identify and characterize molecules, but it suffers from low sensitivity. Dynamic Nuclear Polarization (DNP) can increase the sensitivity, but it is challenging in the liquid state and particularly at high magnetic fields, where the </a:t>
            </a:r>
            <a:r>
              <a:rPr lang="en-US" sz="1200" dirty="0" err="1" smtClean="0"/>
              <a:t>the</a:t>
            </a:r>
            <a:r>
              <a:rPr lang="en-US" sz="1200" dirty="0" smtClean="0"/>
              <a:t> challenge is worth addressing because NMR resolution increases with increasing magnetic field.</a:t>
            </a:r>
            <a:endParaRPr lang="en-US" sz="1200" dirty="0"/>
          </a:p>
          <a:p>
            <a:pPr algn="just"/>
            <a:endParaRPr lang="en-US" sz="800" dirty="0"/>
          </a:p>
          <a:p>
            <a:pPr algn="just"/>
            <a:r>
              <a:rPr lang="en-US" sz="1200" i="1" u="sng" dirty="0"/>
              <a:t>In this study we demonstrate a significant gain in sensitivity </a:t>
            </a:r>
            <a:r>
              <a:rPr lang="en-US" sz="1200" i="1" u="sng" dirty="0" smtClean="0"/>
              <a:t>(as high as seventy-fold) </a:t>
            </a:r>
            <a:r>
              <a:rPr lang="en-US" sz="1200" i="1" u="sng" dirty="0"/>
              <a:t>in the liquid state using the scalar Overhauser effect (a form of DNP) at </a:t>
            </a:r>
            <a:r>
              <a:rPr lang="en-US" sz="1200" i="1" u="sng" dirty="0" smtClean="0"/>
              <a:t>14.1T in a large sample volume,</a:t>
            </a:r>
            <a:r>
              <a:rPr lang="en-US" sz="1200" i="1" dirty="0" smtClean="0"/>
              <a:t> while </a:t>
            </a:r>
            <a:r>
              <a:rPr lang="en-US" sz="1200" dirty="0" smtClean="0"/>
              <a:t>also demonstrating the higher resolution from high magnetic fields.</a:t>
            </a:r>
            <a:endParaRPr lang="en-US" sz="1200" dirty="0"/>
          </a:p>
          <a:p>
            <a:pPr algn="just"/>
            <a:endParaRPr lang="en-US" sz="800" dirty="0"/>
          </a:p>
          <a:p>
            <a:pPr algn="just"/>
            <a:r>
              <a:rPr lang="en-US" sz="1200" dirty="0"/>
              <a:t>We used the </a:t>
            </a:r>
            <a:r>
              <a:rPr lang="en-US" sz="1200" dirty="0" smtClean="0"/>
              <a:t>newly-commissioned 14.1T </a:t>
            </a:r>
            <a:r>
              <a:rPr lang="en-US" sz="1200" dirty="0"/>
              <a:t>liquid DNP magnet </a:t>
            </a:r>
            <a:r>
              <a:rPr lang="en-US" sz="1200" dirty="0" smtClean="0"/>
              <a:t>system, </a:t>
            </a:r>
            <a:r>
              <a:rPr lang="en-US" sz="1200" dirty="0"/>
              <a:t>developed in-house </a:t>
            </a:r>
            <a:r>
              <a:rPr lang="en-US" sz="1200" dirty="0" smtClean="0"/>
              <a:t>at the MagLab, to </a:t>
            </a:r>
            <a:r>
              <a:rPr lang="en-US" sz="1200" dirty="0"/>
              <a:t>demonstrate large enhancements in </a:t>
            </a:r>
            <a:r>
              <a:rPr lang="en-US" sz="1200" baseline="30000" dirty="0">
                <a:latin typeface="+mn-lt"/>
                <a:cs typeface="Andale Mono"/>
              </a:rPr>
              <a:t>13</a:t>
            </a:r>
            <a:r>
              <a:rPr lang="en-US" sz="1200" dirty="0">
                <a:latin typeface="+mn-lt"/>
                <a:cs typeface="Andale Mono"/>
              </a:rPr>
              <a:t>C magnetic resonance signals </a:t>
            </a:r>
            <a:r>
              <a:rPr lang="en-US" sz="1200" dirty="0" smtClean="0">
                <a:latin typeface="+mn-lt"/>
                <a:cs typeface="Andale Mono"/>
              </a:rPr>
              <a:t>for </a:t>
            </a:r>
            <a:r>
              <a:rPr lang="en-US" sz="1200" baseline="30000" dirty="0" smtClean="0">
                <a:cs typeface="Andale Mono"/>
              </a:rPr>
              <a:t>13</a:t>
            </a:r>
            <a:r>
              <a:rPr lang="en-US" sz="1200" dirty="0" smtClean="0">
                <a:cs typeface="Andale Mono"/>
              </a:rPr>
              <a:t>C located in</a:t>
            </a:r>
            <a:r>
              <a:rPr lang="en-US" sz="1200" dirty="0" smtClean="0">
                <a:latin typeface="+mn-lt"/>
                <a:cs typeface="Andale Mono"/>
              </a:rPr>
              <a:t> </a:t>
            </a:r>
            <a:r>
              <a:rPr lang="en-US" sz="1200" dirty="0">
                <a:latin typeface="+mn-lt"/>
                <a:cs typeface="Andale Mono"/>
              </a:rPr>
              <a:t>several </a:t>
            </a:r>
            <a:r>
              <a:rPr lang="en-US" sz="1200" dirty="0" smtClean="0">
                <a:latin typeface="+mn-lt"/>
                <a:cs typeface="Andale Mono"/>
              </a:rPr>
              <a:t>molecules (see </a:t>
            </a:r>
            <a:r>
              <a:rPr lang="en-US" sz="1200" dirty="0">
                <a:latin typeface="+mn-lt"/>
                <a:cs typeface="Andale Mono"/>
              </a:rPr>
              <a:t>Table </a:t>
            </a:r>
            <a:r>
              <a:rPr lang="en-US" sz="1200" dirty="0" smtClean="0">
                <a:latin typeface="+mn-lt"/>
                <a:cs typeface="Andale Mono"/>
              </a:rPr>
              <a:t>1)</a:t>
            </a:r>
            <a:r>
              <a:rPr lang="en-US" sz="1200" dirty="0" smtClean="0">
                <a:latin typeface="+mn-lt"/>
              </a:rPr>
              <a:t>. </a:t>
            </a:r>
            <a:endParaRPr lang="en-US" sz="1200" dirty="0">
              <a:latin typeface="+mn-lt"/>
            </a:endParaRPr>
          </a:p>
          <a:p>
            <a:pPr algn="just"/>
            <a:endParaRPr lang="en-US" sz="800" dirty="0"/>
          </a:p>
          <a:p>
            <a:pPr algn="just"/>
            <a:r>
              <a:rPr lang="en-US" sz="1200" dirty="0"/>
              <a:t>The strong scalar liquid DNP effect observed is limited to specific molecules, but it </a:t>
            </a:r>
            <a:r>
              <a:rPr lang="en-US" sz="1200" dirty="0" smtClean="0"/>
              <a:t>demonstrates the </a:t>
            </a:r>
            <a:r>
              <a:rPr lang="en-US" sz="1200" dirty="0"/>
              <a:t>dipolar </a:t>
            </a:r>
            <a:r>
              <a:rPr lang="en-US" sz="1200" dirty="0" err="1"/>
              <a:t>Overhauser</a:t>
            </a:r>
            <a:r>
              <a:rPr lang="en-US" sz="1200" dirty="0"/>
              <a:t> </a:t>
            </a:r>
            <a:r>
              <a:rPr lang="en-US" sz="1200" dirty="0" smtClean="0"/>
              <a:t>effect, </a:t>
            </a:r>
            <a:r>
              <a:rPr lang="en-US" sz="1200" dirty="0"/>
              <a:t>which can be universally applied to many molecules. </a:t>
            </a:r>
            <a:r>
              <a:rPr lang="en-US" sz="1200" i="1" u="sng" dirty="0"/>
              <a:t>The dipolar effect is particularly strong for small molecules used in </a:t>
            </a:r>
            <a:r>
              <a:rPr lang="en-US" sz="1200" i="1" u="sng" dirty="0" smtClean="0"/>
              <a:t>studies of metabolomics </a:t>
            </a:r>
            <a:r>
              <a:rPr lang="en-US" sz="1200" i="1" u="sng" dirty="0"/>
              <a:t>(medical), natural </a:t>
            </a:r>
            <a:r>
              <a:rPr lang="en-US" sz="1200" i="1" u="sng" dirty="0" smtClean="0"/>
              <a:t>products </a:t>
            </a:r>
            <a:r>
              <a:rPr lang="en-US" sz="1200" i="1" u="sng" dirty="0"/>
              <a:t>(biology</a:t>
            </a:r>
            <a:r>
              <a:rPr lang="en-US" sz="1200" i="1" u="sng" dirty="0" smtClean="0"/>
              <a:t>), </a:t>
            </a:r>
            <a:r>
              <a:rPr lang="en-US" sz="1200" i="1" u="sng" dirty="0"/>
              <a:t>and </a:t>
            </a:r>
            <a:r>
              <a:rPr lang="en-US" sz="1200" i="1" u="sng" dirty="0" smtClean="0"/>
              <a:t>molecular dynamics </a:t>
            </a:r>
            <a:r>
              <a:rPr lang="en-US" sz="1200" i="1" u="sng" dirty="0"/>
              <a:t>(chemistry</a:t>
            </a:r>
            <a:r>
              <a:rPr lang="en-US" sz="1200" i="1" u="sng" dirty="0" smtClean="0"/>
              <a:t>), </a:t>
            </a:r>
            <a:r>
              <a:rPr lang="en-US" sz="1200" i="1" u="sng" dirty="0"/>
              <a:t>thus </a:t>
            </a:r>
            <a:r>
              <a:rPr lang="en-US" sz="1200" i="1" u="sng" dirty="0" smtClean="0"/>
              <a:t>advancing a </a:t>
            </a:r>
            <a:r>
              <a:rPr lang="en-US" sz="1200" i="1" u="sng" dirty="0"/>
              <a:t>wide variety of applications</a:t>
            </a:r>
            <a:r>
              <a:rPr lang="en-US" sz="1200" i="1" u="sng" dirty="0" smtClean="0"/>
              <a:t>.</a:t>
            </a:r>
            <a:endParaRPr lang="en-US" sz="1200" i="1" u="sng" dirty="0"/>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sp>
        <p:nvSpPr>
          <p:cNvPr id="10" name="Text Box 28"/>
          <p:cNvSpPr txBox="1">
            <a:spLocks noChangeArrowheads="1"/>
          </p:cNvSpPr>
          <p:nvPr/>
        </p:nvSpPr>
        <p:spPr bwMode="auto">
          <a:xfrm>
            <a:off x="53881" y="5707115"/>
            <a:ext cx="4829828" cy="1107996"/>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a:t>
            </a:r>
            <a:r>
              <a:rPr lang="en-US" sz="1100" dirty="0" smtClean="0">
                <a:solidFill>
                  <a:srgbClr val="333399"/>
                </a:solidFill>
              </a:rPr>
              <a:t>14.1 </a:t>
            </a:r>
            <a:r>
              <a:rPr lang="en-US" sz="1100" dirty="0">
                <a:solidFill>
                  <a:srgbClr val="333399"/>
                </a:solidFill>
              </a:rPr>
              <a:t>T liquid DNP magnet </a:t>
            </a:r>
            <a:r>
              <a:rPr lang="en-US" sz="1100" dirty="0" smtClean="0">
                <a:solidFill>
                  <a:srgbClr val="333399"/>
                </a:solidFill>
              </a:rPr>
              <a:t>system in the EMR and NMR facilities</a:t>
            </a:r>
            <a:endParaRPr lang="en-US" sz="1100" dirty="0">
              <a:solidFill>
                <a:srgbClr val="333399"/>
              </a:solidFill>
            </a:endParaRPr>
          </a:p>
          <a:p>
            <a:r>
              <a:rPr lang="en-US" sz="1100" b="1" dirty="0">
                <a:solidFill>
                  <a:srgbClr val="333399"/>
                </a:solidFill>
              </a:rPr>
              <a:t>Citation: </a:t>
            </a:r>
            <a:r>
              <a:rPr lang="en-US" sz="1100" dirty="0">
                <a:solidFill>
                  <a:srgbClr val="333399"/>
                </a:solidFill>
              </a:rPr>
              <a:t>T. Dubroca, S. Wi, J. van Tol, L. Frydman and S. Hill, </a:t>
            </a:r>
            <a:endParaRPr lang="en-US" sz="1100" dirty="0" smtClean="0">
              <a:solidFill>
                <a:srgbClr val="333399"/>
              </a:solidFill>
            </a:endParaRPr>
          </a:p>
          <a:p>
            <a:r>
              <a:rPr lang="en-US" sz="1100" i="1" dirty="0" smtClean="0">
                <a:solidFill>
                  <a:srgbClr val="333399"/>
                </a:solidFill>
              </a:rPr>
              <a:t>Large </a:t>
            </a:r>
            <a:r>
              <a:rPr lang="en-US" sz="1100" i="1" dirty="0">
                <a:solidFill>
                  <a:srgbClr val="333399"/>
                </a:solidFill>
              </a:rPr>
              <a:t>volume liquid state scalar Overhauser dynamic nuclear polarization at high magnetic field, </a:t>
            </a:r>
            <a:endParaRPr lang="en-US" sz="1100" i="1" dirty="0" smtClean="0">
              <a:solidFill>
                <a:srgbClr val="333399"/>
              </a:solidFill>
            </a:endParaRPr>
          </a:p>
          <a:p>
            <a:r>
              <a:rPr lang="en-US" sz="1100" dirty="0" smtClean="0">
                <a:solidFill>
                  <a:srgbClr val="333399"/>
                </a:solidFill>
              </a:rPr>
              <a:t>Phys</a:t>
            </a:r>
            <a:r>
              <a:rPr lang="en-US" sz="1100" dirty="0">
                <a:solidFill>
                  <a:srgbClr val="333399"/>
                </a:solidFill>
              </a:rPr>
              <a:t>. Chem. Chem. Phys. </a:t>
            </a:r>
            <a:r>
              <a:rPr lang="en-US" sz="1100" b="1" dirty="0">
                <a:solidFill>
                  <a:srgbClr val="333399"/>
                </a:solidFill>
              </a:rPr>
              <a:t>21</a:t>
            </a:r>
            <a:r>
              <a:rPr lang="en-US" sz="1100" dirty="0">
                <a:solidFill>
                  <a:srgbClr val="333399"/>
                </a:solidFill>
              </a:rPr>
              <a:t> 21200-21204 (2019); </a:t>
            </a:r>
            <a:r>
              <a:rPr lang="en-US" sz="1100" dirty="0">
                <a:solidFill>
                  <a:srgbClr val="FF0000"/>
                </a:solidFill>
              </a:rPr>
              <a:t>10.1039/C9CP02997D</a:t>
            </a:r>
            <a:endParaRPr lang="en-US" sz="1200" dirty="0">
              <a:solidFill>
                <a:srgbClr val="333399"/>
              </a:solidFill>
            </a:endParaRPr>
          </a:p>
        </p:txBody>
      </p:sp>
      <p:pic>
        <p:nvPicPr>
          <p:cNvPr id="12" name="Picture 11" descr="NSF logo.jpg"/>
          <p:cNvPicPr>
            <a:picLocks noChangeAspect="1"/>
          </p:cNvPicPr>
          <p:nvPr/>
        </p:nvPicPr>
        <p:blipFill>
          <a:blip r:embed="rId3" cstate="print"/>
          <a:stretch>
            <a:fillRect/>
          </a:stretch>
        </p:blipFill>
        <p:spPr>
          <a:xfrm>
            <a:off x="7099847" y="74198"/>
            <a:ext cx="1017188" cy="1023315"/>
          </a:xfrm>
          <a:prstGeom prst="rect">
            <a:avLst/>
          </a:prstGeom>
        </p:spPr>
      </p:pic>
      <p:sp>
        <p:nvSpPr>
          <p:cNvPr id="13" name="Text Box 62"/>
          <p:cNvSpPr txBox="1">
            <a:spLocks noChangeArrowheads="1"/>
          </p:cNvSpPr>
          <p:nvPr/>
        </p:nvSpPr>
        <p:spPr bwMode="auto">
          <a:xfrm>
            <a:off x="843500" y="22451"/>
            <a:ext cx="6480837" cy="1238801"/>
          </a:xfrm>
          <a:prstGeom prst="rect">
            <a:avLst/>
          </a:prstGeom>
          <a:noFill/>
          <a:ln w="9525">
            <a:noFill/>
            <a:miter lim="800000"/>
            <a:headEnd/>
            <a:tailEnd/>
          </a:ln>
        </p:spPr>
        <p:txBody>
          <a:bodyPr wrap="square">
            <a:spAutoFit/>
          </a:bodyPr>
          <a:lstStyle/>
          <a:p>
            <a:pPr algn="ctr">
              <a:spcBef>
                <a:spcPts val="0"/>
              </a:spcBef>
            </a:pPr>
            <a:r>
              <a:rPr lang="en-US" sz="1600" b="1" dirty="0"/>
              <a:t>Liquid State </a:t>
            </a:r>
            <a:r>
              <a:rPr lang="en-US" sz="1600" b="1" dirty="0" smtClean="0"/>
              <a:t>Dynamic </a:t>
            </a:r>
            <a:r>
              <a:rPr lang="en-US" sz="1600" b="1" dirty="0"/>
              <a:t>Nuclear Polarization</a:t>
            </a:r>
          </a:p>
          <a:p>
            <a:pPr algn="ctr">
              <a:spcBef>
                <a:spcPts val="0"/>
              </a:spcBef>
            </a:pPr>
            <a:r>
              <a:rPr lang="en-US" sz="1600" b="1" dirty="0"/>
              <a:t>at High Magnetic Field</a:t>
            </a:r>
            <a:endParaRPr lang="en-US" sz="600" dirty="0"/>
          </a:p>
          <a:p>
            <a:pPr algn="ctr">
              <a:spcBef>
                <a:spcPts val="0"/>
              </a:spcBef>
            </a:pPr>
            <a:r>
              <a:rPr lang="en-US" sz="1100" dirty="0"/>
              <a:t>Thierry Dubroca</a:t>
            </a:r>
            <a:r>
              <a:rPr lang="en-US" sz="1100" baseline="30000" dirty="0"/>
              <a:t>1</a:t>
            </a:r>
            <a:r>
              <a:rPr lang="en-US" sz="1100" dirty="0"/>
              <a:t>, Sungsool Wi</a:t>
            </a:r>
            <a:r>
              <a:rPr lang="en-US" sz="1100" baseline="30000" dirty="0"/>
              <a:t>1</a:t>
            </a:r>
            <a:r>
              <a:rPr lang="en-US" sz="1100" dirty="0"/>
              <a:t>, Johan van Tol</a:t>
            </a:r>
            <a:r>
              <a:rPr lang="en-US" sz="1100" baseline="30000" dirty="0"/>
              <a:t>1</a:t>
            </a:r>
            <a:r>
              <a:rPr lang="en-US" sz="1100" dirty="0"/>
              <a:t>, Lucio Frydman</a:t>
            </a:r>
            <a:r>
              <a:rPr lang="en-US" sz="1100" baseline="30000" dirty="0"/>
              <a:t>1,2</a:t>
            </a:r>
            <a:r>
              <a:rPr lang="en-US" sz="1100" dirty="0"/>
              <a:t>, Stephen Hill</a:t>
            </a:r>
            <a:r>
              <a:rPr lang="en-US" sz="1100" baseline="30000" dirty="0"/>
              <a:t>1,3</a:t>
            </a:r>
            <a:r>
              <a:rPr lang="en-US" sz="1100" dirty="0"/>
              <a:t>,</a:t>
            </a:r>
          </a:p>
          <a:p>
            <a:pPr algn="ctr">
              <a:spcBef>
                <a:spcPts val="0"/>
              </a:spcBef>
            </a:pPr>
            <a:r>
              <a:rPr lang="en-US" sz="1050" b="1" dirty="0">
                <a:solidFill>
                  <a:srgbClr val="0033CC"/>
                </a:solidFill>
              </a:rPr>
              <a:t>1. NHMFL, 2. Weizmann Institute, 3. Florida State University;</a:t>
            </a:r>
            <a:r>
              <a:rPr lang="en-US" sz="600" b="1" kern="1200" dirty="0">
                <a:solidFill>
                  <a:srgbClr val="0033CC"/>
                </a:solidFill>
              </a:rPr>
              <a:t> </a:t>
            </a:r>
          </a:p>
          <a:p>
            <a:pPr algn="ctr">
              <a:spcBef>
                <a:spcPts val="0"/>
              </a:spcBef>
            </a:pPr>
            <a:r>
              <a:rPr lang="en-US" sz="1050" b="1" kern="1200" dirty="0"/>
              <a:t>Funding Grants:</a:t>
            </a:r>
            <a:r>
              <a:rPr lang="en-US" sz="1050" kern="1200" dirty="0"/>
              <a:t>  G.S. Boebinger (NSF DMR-1157490, NSF </a:t>
            </a:r>
            <a:r>
              <a:rPr lang="en-US" sz="1050" dirty="0"/>
              <a:t>DMR-1644779</a:t>
            </a:r>
            <a:r>
              <a:rPr lang="en-US" sz="1050" kern="1200" dirty="0"/>
              <a:t>); </a:t>
            </a:r>
            <a:r>
              <a:rPr lang="en-US" sz="1050" dirty="0"/>
              <a:t>S. Hill (CHE-1229170</a:t>
            </a:r>
            <a:r>
              <a:rPr lang="en-US" sz="1050" kern="1200" dirty="0"/>
              <a:t>); </a:t>
            </a:r>
            <a:r>
              <a:rPr lang="en-US" sz="1050" kern="1200" dirty="0" smtClean="0"/>
              <a:t>     S</a:t>
            </a:r>
            <a:r>
              <a:rPr lang="en-US" sz="1050" kern="1200" dirty="0"/>
              <a:t>. </a:t>
            </a:r>
            <a:r>
              <a:rPr lang="en-US" sz="1050" dirty="0"/>
              <a:t>Wi (CHE-1808660)</a:t>
            </a:r>
            <a:endParaRPr lang="en-US" sz="1050" b="1" kern="1200" dirty="0">
              <a:solidFill>
                <a:srgbClr val="0033CC"/>
              </a:solidFill>
            </a:endParaRPr>
          </a:p>
        </p:txBody>
      </p:sp>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1" name="Rectangle 10"/>
          <p:cNvSpPr/>
          <p:nvPr/>
        </p:nvSpPr>
        <p:spPr>
          <a:xfrm>
            <a:off x="4938709" y="6458618"/>
            <a:ext cx="4069728" cy="276999"/>
          </a:xfrm>
          <a:prstGeom prst="rect">
            <a:avLst/>
          </a:prstGeom>
        </p:spPr>
        <p:txBody>
          <a:bodyPr wrap="square">
            <a:spAutoFit/>
          </a:bodyPr>
          <a:lstStyle/>
          <a:p>
            <a:r>
              <a:rPr lang="en-US" sz="1200" dirty="0"/>
              <a:t>Table 1: </a:t>
            </a:r>
            <a:r>
              <a:rPr lang="en-US" sz="1200" dirty="0" smtClean="0"/>
              <a:t>Sensitivity </a:t>
            </a:r>
            <a:r>
              <a:rPr lang="en-US" sz="1200" dirty="0"/>
              <a:t>enhancements for various molecules.</a:t>
            </a:r>
          </a:p>
        </p:txBody>
      </p:sp>
      <p:pic>
        <p:nvPicPr>
          <p:cNvPr id="15" name="Picture 14">
            <a:extLst>
              <a:ext uri="{FF2B5EF4-FFF2-40B4-BE49-F238E27FC236}">
                <a16:creationId xmlns:a16="http://schemas.microsoft.com/office/drawing/2014/main" id="{7353DC0B-5A2D-3E42-B1A0-4930B58A9950}"/>
              </a:ext>
            </a:extLst>
          </p:cNvPr>
          <p:cNvPicPr>
            <a:picLocks noChangeAspect="1"/>
          </p:cNvPicPr>
          <p:nvPr/>
        </p:nvPicPr>
        <p:blipFill>
          <a:blip r:embed="rId5"/>
          <a:stretch>
            <a:fillRect/>
          </a:stretch>
        </p:blipFill>
        <p:spPr>
          <a:xfrm>
            <a:off x="8265325" y="184619"/>
            <a:ext cx="802475" cy="802475"/>
          </a:xfrm>
          <a:prstGeom prst="rect">
            <a:avLst/>
          </a:prstGeom>
        </p:spPr>
      </p:pic>
      <p:sp>
        <p:nvSpPr>
          <p:cNvPr id="22" name="Rectangle 21">
            <a:extLst>
              <a:ext uri="{FF2B5EF4-FFF2-40B4-BE49-F238E27FC236}">
                <a16:creationId xmlns:a16="http://schemas.microsoft.com/office/drawing/2014/main" id="{734E9FB9-6EFD-4AA5-B2EA-712AEE0E3ED7}"/>
              </a:ext>
            </a:extLst>
          </p:cNvPr>
          <p:cNvSpPr/>
          <p:nvPr/>
        </p:nvSpPr>
        <p:spPr>
          <a:xfrm>
            <a:off x="7388741" y="1881790"/>
            <a:ext cx="1753167" cy="1015663"/>
          </a:xfrm>
          <a:prstGeom prst="rect">
            <a:avLst/>
          </a:prstGeom>
        </p:spPr>
        <p:txBody>
          <a:bodyPr wrap="square">
            <a:spAutoFit/>
          </a:bodyPr>
          <a:lstStyle/>
          <a:p>
            <a:r>
              <a:rPr lang="en-US" sz="1200" dirty="0"/>
              <a:t>Figure 1: Nuclear Magnetic Resonance spectra without scalar Overhauser effect (blue) and with it (red).</a:t>
            </a:r>
          </a:p>
        </p:txBody>
      </p:sp>
      <p:pic>
        <p:nvPicPr>
          <p:cNvPr id="3" name="Picture 2" descr="A screenshot of a cell phone&#10;&#10;Description automatically generated">
            <a:extLst>
              <a:ext uri="{FF2B5EF4-FFF2-40B4-BE49-F238E27FC236}">
                <a16:creationId xmlns:a16="http://schemas.microsoft.com/office/drawing/2014/main" id="{64156C52-8AFB-4F7D-B191-870492FD9D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9053" y="5029586"/>
            <a:ext cx="4045695" cy="1428396"/>
          </a:xfrm>
          <a:prstGeom prst="rect">
            <a:avLst/>
          </a:prstGeom>
        </p:spPr>
      </p:pic>
      <p:grpSp>
        <p:nvGrpSpPr>
          <p:cNvPr id="2" name="Group 1"/>
          <p:cNvGrpSpPr/>
          <p:nvPr/>
        </p:nvGrpSpPr>
        <p:grpSpPr>
          <a:xfrm>
            <a:off x="4913652" y="1321695"/>
            <a:ext cx="3937211" cy="3527556"/>
            <a:chOff x="4607241" y="1366550"/>
            <a:chExt cx="2908518" cy="2836665"/>
          </a:xfrm>
        </p:grpSpPr>
        <p:pic>
          <p:nvPicPr>
            <p:cNvPr id="17" name="Picture 16">
              <a:extLst>
                <a:ext uri="{FF2B5EF4-FFF2-40B4-BE49-F238E27FC236}">
                  <a16:creationId xmlns:a16="http://schemas.microsoft.com/office/drawing/2014/main" id="{D15C869D-301C-4397-896F-307EB032D7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836" r="59273" b="5679"/>
            <a:stretch/>
          </p:blipFill>
          <p:spPr>
            <a:xfrm>
              <a:off x="4757630" y="1366550"/>
              <a:ext cx="1608794" cy="2703562"/>
            </a:xfrm>
            <a:prstGeom prst="rect">
              <a:avLst/>
            </a:prstGeom>
          </p:spPr>
        </p:pic>
        <p:sp>
          <p:nvSpPr>
            <p:cNvPr id="25" name="Rectangle 24">
              <a:extLst>
                <a:ext uri="{FF2B5EF4-FFF2-40B4-BE49-F238E27FC236}">
                  <a16:creationId xmlns:a16="http://schemas.microsoft.com/office/drawing/2014/main" id="{C23D3578-2EA7-4359-B22C-90AD5B216AB5}"/>
                </a:ext>
              </a:extLst>
            </p:cNvPr>
            <p:cNvSpPr/>
            <p:nvPr/>
          </p:nvSpPr>
          <p:spPr>
            <a:xfrm>
              <a:off x="4607241" y="2145917"/>
              <a:ext cx="1161916" cy="222747"/>
            </a:xfrm>
            <a:prstGeom prst="rect">
              <a:avLst/>
            </a:prstGeom>
          </p:spPr>
          <p:txBody>
            <a:bodyPr wrap="none">
              <a:spAutoFit/>
            </a:bodyPr>
            <a:lstStyle/>
            <a:p>
              <a:r>
                <a:rPr lang="en-US" sz="1200" dirty="0">
                  <a:solidFill>
                    <a:srgbClr val="222222"/>
                  </a:solidFill>
                  <a:latin typeface="Roboto"/>
                </a:rPr>
                <a:t>Carbon </a:t>
              </a:r>
              <a:r>
                <a:rPr lang="en-US" sz="1200" dirty="0" smtClean="0">
                  <a:solidFill>
                    <a:srgbClr val="222222"/>
                  </a:solidFill>
                  <a:latin typeface="Roboto"/>
                </a:rPr>
                <a:t>tetrachloride</a:t>
              </a:r>
              <a:endParaRPr lang="en-US" sz="1200" dirty="0"/>
            </a:p>
          </p:txBody>
        </p:sp>
        <p:sp>
          <p:nvSpPr>
            <p:cNvPr id="26" name="Rectangle 25">
              <a:extLst>
                <a:ext uri="{FF2B5EF4-FFF2-40B4-BE49-F238E27FC236}">
                  <a16:creationId xmlns:a16="http://schemas.microsoft.com/office/drawing/2014/main" id="{C6684371-E4E4-4F70-9F88-A0DF58B55175}"/>
                </a:ext>
              </a:extLst>
            </p:cNvPr>
            <p:cNvSpPr/>
            <p:nvPr/>
          </p:nvSpPr>
          <p:spPr>
            <a:xfrm>
              <a:off x="5958719" y="3005995"/>
              <a:ext cx="942887" cy="276999"/>
            </a:xfrm>
            <a:prstGeom prst="rect">
              <a:avLst/>
            </a:prstGeom>
          </p:spPr>
          <p:txBody>
            <a:bodyPr wrap="none">
              <a:spAutoFit/>
            </a:bodyPr>
            <a:lstStyle/>
            <a:p>
              <a:r>
                <a:rPr lang="en-US" sz="1200" dirty="0">
                  <a:solidFill>
                    <a:srgbClr val="222222"/>
                  </a:solidFill>
                  <a:latin typeface="Roboto"/>
                </a:rPr>
                <a:t>Chloroform</a:t>
              </a:r>
              <a:endParaRPr lang="en-US" sz="1200" dirty="0"/>
            </a:p>
          </p:txBody>
        </p:sp>
        <p:sp>
          <p:nvSpPr>
            <p:cNvPr id="27" name="Rectangle 26">
              <a:extLst>
                <a:ext uri="{FF2B5EF4-FFF2-40B4-BE49-F238E27FC236}">
                  <a16:creationId xmlns:a16="http://schemas.microsoft.com/office/drawing/2014/main" id="{6ECB4C14-C329-4B25-A928-3BF428E88F01}"/>
                </a:ext>
              </a:extLst>
            </p:cNvPr>
            <p:cNvSpPr/>
            <p:nvPr/>
          </p:nvSpPr>
          <p:spPr>
            <a:xfrm>
              <a:off x="4611896" y="2288088"/>
              <a:ext cx="1553630" cy="276999"/>
            </a:xfrm>
            <a:prstGeom prst="rect">
              <a:avLst/>
            </a:prstGeom>
          </p:spPr>
          <p:txBody>
            <a:bodyPr wrap="none">
              <a:spAutoFit/>
            </a:bodyPr>
            <a:lstStyle/>
            <a:p>
              <a:r>
                <a:rPr lang="en-US" sz="1200" dirty="0">
                  <a:solidFill>
                    <a:srgbClr val="222222"/>
                  </a:solidFill>
                  <a:latin typeface="Roboto"/>
                </a:rPr>
                <a:t>Enhancement = 21x</a:t>
              </a:r>
              <a:endParaRPr lang="en-US" sz="1200" dirty="0"/>
            </a:p>
          </p:txBody>
        </p:sp>
        <p:sp>
          <p:nvSpPr>
            <p:cNvPr id="28" name="Rectangle 27">
              <a:extLst>
                <a:ext uri="{FF2B5EF4-FFF2-40B4-BE49-F238E27FC236}">
                  <a16:creationId xmlns:a16="http://schemas.microsoft.com/office/drawing/2014/main" id="{02E20A39-BCCB-4250-A184-0C332DA8A372}"/>
                </a:ext>
              </a:extLst>
            </p:cNvPr>
            <p:cNvSpPr/>
            <p:nvPr/>
          </p:nvSpPr>
          <p:spPr>
            <a:xfrm>
              <a:off x="5962129" y="3139500"/>
              <a:ext cx="1553630" cy="276999"/>
            </a:xfrm>
            <a:prstGeom prst="rect">
              <a:avLst/>
            </a:prstGeom>
          </p:spPr>
          <p:txBody>
            <a:bodyPr wrap="none">
              <a:spAutoFit/>
            </a:bodyPr>
            <a:lstStyle/>
            <a:p>
              <a:r>
                <a:rPr lang="en-US" sz="1200" dirty="0">
                  <a:solidFill>
                    <a:srgbClr val="222222"/>
                  </a:solidFill>
                  <a:latin typeface="Roboto"/>
                </a:rPr>
                <a:t>Enhancement = 70x</a:t>
              </a:r>
              <a:endParaRPr lang="en-US" sz="1200" dirty="0"/>
            </a:p>
          </p:txBody>
        </p:sp>
        <p:sp>
          <p:nvSpPr>
            <p:cNvPr id="20" name="Rectangle 19">
              <a:extLst>
                <a:ext uri="{FF2B5EF4-FFF2-40B4-BE49-F238E27FC236}">
                  <a16:creationId xmlns:a16="http://schemas.microsoft.com/office/drawing/2014/main" id="{40A6D2A7-324D-40F6-AF02-076E7D34DC51}"/>
                </a:ext>
              </a:extLst>
            </p:cNvPr>
            <p:cNvSpPr/>
            <p:nvPr/>
          </p:nvSpPr>
          <p:spPr>
            <a:xfrm>
              <a:off x="5456122" y="3699989"/>
              <a:ext cx="502617" cy="91698"/>
            </a:xfrm>
            <a:prstGeom prst="rect">
              <a:avLst/>
            </a:prstGeom>
            <a:noFill/>
            <a:ln w="9525">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A1C3B24-7C33-4292-8FF4-46B53D4CE861}"/>
                </a:ext>
              </a:extLst>
            </p:cNvPr>
            <p:cNvSpPr/>
            <p:nvPr/>
          </p:nvSpPr>
          <p:spPr>
            <a:xfrm>
              <a:off x="5900984" y="3485863"/>
              <a:ext cx="647934" cy="276999"/>
            </a:xfrm>
            <a:prstGeom prst="rect">
              <a:avLst/>
            </a:prstGeom>
          </p:spPr>
          <p:txBody>
            <a:bodyPr wrap="none">
              <a:spAutoFit/>
            </a:bodyPr>
            <a:lstStyle/>
            <a:p>
              <a:r>
                <a:rPr lang="en-US" sz="1200" dirty="0">
                  <a:solidFill>
                    <a:srgbClr val="222222"/>
                  </a:solidFill>
                  <a:latin typeface="Roboto"/>
                </a:rPr>
                <a:t>ZOOM</a:t>
              </a:r>
              <a:endParaRPr lang="en-US" sz="1200" dirty="0"/>
            </a:p>
          </p:txBody>
        </p:sp>
        <p:cxnSp>
          <p:nvCxnSpPr>
            <p:cNvPr id="23" name="Straight Arrow Connector 22">
              <a:extLst>
                <a:ext uri="{FF2B5EF4-FFF2-40B4-BE49-F238E27FC236}">
                  <a16:creationId xmlns:a16="http://schemas.microsoft.com/office/drawing/2014/main" id="{1FC12CD0-C557-41AC-8309-C50D93593B2D}"/>
                </a:ext>
              </a:extLst>
            </p:cNvPr>
            <p:cNvCxnSpPr/>
            <p:nvPr/>
          </p:nvCxnSpPr>
          <p:spPr>
            <a:xfrm flipV="1">
              <a:off x="5411525" y="3080996"/>
              <a:ext cx="0" cy="460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85B662D-5DAA-45F6-A543-CACA6A543BA6}"/>
                </a:ext>
              </a:extLst>
            </p:cNvPr>
            <p:cNvCxnSpPr>
              <a:cxnSpLocks/>
            </p:cNvCxnSpPr>
            <p:nvPr/>
          </p:nvCxnSpPr>
          <p:spPr>
            <a:xfrm flipH="1" flipV="1">
              <a:off x="5707430" y="3540996"/>
              <a:ext cx="4597" cy="150998"/>
            </a:xfrm>
            <a:prstGeom prst="straightConnector1">
              <a:avLst/>
            </a:prstGeom>
            <a:ln w="95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699E121-2BCE-4802-831B-B8999CD3D3C5}"/>
                </a:ext>
              </a:extLst>
            </p:cNvPr>
            <p:cNvCxnSpPr>
              <a:cxnSpLocks/>
            </p:cNvCxnSpPr>
            <p:nvPr/>
          </p:nvCxnSpPr>
          <p:spPr>
            <a:xfrm flipV="1">
              <a:off x="5783720" y="3037540"/>
              <a:ext cx="143050" cy="208444"/>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D15C869D-301C-4397-896F-307EB032D7E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7481" t="94521" r="35371" b="-38"/>
            <a:stretch/>
          </p:blipFill>
          <p:spPr>
            <a:xfrm>
              <a:off x="5008042" y="4045086"/>
              <a:ext cx="1216909" cy="158129"/>
            </a:xfrm>
            <a:prstGeom prst="rect">
              <a:avLst/>
            </a:prstGeom>
          </p:spPr>
        </p:pic>
      </p:grpSp>
      <p:sp>
        <p:nvSpPr>
          <p:cNvPr id="4" name="Rounded Rectangle 3"/>
          <p:cNvSpPr/>
          <p:nvPr/>
        </p:nvSpPr>
        <p:spPr>
          <a:xfrm>
            <a:off x="4954772" y="2310467"/>
            <a:ext cx="1452904" cy="42336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786039" y="3376726"/>
            <a:ext cx="1452904" cy="42336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5078001" y="5466704"/>
            <a:ext cx="3619112" cy="16994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5078001" y="5856923"/>
            <a:ext cx="3619112" cy="17213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49"/>
          <p:cNvSpPr>
            <a:spLocks noChangeArrowheads="1"/>
          </p:cNvSpPr>
          <p:nvPr/>
        </p:nvSpPr>
        <p:spPr bwMode="auto">
          <a:xfrm>
            <a:off x="4936385" y="1325561"/>
            <a:ext cx="4131415" cy="5418997"/>
          </a:xfrm>
          <a:prstGeom prst="rect">
            <a:avLst/>
          </a:prstGeom>
          <a:noFill/>
          <a:ln w="19050">
            <a:solidFill>
              <a:srgbClr val="0033CC"/>
            </a:solidFill>
            <a:miter lim="800000"/>
            <a:headEnd/>
            <a:tailEnd/>
          </a:ln>
        </p:spPr>
        <p:txBody>
          <a:bodyPr wrap="none" anchor="ctr"/>
          <a:lstStyle/>
          <a:p>
            <a:endParaRPr lang="en-US"/>
          </a:p>
        </p:txBody>
      </p:sp>
    </p:spTree>
    <p:extLst>
      <p:ext uri="{BB962C8B-B14F-4D97-AF65-F5344CB8AC3E}">
        <p14:creationId xmlns:p14="http://schemas.microsoft.com/office/powerpoint/2010/main" val="3345844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67478" y="1414298"/>
            <a:ext cx="4295776" cy="4708981"/>
          </a:xfrm>
          <a:prstGeom prst="rect">
            <a:avLst/>
          </a:prstGeom>
          <a:noFill/>
          <a:ln w="9525">
            <a:noFill/>
            <a:miter lim="800000"/>
            <a:headEnd/>
            <a:tailEnd/>
          </a:ln>
        </p:spPr>
        <p:txBody>
          <a:bodyPr wrap="square">
            <a:spAutoFit/>
          </a:bodyPr>
          <a:lstStyle/>
          <a:p>
            <a:pPr algn="just"/>
            <a:r>
              <a:rPr lang="en-US" sz="1200" b="1" dirty="0">
                <a:solidFill>
                  <a:srgbClr val="000000"/>
                </a:solidFill>
              </a:rPr>
              <a:t>What is the finding? </a:t>
            </a:r>
          </a:p>
          <a:p>
            <a:pPr algn="just"/>
            <a:r>
              <a:rPr lang="en-US" sz="1200" dirty="0">
                <a:latin typeface="Arial" charset="0"/>
              </a:rPr>
              <a:t>Exquisite sensitivity gains have been achieved permitting the observation at very low concentrations </a:t>
            </a:r>
            <a:r>
              <a:rPr lang="en-US" sz="1200" dirty="0" smtClean="0">
                <a:latin typeface="Arial" charset="0"/>
              </a:rPr>
              <a:t>of molecules through </a:t>
            </a:r>
            <a:r>
              <a:rPr lang="en-US" sz="1200" dirty="0">
                <a:latin typeface="Arial" charset="0"/>
              </a:rPr>
              <a:t>a </a:t>
            </a:r>
            <a:r>
              <a:rPr lang="en-US" sz="1200" dirty="0" smtClean="0">
                <a:latin typeface="Arial" charset="0"/>
              </a:rPr>
              <a:t>newly-developed </a:t>
            </a:r>
            <a:r>
              <a:rPr lang="en-US" sz="1200" dirty="0">
                <a:latin typeface="Arial" charset="0"/>
              </a:rPr>
              <a:t>technology, called </a:t>
            </a:r>
            <a:r>
              <a:rPr lang="en-US" sz="1200" dirty="0" smtClean="0">
                <a:latin typeface="Arial" charset="0"/>
              </a:rPr>
              <a:t>“Dynamic </a:t>
            </a:r>
            <a:r>
              <a:rPr lang="en-US" sz="1200" dirty="0">
                <a:latin typeface="Arial" charset="0"/>
              </a:rPr>
              <a:t>Nuclear Polarization using the scalar </a:t>
            </a:r>
            <a:r>
              <a:rPr lang="en-US" sz="1200" dirty="0" err="1">
                <a:latin typeface="Arial" charset="0"/>
              </a:rPr>
              <a:t>Overhauser</a:t>
            </a:r>
            <a:r>
              <a:rPr lang="en-US" sz="1200" dirty="0">
                <a:latin typeface="Arial" charset="0"/>
              </a:rPr>
              <a:t> </a:t>
            </a:r>
            <a:r>
              <a:rPr lang="en-US" sz="1200" dirty="0" smtClean="0">
                <a:latin typeface="Arial" charset="0"/>
              </a:rPr>
              <a:t>effect”. </a:t>
            </a:r>
            <a:r>
              <a:rPr lang="en-US" sz="1200" dirty="0">
                <a:latin typeface="Arial" charset="0"/>
              </a:rPr>
              <a:t>See </a:t>
            </a:r>
            <a:r>
              <a:rPr lang="en-US" sz="1200" dirty="0" smtClean="0">
                <a:latin typeface="Arial" charset="0"/>
              </a:rPr>
              <a:t>Figure.</a:t>
            </a:r>
            <a:endParaRPr lang="en-US" sz="1200" dirty="0">
              <a:latin typeface="Arial" charset="0"/>
            </a:endParaRPr>
          </a:p>
          <a:p>
            <a:pPr algn="just"/>
            <a:endParaRPr lang="en-US" sz="1200" dirty="0">
              <a:solidFill>
                <a:srgbClr val="000000"/>
              </a:solidFill>
            </a:endParaRPr>
          </a:p>
          <a:p>
            <a:pPr algn="just"/>
            <a:r>
              <a:rPr lang="en-US" sz="1200" b="1" dirty="0">
                <a:solidFill>
                  <a:srgbClr val="000000"/>
                </a:solidFill>
              </a:rPr>
              <a:t>Why is this important? </a:t>
            </a:r>
          </a:p>
          <a:p>
            <a:pPr algn="just"/>
            <a:r>
              <a:rPr lang="en-US" sz="1200" dirty="0">
                <a:latin typeface="Arial" charset="0"/>
              </a:rPr>
              <a:t>This finding demonstrates a path forward in using the Overhauser effect to dramatically enhance sensitivity </a:t>
            </a:r>
            <a:r>
              <a:rPr lang="en-US" sz="1200" dirty="0" smtClean="0">
                <a:latin typeface="Arial" charset="0"/>
              </a:rPr>
              <a:t>of </a:t>
            </a:r>
            <a:r>
              <a:rPr lang="en-US" sz="1200" dirty="0" smtClean="0">
                <a:latin typeface="Arial" charset="0"/>
              </a:rPr>
              <a:t>molecules in low concentrations. </a:t>
            </a:r>
            <a:r>
              <a:rPr lang="en-US" sz="1200" i="1" u="sng" dirty="0" smtClean="0"/>
              <a:t>This </a:t>
            </a:r>
            <a:r>
              <a:rPr lang="en-US" sz="1200" i="1" u="sng" dirty="0"/>
              <a:t>effect is particularly strong for small molecules </a:t>
            </a:r>
            <a:r>
              <a:rPr lang="en-US" sz="1200" i="1" u="sng" dirty="0" smtClean="0"/>
              <a:t>that are important to detect in experiments on </a:t>
            </a:r>
            <a:r>
              <a:rPr lang="en-US" sz="1200" i="1" u="sng" dirty="0"/>
              <a:t>metabolomics (</a:t>
            </a:r>
            <a:r>
              <a:rPr lang="en-US" sz="1200" i="1" u="sng" dirty="0" smtClean="0"/>
              <a:t>medicine). natural products </a:t>
            </a:r>
            <a:r>
              <a:rPr lang="en-US" sz="1200" i="1" u="sng" dirty="0"/>
              <a:t>(</a:t>
            </a:r>
            <a:r>
              <a:rPr lang="en-US" sz="1200" i="1" u="sng" dirty="0" smtClean="0"/>
              <a:t>biology), and molecular dynamics (chemistry), </a:t>
            </a:r>
            <a:r>
              <a:rPr lang="en-US" sz="1200" i="1" u="sng" dirty="0"/>
              <a:t>thus </a:t>
            </a:r>
            <a:r>
              <a:rPr lang="en-US" sz="1200" i="1" u="sng" dirty="0" smtClean="0"/>
              <a:t>opening </a:t>
            </a:r>
            <a:r>
              <a:rPr lang="en-US" sz="1200" i="1" u="sng" dirty="0"/>
              <a:t>a path toward a large variety of </a:t>
            </a:r>
            <a:r>
              <a:rPr lang="en-US" sz="1200" i="1" u="sng" dirty="0" smtClean="0"/>
              <a:t>research applications</a:t>
            </a:r>
            <a:r>
              <a:rPr lang="en-US" sz="1200" i="1" u="sng" dirty="0"/>
              <a:t>.</a:t>
            </a:r>
            <a:endParaRPr lang="en-US" sz="1200" i="1" u="sng" dirty="0">
              <a:latin typeface="Arial" charset="0"/>
            </a:endParaRPr>
          </a:p>
          <a:p>
            <a:pPr algn="just"/>
            <a:r>
              <a:rPr lang="en-US" sz="1200" dirty="0">
                <a:latin typeface="Arial" charset="0"/>
              </a:rPr>
              <a:t> </a:t>
            </a:r>
          </a:p>
          <a:p>
            <a:pPr algn="just"/>
            <a:r>
              <a:rPr lang="en-US" sz="1200" b="1" dirty="0">
                <a:solidFill>
                  <a:srgbClr val="000000"/>
                </a:solidFill>
              </a:rPr>
              <a:t>Why did this research need the Maglab?</a:t>
            </a:r>
            <a:endParaRPr lang="en-US" sz="1200" dirty="0">
              <a:latin typeface="Arial" charset="0"/>
            </a:endParaRPr>
          </a:p>
          <a:p>
            <a:pPr algn="just"/>
            <a:r>
              <a:rPr lang="en-US" sz="1200" i="1" u="sng" dirty="0" smtClean="0">
                <a:latin typeface="Arial" charset="0"/>
              </a:rPr>
              <a:t>At present, t</a:t>
            </a:r>
            <a:r>
              <a:rPr lang="en-US" sz="1200" i="1" u="sng" dirty="0" smtClean="0">
                <a:latin typeface="Arial" charset="0"/>
              </a:rPr>
              <a:t>his </a:t>
            </a:r>
            <a:r>
              <a:rPr lang="en-US" sz="1200" i="1" u="sng" dirty="0">
                <a:latin typeface="Arial" charset="0"/>
              </a:rPr>
              <a:t>research can only be performed at the </a:t>
            </a:r>
            <a:r>
              <a:rPr lang="en-US" sz="1200" i="1" u="sng" dirty="0" smtClean="0">
                <a:latin typeface="Arial" charset="0"/>
              </a:rPr>
              <a:t>MagLab because it requires </a:t>
            </a:r>
            <a:r>
              <a:rPr lang="en-US" sz="1200" i="1" u="sng" dirty="0">
                <a:latin typeface="Arial" charset="0"/>
              </a:rPr>
              <a:t>the use of a unique in-house developed high magnetic field (</a:t>
            </a:r>
            <a:r>
              <a:rPr lang="en-US" sz="1200" i="1" u="sng" dirty="0" smtClean="0">
                <a:latin typeface="Arial" charset="0"/>
              </a:rPr>
              <a:t>14T</a:t>
            </a:r>
            <a:r>
              <a:rPr lang="en-US" sz="1200" i="1" u="sng" dirty="0">
                <a:latin typeface="Arial" charset="0"/>
              </a:rPr>
              <a:t>) liquid dynamic nuclear polarization spectrometer.</a:t>
            </a:r>
            <a:r>
              <a:rPr lang="en-US" sz="1200" dirty="0">
                <a:latin typeface="Arial" charset="0"/>
              </a:rPr>
              <a:t> The spectrometer </a:t>
            </a:r>
            <a:r>
              <a:rPr lang="en-US" sz="1200" dirty="0" smtClean="0">
                <a:latin typeface="Arial" charset="0"/>
              </a:rPr>
              <a:t>was </a:t>
            </a:r>
            <a:r>
              <a:rPr lang="en-US" sz="1200" dirty="0">
                <a:latin typeface="Arial" charset="0"/>
              </a:rPr>
              <a:t>specifically designed for high resolution (high magnetic field and high field homogeneity) and high sensitivity (strong Overhauser effect in liquids and large sample volumes).</a:t>
            </a:r>
          </a:p>
          <a:p>
            <a:pPr algn="just"/>
            <a:endParaRPr lang="en-US" sz="1200" dirty="0">
              <a:latin typeface="Arial" charset="0"/>
            </a:endParaRPr>
          </a:p>
          <a:p>
            <a:pPr algn="just"/>
            <a:endParaRPr lang="en-US" sz="1200" dirty="0">
              <a:latin typeface="Arial" charset="0"/>
            </a:endParaRPr>
          </a:p>
        </p:txBody>
      </p:sp>
      <p:sp>
        <p:nvSpPr>
          <p:cNvPr id="1029" name="Line 42"/>
          <p:cNvSpPr>
            <a:spLocks noChangeShapeType="1"/>
          </p:cNvSpPr>
          <p:nvPr/>
        </p:nvSpPr>
        <p:spPr bwMode="auto">
          <a:xfrm>
            <a:off x="38100" y="1247775"/>
            <a:ext cx="9029700" cy="0"/>
          </a:xfrm>
          <a:prstGeom prst="line">
            <a:avLst/>
          </a:prstGeom>
          <a:noFill/>
          <a:ln w="82550" cmpd="thickThin">
            <a:solidFill>
              <a:schemeClr val="tx1"/>
            </a:solidFill>
            <a:round/>
            <a:headEnd/>
            <a:tailEnd/>
          </a:ln>
        </p:spPr>
        <p:txBody>
          <a:bodyPr/>
          <a:lstStyle/>
          <a:p>
            <a:endParaRPr lang="en-US"/>
          </a:p>
        </p:txBody>
      </p:sp>
      <p:sp>
        <p:nvSpPr>
          <p:cNvPr id="1034" name="Rectangle 49"/>
          <p:cNvSpPr>
            <a:spLocks noChangeArrowheads="1"/>
          </p:cNvSpPr>
          <p:nvPr/>
        </p:nvSpPr>
        <p:spPr bwMode="auto">
          <a:xfrm>
            <a:off x="4495801" y="1393986"/>
            <a:ext cx="4572000" cy="4358732"/>
          </a:xfrm>
          <a:prstGeom prst="rect">
            <a:avLst/>
          </a:prstGeom>
          <a:noFill/>
          <a:ln w="19050">
            <a:solidFill>
              <a:srgbClr val="0033CC"/>
            </a:solidFill>
            <a:miter lim="800000"/>
            <a:headEnd/>
            <a:tailEnd/>
          </a:ln>
        </p:spPr>
        <p:txBody>
          <a:bodyPr wrap="none" anchor="ctr"/>
          <a:lstStyle/>
          <a:p>
            <a:endParaRPr lang="en-US"/>
          </a:p>
        </p:txBody>
      </p:sp>
      <p:sp>
        <p:nvSpPr>
          <p:cNvPr id="11" name="Rectangle 10"/>
          <p:cNvSpPr/>
          <p:nvPr/>
        </p:nvSpPr>
        <p:spPr>
          <a:xfrm>
            <a:off x="4517630" y="4674758"/>
            <a:ext cx="4572001" cy="1061829"/>
          </a:xfrm>
          <a:prstGeom prst="rect">
            <a:avLst/>
          </a:prstGeom>
        </p:spPr>
        <p:txBody>
          <a:bodyPr wrap="square">
            <a:spAutoFit/>
          </a:bodyPr>
          <a:lstStyle/>
          <a:p>
            <a:r>
              <a:rPr lang="en-US" sz="1200" dirty="0" smtClean="0"/>
              <a:t>Figure. </a:t>
            </a:r>
            <a:r>
              <a:rPr lang="en-US" sz="1200" dirty="0"/>
              <a:t>A microwave beam </a:t>
            </a:r>
            <a:r>
              <a:rPr lang="en-US" sz="1200" dirty="0" smtClean="0"/>
              <a:t>(rainbow and solid blue arrow) is </a:t>
            </a:r>
            <a:r>
              <a:rPr lang="en-US" sz="1200" dirty="0"/>
              <a:t>used to excite a free </a:t>
            </a:r>
            <a:r>
              <a:rPr lang="en-US" sz="1200" dirty="0" smtClean="0"/>
              <a:t>electron (purple), </a:t>
            </a:r>
            <a:r>
              <a:rPr lang="en-US" sz="1200" dirty="0"/>
              <a:t>which in turn enhances </a:t>
            </a:r>
            <a:r>
              <a:rPr lang="en-US" sz="1200" dirty="0" smtClean="0"/>
              <a:t>(dashed blue arrows</a:t>
            </a:r>
            <a:r>
              <a:rPr lang="en-US" sz="1200" dirty="0"/>
              <a:t>) magnetic resonance signals </a:t>
            </a:r>
            <a:r>
              <a:rPr lang="en-US" sz="1200" dirty="0" smtClean="0"/>
              <a:t>(black arrows) on </a:t>
            </a:r>
            <a:r>
              <a:rPr lang="en-US" sz="1200" dirty="0"/>
              <a:t>near-by carbon </a:t>
            </a:r>
            <a:r>
              <a:rPr lang="en-US" sz="1200" dirty="0" smtClean="0"/>
              <a:t>atoms (yellow), </a:t>
            </a:r>
            <a:r>
              <a:rPr lang="en-US" sz="1200" dirty="0"/>
              <a:t>thus allowing high sensitivity in combination with high-resolution.</a:t>
            </a:r>
          </a:p>
          <a:p>
            <a:endParaRPr lang="en-US" sz="300" dirty="0"/>
          </a:p>
        </p:txBody>
      </p:sp>
      <p:pic>
        <p:nvPicPr>
          <p:cNvPr id="12" name="Picture 11" descr="NSF logo.jpg"/>
          <p:cNvPicPr>
            <a:picLocks noChangeAspect="1"/>
          </p:cNvPicPr>
          <p:nvPr/>
        </p:nvPicPr>
        <p:blipFill>
          <a:blip r:embed="rId3" cstate="print"/>
          <a:stretch>
            <a:fillRect/>
          </a:stretch>
        </p:blipFill>
        <p:spPr>
          <a:xfrm>
            <a:off x="7112051" y="71414"/>
            <a:ext cx="1017188" cy="1023315"/>
          </a:xfrm>
          <a:prstGeom prst="rect">
            <a:avLst/>
          </a:prstGeom>
        </p:spPr>
      </p:pic>
      <p:pic>
        <p:nvPicPr>
          <p:cNvPr id="14" name="Picture 13"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5" name="Rectangle 14"/>
          <p:cNvSpPr/>
          <p:nvPr/>
        </p:nvSpPr>
        <p:spPr>
          <a:xfrm>
            <a:off x="4495801" y="3657076"/>
            <a:ext cx="4571999" cy="461665"/>
          </a:xfrm>
          <a:prstGeom prst="rect">
            <a:avLst/>
          </a:prstGeom>
        </p:spPr>
        <p:txBody>
          <a:bodyPr wrap="square">
            <a:spAutoFit/>
          </a:bodyPr>
          <a:lstStyle/>
          <a:p>
            <a:pPr lvl="0" algn="ctr"/>
            <a:endParaRPr lang="en-US" sz="1200" dirty="0"/>
          </a:p>
          <a:p>
            <a:pPr algn="ctr"/>
            <a:endParaRPr lang="en-US" sz="1200" dirty="0"/>
          </a:p>
        </p:txBody>
      </p:sp>
      <p:pic>
        <p:nvPicPr>
          <p:cNvPr id="13" name="Picture 12">
            <a:extLst>
              <a:ext uri="{FF2B5EF4-FFF2-40B4-BE49-F238E27FC236}">
                <a16:creationId xmlns:a16="http://schemas.microsoft.com/office/drawing/2014/main" id="{7353DC0B-5A2D-3E42-B1A0-4930B58A9950}"/>
              </a:ext>
            </a:extLst>
          </p:cNvPr>
          <p:cNvPicPr>
            <a:picLocks noChangeAspect="1"/>
          </p:cNvPicPr>
          <p:nvPr/>
        </p:nvPicPr>
        <p:blipFill>
          <a:blip r:embed="rId5"/>
          <a:stretch>
            <a:fillRect/>
          </a:stretch>
        </p:blipFill>
        <p:spPr>
          <a:xfrm>
            <a:off x="8265325" y="184619"/>
            <a:ext cx="802475" cy="802475"/>
          </a:xfrm>
          <a:prstGeom prst="rect">
            <a:avLst/>
          </a:prstGeom>
        </p:spPr>
      </p:pic>
      <p:sp>
        <p:nvSpPr>
          <p:cNvPr id="17" name="Text Box 62">
            <a:extLst>
              <a:ext uri="{FF2B5EF4-FFF2-40B4-BE49-F238E27FC236}">
                <a16:creationId xmlns:a16="http://schemas.microsoft.com/office/drawing/2014/main" id="{8B89C7F0-5A79-4762-B2C3-DBA9B8BFF154}"/>
              </a:ext>
            </a:extLst>
          </p:cNvPr>
          <p:cNvSpPr txBox="1">
            <a:spLocks noChangeArrowheads="1"/>
          </p:cNvSpPr>
          <p:nvPr/>
        </p:nvSpPr>
        <p:spPr bwMode="auto">
          <a:xfrm>
            <a:off x="843500" y="22451"/>
            <a:ext cx="6480837" cy="1238801"/>
          </a:xfrm>
          <a:prstGeom prst="rect">
            <a:avLst/>
          </a:prstGeom>
          <a:noFill/>
          <a:ln w="9525">
            <a:noFill/>
            <a:miter lim="800000"/>
            <a:headEnd/>
            <a:tailEnd/>
          </a:ln>
        </p:spPr>
        <p:txBody>
          <a:bodyPr wrap="square">
            <a:spAutoFit/>
          </a:bodyPr>
          <a:lstStyle/>
          <a:p>
            <a:pPr algn="ctr">
              <a:spcBef>
                <a:spcPts val="0"/>
              </a:spcBef>
            </a:pPr>
            <a:r>
              <a:rPr lang="en-US" sz="1600" b="1" dirty="0"/>
              <a:t>Overhauser Effect in Liquids toward Identification and Concentration measurement of Small Molecules</a:t>
            </a:r>
            <a:endParaRPr lang="en-US" sz="600" dirty="0"/>
          </a:p>
          <a:p>
            <a:pPr algn="ctr">
              <a:spcBef>
                <a:spcPts val="0"/>
              </a:spcBef>
            </a:pPr>
            <a:r>
              <a:rPr lang="en-US" sz="1100" dirty="0"/>
              <a:t>Thierry Dubroca</a:t>
            </a:r>
            <a:r>
              <a:rPr lang="en-US" sz="1100" baseline="30000" dirty="0"/>
              <a:t>1</a:t>
            </a:r>
            <a:r>
              <a:rPr lang="en-US" sz="1100" dirty="0"/>
              <a:t>, Sungsool Wi</a:t>
            </a:r>
            <a:r>
              <a:rPr lang="en-US" sz="1100" baseline="30000" dirty="0"/>
              <a:t>1</a:t>
            </a:r>
            <a:r>
              <a:rPr lang="en-US" sz="1100" dirty="0"/>
              <a:t>, Johan van Tol</a:t>
            </a:r>
            <a:r>
              <a:rPr lang="en-US" sz="1100" baseline="30000" dirty="0"/>
              <a:t>1</a:t>
            </a:r>
            <a:r>
              <a:rPr lang="en-US" sz="1100" dirty="0"/>
              <a:t>, Lucio Frydman</a:t>
            </a:r>
            <a:r>
              <a:rPr lang="en-US" sz="1100" baseline="30000" dirty="0"/>
              <a:t>1,2</a:t>
            </a:r>
            <a:r>
              <a:rPr lang="en-US" sz="1100" dirty="0"/>
              <a:t>, Stephen Hill</a:t>
            </a:r>
            <a:r>
              <a:rPr lang="en-US" sz="1100" baseline="30000" dirty="0"/>
              <a:t>1,3</a:t>
            </a:r>
            <a:r>
              <a:rPr lang="en-US" sz="1100" dirty="0"/>
              <a:t>,</a:t>
            </a:r>
          </a:p>
          <a:p>
            <a:pPr algn="ctr">
              <a:spcBef>
                <a:spcPts val="0"/>
              </a:spcBef>
            </a:pPr>
            <a:r>
              <a:rPr lang="en-US" sz="1050" b="1" dirty="0">
                <a:solidFill>
                  <a:srgbClr val="0033CC"/>
                </a:solidFill>
              </a:rPr>
              <a:t>1. NHMFL, 2. Weizmann Institute, 3. Florida State University;</a:t>
            </a:r>
            <a:r>
              <a:rPr lang="en-US" sz="600" b="1" kern="1200" dirty="0">
                <a:solidFill>
                  <a:srgbClr val="0033CC"/>
                </a:solidFill>
              </a:rPr>
              <a:t> </a:t>
            </a:r>
          </a:p>
          <a:p>
            <a:pPr algn="ctr">
              <a:spcBef>
                <a:spcPts val="0"/>
              </a:spcBef>
            </a:pPr>
            <a:r>
              <a:rPr lang="en-US" sz="1050" b="1" kern="1200" dirty="0"/>
              <a:t>Funding Grants:</a:t>
            </a:r>
            <a:r>
              <a:rPr lang="en-US" sz="1050" kern="1200" dirty="0"/>
              <a:t>  G.S. Boebinger (NSF DMR-1157490, NSF </a:t>
            </a:r>
            <a:r>
              <a:rPr lang="en-US" sz="1050" dirty="0"/>
              <a:t>DMR-1644779</a:t>
            </a:r>
            <a:r>
              <a:rPr lang="en-US" sz="1050" kern="1200" dirty="0"/>
              <a:t>); </a:t>
            </a:r>
            <a:r>
              <a:rPr lang="en-US" sz="1050" dirty="0"/>
              <a:t>S. Hill (CHE-1229170</a:t>
            </a:r>
            <a:r>
              <a:rPr lang="en-US" sz="1050" kern="1200" dirty="0"/>
              <a:t>); S. </a:t>
            </a:r>
            <a:r>
              <a:rPr lang="en-US" sz="1050" dirty="0"/>
              <a:t>Wi (CHE-1808660)</a:t>
            </a:r>
            <a:endParaRPr lang="en-US" sz="1050" b="1" kern="1200" dirty="0">
              <a:solidFill>
                <a:srgbClr val="0033CC"/>
              </a:solidFill>
            </a:endParaRPr>
          </a:p>
        </p:txBody>
      </p:sp>
      <p:sp>
        <p:nvSpPr>
          <p:cNvPr id="18" name="Text Box 28">
            <a:extLst>
              <a:ext uri="{FF2B5EF4-FFF2-40B4-BE49-F238E27FC236}">
                <a16:creationId xmlns:a16="http://schemas.microsoft.com/office/drawing/2014/main" id="{DE07D992-5C34-43AA-884A-771BBC71B2E8}"/>
              </a:ext>
            </a:extLst>
          </p:cNvPr>
          <p:cNvSpPr txBox="1">
            <a:spLocks noChangeArrowheads="1"/>
          </p:cNvSpPr>
          <p:nvPr/>
        </p:nvSpPr>
        <p:spPr bwMode="auto">
          <a:xfrm>
            <a:off x="67478" y="5959621"/>
            <a:ext cx="6415824" cy="769441"/>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EMR and NMR &amp; 14.1 T liquid DNP magnet system</a:t>
            </a:r>
          </a:p>
          <a:p>
            <a:r>
              <a:rPr lang="en-US" sz="1100" b="1" dirty="0">
                <a:solidFill>
                  <a:srgbClr val="333399"/>
                </a:solidFill>
              </a:rPr>
              <a:t>Citation: </a:t>
            </a:r>
            <a:r>
              <a:rPr lang="en-US" sz="1100" dirty="0">
                <a:solidFill>
                  <a:srgbClr val="333399"/>
                </a:solidFill>
              </a:rPr>
              <a:t>T. Dubroca, S. Wi, J. van Tol, L. Frydman and S. Hill, </a:t>
            </a:r>
            <a:endParaRPr lang="en-US" sz="1100" dirty="0" smtClean="0">
              <a:solidFill>
                <a:srgbClr val="333399"/>
              </a:solidFill>
            </a:endParaRPr>
          </a:p>
          <a:p>
            <a:r>
              <a:rPr lang="en-US" sz="1100" i="1" dirty="0" smtClean="0">
                <a:solidFill>
                  <a:srgbClr val="333399"/>
                </a:solidFill>
              </a:rPr>
              <a:t>Large </a:t>
            </a:r>
            <a:r>
              <a:rPr lang="en-US" sz="1100" i="1" dirty="0">
                <a:solidFill>
                  <a:srgbClr val="333399"/>
                </a:solidFill>
              </a:rPr>
              <a:t>volume liquid state scalar Overhauser dynamic nuclear polarization at high magnetic </a:t>
            </a:r>
            <a:r>
              <a:rPr lang="en-US" sz="1100" i="1" dirty="0" smtClean="0">
                <a:solidFill>
                  <a:srgbClr val="333399"/>
                </a:solidFill>
              </a:rPr>
              <a:t>field</a:t>
            </a:r>
          </a:p>
          <a:p>
            <a:r>
              <a:rPr lang="en-US" sz="1100" dirty="0" smtClean="0">
                <a:solidFill>
                  <a:srgbClr val="333399"/>
                </a:solidFill>
              </a:rPr>
              <a:t>Phys</a:t>
            </a:r>
            <a:r>
              <a:rPr lang="en-US" sz="1100" dirty="0">
                <a:solidFill>
                  <a:srgbClr val="333399"/>
                </a:solidFill>
              </a:rPr>
              <a:t>. Chem. Chem. Phys. </a:t>
            </a:r>
            <a:r>
              <a:rPr lang="en-US" sz="1100" b="1" dirty="0">
                <a:solidFill>
                  <a:srgbClr val="333399"/>
                </a:solidFill>
              </a:rPr>
              <a:t>21</a:t>
            </a:r>
            <a:r>
              <a:rPr lang="en-US" sz="1100" dirty="0">
                <a:solidFill>
                  <a:srgbClr val="333399"/>
                </a:solidFill>
              </a:rPr>
              <a:t> 21200-21204 (2019); </a:t>
            </a:r>
            <a:r>
              <a:rPr lang="en-US" sz="1100" dirty="0">
                <a:solidFill>
                  <a:srgbClr val="FF0000"/>
                </a:solidFill>
              </a:rPr>
              <a:t>10.1039/C9CP02997D</a:t>
            </a:r>
            <a:endParaRPr lang="en-US" sz="1200" dirty="0">
              <a:solidFill>
                <a:srgbClr val="333399"/>
              </a:solidFill>
            </a:endParaRPr>
          </a:p>
        </p:txBody>
      </p:sp>
      <p:pic>
        <p:nvPicPr>
          <p:cNvPr id="3" name="Picture 2" descr="A picture containing indoor, table, computer, board&#10;&#10;Description automatically generated">
            <a:extLst>
              <a:ext uri="{FF2B5EF4-FFF2-40B4-BE49-F238E27FC236}">
                <a16:creationId xmlns:a16="http://schemas.microsoft.com/office/drawing/2014/main" id="{8DF2AC54-54BB-481F-AEA8-B789494670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9462" y="1444777"/>
            <a:ext cx="4515898" cy="3213850"/>
          </a:xfrm>
          <a:prstGeom prst="rect">
            <a:avLst/>
          </a:prstGeom>
        </p:spPr>
      </p:pic>
      <p:sp>
        <p:nvSpPr>
          <p:cNvPr id="2" name="Oval 1"/>
          <p:cNvSpPr/>
          <p:nvPr/>
        </p:nvSpPr>
        <p:spPr>
          <a:xfrm>
            <a:off x="6568670" y="2866072"/>
            <a:ext cx="206255" cy="199380"/>
          </a:xfrm>
          <a:prstGeom prst="ellipse">
            <a:avLst/>
          </a:prstGeom>
          <a:noFill/>
          <a:ln>
            <a:solidFill>
              <a:srgbClr val="7030A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82C98FCE1A0E448A1E158EBFFE2F8B" ma:contentTypeVersion="1" ma:contentTypeDescription="Create a new document." ma:contentTypeScope="" ma:versionID="76ebd7277803707863ce8a13b8345eea">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C55CB2-16A6-4906-89B3-9AE6E251EF58}"/>
</file>

<file path=customXml/itemProps2.xml><?xml version="1.0" encoding="utf-8"?>
<ds:datastoreItem xmlns:ds="http://schemas.openxmlformats.org/officeDocument/2006/customXml" ds:itemID="{468B9699-B1B8-4010-BD88-B364B1BC90B2}"/>
</file>

<file path=customXml/itemProps3.xml><?xml version="1.0" encoding="utf-8"?>
<ds:datastoreItem xmlns:ds="http://schemas.openxmlformats.org/officeDocument/2006/customXml" ds:itemID="{7BC4DBB7-E78F-4A86-93D8-B2C510560D65}"/>
</file>

<file path=docProps/app.xml><?xml version="1.0" encoding="utf-8"?>
<Properties xmlns="http://schemas.openxmlformats.org/officeDocument/2006/extended-properties" xmlns:vt="http://schemas.openxmlformats.org/officeDocument/2006/docPropsVTypes">
  <TotalTime>7046</TotalTime>
  <Words>765</Words>
  <Application>Microsoft Office PowerPoint</Application>
  <PresentationFormat>On-screen Show (4:3)</PresentationFormat>
  <Paragraphs>42</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Andale Mono</vt:lpstr>
      <vt:lpstr>Arial</vt:lpstr>
      <vt:lpstr>Roboto</vt:lpstr>
      <vt:lpstr>Default Design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Chris Li</dc:creator>
  <cp:keywords/>
  <dc:description/>
  <cp:lastModifiedBy>Gregory Boebinger</cp:lastModifiedBy>
  <cp:revision>151</cp:revision>
  <cp:lastPrinted>2019-07-16T13:07:28Z</cp:lastPrinted>
  <dcterms:created xsi:type="dcterms:W3CDTF">2004-08-07T03:10:56Z</dcterms:created>
  <dcterms:modified xsi:type="dcterms:W3CDTF">2019-11-22T16:15:46Z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0x010100D982C98FCE1A0E448A1E158EBFFE2F8B</vt:lpwstr>
  </property>
</Properties>
</file>