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9" autoAdjust="0"/>
    <p:restoredTop sz="89320" autoAdjust="0"/>
  </p:normalViewPr>
  <p:slideViewPr>
    <p:cSldViewPr snapToGrid="0">
      <p:cViewPr varScale="1">
        <p:scale>
          <a:sx n="104" d="100"/>
          <a:sy n="104" d="100"/>
        </p:scale>
        <p:origin x="2165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340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404506" y="1364360"/>
            <a:ext cx="2462914" cy="1700190"/>
            <a:chOff x="4404506" y="1364360"/>
            <a:chExt cx="2462914" cy="170019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2B54D910-9E4E-4345-8E0A-C850A99F5A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8650" y="1369114"/>
              <a:ext cx="2428770" cy="1695436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0A45816-932F-7B4F-8599-6706CC31E153}"/>
                </a:ext>
              </a:extLst>
            </p:cNvPr>
            <p:cNvSpPr txBox="1"/>
            <p:nvPr/>
          </p:nvSpPr>
          <p:spPr>
            <a:xfrm>
              <a:off x="4404506" y="136436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a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746987" y="3111648"/>
            <a:ext cx="2263417" cy="1775994"/>
            <a:chOff x="4638147" y="2993697"/>
            <a:chExt cx="2263417" cy="1775994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D5E5777E-A21E-D248-B3E0-EF23DD056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1396" y="2993697"/>
              <a:ext cx="2230168" cy="1775994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EE84FB3-9C41-FD41-AD67-3A22208400A1}"/>
                </a:ext>
              </a:extLst>
            </p:cNvPr>
            <p:cNvSpPr txBox="1"/>
            <p:nvPr/>
          </p:nvSpPr>
          <p:spPr>
            <a:xfrm>
              <a:off x="4638147" y="3000075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d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3685" y="3055818"/>
            <a:ext cx="2337101" cy="1923241"/>
            <a:chOff x="6793473" y="2989805"/>
            <a:chExt cx="2081609" cy="1923241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7E27FF42-530E-3F47-A8E6-26181EA255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73" t="7538" r="34809" b="13610"/>
            <a:stretch/>
          </p:blipFill>
          <p:spPr>
            <a:xfrm>
              <a:off x="6970114" y="3032939"/>
              <a:ext cx="1904968" cy="1880107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1D9C03B-A59A-B647-9CC1-4E4222B8DF8B}"/>
                </a:ext>
              </a:extLst>
            </p:cNvPr>
            <p:cNvSpPr txBox="1"/>
            <p:nvPr/>
          </p:nvSpPr>
          <p:spPr>
            <a:xfrm>
              <a:off x="6793473" y="298980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c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2D245FD-87E4-414D-A9F9-C0ECFE6948A3}"/>
                </a:ext>
              </a:extLst>
            </p:cNvPr>
            <p:cNvSpPr txBox="1"/>
            <p:nvPr/>
          </p:nvSpPr>
          <p:spPr>
            <a:xfrm>
              <a:off x="7203658" y="3083657"/>
              <a:ext cx="6094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+mn-lt"/>
                  <a:cs typeface="Calibri" panose="020F0502020204030204" pitchFamily="34" charset="0"/>
                </a:rPr>
                <a:t>17 </a:t>
              </a:r>
              <a:r>
                <a:rPr lang="en-US" sz="1000" dirty="0" err="1">
                  <a:latin typeface="+mn-lt"/>
                  <a:cs typeface="Calibri" panose="020F0502020204030204" pitchFamily="34" charset="0"/>
                </a:rPr>
                <a:t>kbar</a:t>
              </a:r>
              <a:endParaRPr lang="en-US" sz="1000" dirty="0">
                <a:latin typeface="+mn-lt"/>
                <a:cs typeface="Calibri" panose="020F050202020403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830546" y="1327287"/>
            <a:ext cx="2222936" cy="1784361"/>
            <a:chOff x="6830546" y="1327287"/>
            <a:chExt cx="2222936" cy="178436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CEFA63-F12F-7F48-8B04-1381527B1BD6}"/>
                </a:ext>
              </a:extLst>
            </p:cNvPr>
            <p:cNvSpPr/>
            <p:nvPr/>
          </p:nvSpPr>
          <p:spPr>
            <a:xfrm>
              <a:off x="8206549" y="2829942"/>
              <a:ext cx="182612" cy="1505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808070DF-42D9-AA4C-8D4D-8D0C0BD9A5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523"/>
            <a:stretch/>
          </p:blipFill>
          <p:spPr>
            <a:xfrm>
              <a:off x="6867420" y="1420219"/>
              <a:ext cx="2186062" cy="1691429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F9AA14F-E37C-3148-A422-757290A33984}"/>
                </a:ext>
              </a:extLst>
            </p:cNvPr>
            <p:cNvSpPr txBox="1"/>
            <p:nvPr/>
          </p:nvSpPr>
          <p:spPr>
            <a:xfrm>
              <a:off x="6830546" y="1327287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b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BCE7717-F6FF-3246-82D8-2ECB75C99006}"/>
                </a:ext>
              </a:extLst>
            </p:cNvPr>
            <p:cNvSpPr txBox="1"/>
            <p:nvPr/>
          </p:nvSpPr>
          <p:spPr>
            <a:xfrm>
              <a:off x="7325266" y="1468636"/>
              <a:ext cx="53893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+mn-lt"/>
                  <a:cs typeface="Calibri" panose="020F0502020204030204" pitchFamily="34" charset="0"/>
                </a:rPr>
                <a:t>0 </a:t>
              </a:r>
              <a:r>
                <a:rPr lang="en-US" sz="1000" dirty="0" err="1">
                  <a:latin typeface="+mn-lt"/>
                  <a:cs typeface="Calibri" panose="020F0502020204030204" pitchFamily="34" charset="0"/>
                </a:rPr>
                <a:t>kbar</a:t>
              </a:r>
              <a:endParaRPr lang="en-US" sz="1000" dirty="0">
                <a:latin typeface="+mn-lt"/>
                <a:cs typeface="Calibri" panose="020F0502020204030204" pitchFamily="34" charset="0"/>
              </a:endParaRPr>
            </a:p>
          </p:txBody>
        </p:sp>
      </p:grp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4029" y="1298793"/>
            <a:ext cx="434657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GB" sz="1200" dirty="0"/>
              <a:t>The term “</a:t>
            </a:r>
            <a:r>
              <a:rPr lang="en-GB" sz="1200" dirty="0" err="1"/>
              <a:t>nematic</a:t>
            </a:r>
            <a:r>
              <a:rPr lang="en-GB" sz="1200" dirty="0"/>
              <a:t> state” might sound </a:t>
            </a:r>
            <a:r>
              <a:rPr lang="en-GB" sz="1200" dirty="0" smtClean="0"/>
              <a:t>exotic, </a:t>
            </a:r>
            <a:r>
              <a:rPr lang="en-GB" sz="1200" dirty="0"/>
              <a:t>but you </a:t>
            </a:r>
            <a:r>
              <a:rPr lang="en-GB" sz="1200" dirty="0" smtClean="0"/>
              <a:t>may well carry examples in your digital </a:t>
            </a:r>
            <a:r>
              <a:rPr lang="en-GB" sz="1200" dirty="0"/>
              <a:t>watch or </a:t>
            </a:r>
            <a:r>
              <a:rPr lang="en-GB" sz="1200" dirty="0" smtClean="0"/>
              <a:t>calculator display. In a </a:t>
            </a:r>
            <a:r>
              <a:rPr lang="en-GB" sz="1200" dirty="0" err="1"/>
              <a:t>nematic</a:t>
            </a:r>
            <a:r>
              <a:rPr lang="en-GB" sz="1200" dirty="0"/>
              <a:t> </a:t>
            </a:r>
            <a:r>
              <a:rPr lang="en-GB" sz="1200" dirty="0" smtClean="0"/>
              <a:t>phase, the molecules display </a:t>
            </a:r>
            <a:r>
              <a:rPr lang="en-GB" sz="1200" dirty="0"/>
              <a:t>elements of both liquids and </a:t>
            </a:r>
            <a:r>
              <a:rPr lang="en-GB" sz="1200" dirty="0" smtClean="0"/>
              <a:t>solids, </a:t>
            </a:r>
            <a:r>
              <a:rPr lang="en-GB" sz="1200" dirty="0"/>
              <a:t>hence the term “liquid crystal display”. </a:t>
            </a:r>
            <a:r>
              <a:rPr lang="en-GB" sz="1200" dirty="0" smtClean="0"/>
              <a:t>By coupling </a:t>
            </a:r>
            <a:r>
              <a:rPr lang="en-GB" sz="1200" dirty="0"/>
              <a:t>high magnetic fields and high </a:t>
            </a:r>
            <a:r>
              <a:rPr lang="en-GB" sz="1200" dirty="0" smtClean="0"/>
              <a:t>pressures, MagLab users have </a:t>
            </a:r>
            <a:r>
              <a:rPr lang="en-GB" sz="1200" dirty="0"/>
              <a:t>found that electrons in FeSe</a:t>
            </a:r>
            <a:r>
              <a:rPr lang="en-GB" sz="1200" baseline="-25000" dirty="0"/>
              <a:t>0.89</a:t>
            </a:r>
            <a:r>
              <a:rPr lang="en-GB" sz="1200" dirty="0"/>
              <a:t>S</a:t>
            </a:r>
            <a:r>
              <a:rPr lang="en-GB" sz="1200" baseline="-25000" dirty="0"/>
              <a:t>0.11</a:t>
            </a:r>
            <a:r>
              <a:rPr lang="en-GB" sz="1200" dirty="0"/>
              <a:t> change from a </a:t>
            </a:r>
            <a:r>
              <a:rPr lang="en-GB" sz="1200" dirty="0" err="1"/>
              <a:t>nematic</a:t>
            </a:r>
            <a:r>
              <a:rPr lang="en-GB" sz="1200" dirty="0"/>
              <a:t> phase at low pressures to a standard </a:t>
            </a:r>
            <a:r>
              <a:rPr lang="en-GB" sz="1200" dirty="0" smtClean="0"/>
              <a:t>metallic tetragonal phase </a:t>
            </a:r>
            <a:r>
              <a:rPr lang="en-GB" sz="1200" dirty="0"/>
              <a:t>at higher </a:t>
            </a:r>
            <a:r>
              <a:rPr lang="en-GB" sz="1200" dirty="0" smtClean="0"/>
              <a:t>pressures, </a:t>
            </a:r>
            <a:r>
              <a:rPr lang="en-GB" sz="1200" dirty="0"/>
              <a:t>crossing a </a:t>
            </a:r>
            <a:r>
              <a:rPr lang="en-GB" sz="1200" dirty="0" err="1"/>
              <a:t>nematic</a:t>
            </a:r>
            <a:r>
              <a:rPr lang="en-GB" sz="1200" dirty="0"/>
              <a:t> quantum critical point (NQCP) above 5 </a:t>
            </a:r>
            <a:r>
              <a:rPr lang="en-GB" sz="1200" dirty="0" err="1"/>
              <a:t>kbar</a:t>
            </a:r>
            <a:r>
              <a:rPr lang="en-GB" sz="1200" dirty="0"/>
              <a:t>. 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Differences between the electron phases greatly affect the quantum mechanical states that emerge. In </a:t>
            </a:r>
            <a:r>
              <a:rPr lang="en-GB" sz="1200" dirty="0" smtClean="0"/>
              <a:t>FeSe</a:t>
            </a:r>
            <a:r>
              <a:rPr lang="en-GB" sz="1200" baseline="-25000" dirty="0" smtClean="0"/>
              <a:t>0.89</a:t>
            </a:r>
            <a:r>
              <a:rPr lang="en-GB" sz="1200" dirty="0" smtClean="0"/>
              <a:t>S</a:t>
            </a:r>
            <a:r>
              <a:rPr lang="en-GB" sz="1200" baseline="-25000" dirty="0" smtClean="0"/>
              <a:t>0.11</a:t>
            </a:r>
            <a:r>
              <a:rPr lang="en-GB" sz="1200" dirty="0" smtClean="0"/>
              <a:t>, this </a:t>
            </a:r>
            <a:r>
              <a:rPr lang="en-GB" sz="1200" dirty="0"/>
              <a:t>results in two distinct superconducting </a:t>
            </a:r>
            <a:r>
              <a:rPr lang="en-GB" sz="1200" dirty="0" smtClean="0"/>
              <a:t>phases, as seen in </a:t>
            </a:r>
            <a:r>
              <a:rPr lang="en-GB" sz="1200" dirty="0"/>
              <a:t>Fig.1a. </a:t>
            </a:r>
            <a:r>
              <a:rPr lang="en-GB" sz="1200" i="1" u="sng" dirty="0" smtClean="0"/>
              <a:t>The </a:t>
            </a:r>
            <a:r>
              <a:rPr lang="en-GB" sz="1200" i="1" u="sng" dirty="0" err="1" smtClean="0"/>
              <a:t>MagLab’s</a:t>
            </a:r>
            <a:r>
              <a:rPr lang="en-GB" sz="1200" i="1" u="sng" dirty="0" smtClean="0"/>
              <a:t> 45T </a:t>
            </a:r>
            <a:r>
              <a:rPr lang="en-GB" sz="1200" i="1" u="sng" dirty="0"/>
              <a:t>hybrid magnet </a:t>
            </a:r>
            <a:r>
              <a:rPr lang="en-GB" sz="1200" i="1" u="sng" dirty="0" smtClean="0"/>
              <a:t>drove FeSe</a:t>
            </a:r>
            <a:r>
              <a:rPr lang="en-GB" sz="1200" i="1" u="sng" baseline="-25000" dirty="0" smtClean="0"/>
              <a:t>0.89</a:t>
            </a:r>
            <a:r>
              <a:rPr lang="en-GB" sz="1200" i="1" u="sng" dirty="0" smtClean="0"/>
              <a:t>S</a:t>
            </a:r>
            <a:r>
              <a:rPr lang="en-GB" sz="1200" i="1" u="sng" baseline="-25000" dirty="0" smtClean="0"/>
              <a:t>0.11</a:t>
            </a:r>
            <a:r>
              <a:rPr lang="en-GB" sz="1200" i="1" u="sng" dirty="0" smtClean="0"/>
              <a:t> </a:t>
            </a:r>
            <a:r>
              <a:rPr lang="en-GB" sz="1200" i="1" u="sng" dirty="0"/>
              <a:t>into the normal state above 20 T </a:t>
            </a:r>
            <a:r>
              <a:rPr lang="en-GB" sz="1200" i="1" u="sng" dirty="0" smtClean="0"/>
              <a:t>(Fig. 1b) enabling users to trace the </a:t>
            </a:r>
            <a:r>
              <a:rPr lang="en-GB" sz="1200" i="1" u="sng" dirty="0"/>
              <a:t>evolution of the Fermi surface </a:t>
            </a:r>
            <a:r>
              <a:rPr lang="en-GB" sz="1200" i="1" u="sng" dirty="0" smtClean="0"/>
              <a:t>(Fig. 1c) and </a:t>
            </a:r>
            <a:r>
              <a:rPr lang="en-GB" sz="1200" i="1" u="sng" dirty="0"/>
              <a:t>electron correlations </a:t>
            </a:r>
            <a:r>
              <a:rPr lang="en-GB" sz="1200" i="1" u="sng" dirty="0" smtClean="0"/>
              <a:t>(Fig. 1d) as </a:t>
            </a:r>
            <a:r>
              <a:rPr lang="en-GB" sz="1200" i="1" u="sng" dirty="0"/>
              <a:t>a function of </a:t>
            </a:r>
            <a:r>
              <a:rPr lang="en-GB" sz="1200" i="1" u="sng" dirty="0" smtClean="0"/>
              <a:t>pressure </a:t>
            </a:r>
            <a:r>
              <a:rPr lang="en-GB" sz="1200" i="1" u="sng" dirty="0"/>
              <a:t>up to 20 </a:t>
            </a:r>
            <a:r>
              <a:rPr lang="en-GB" sz="1200" i="1" u="sng" dirty="0" err="1" smtClean="0"/>
              <a:t>kbar</a:t>
            </a:r>
            <a:r>
              <a:rPr lang="en-GB" sz="1200" i="1" u="sng" dirty="0"/>
              <a:t>.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 smtClean="0"/>
              <a:t>The data reveal that </a:t>
            </a:r>
            <a:r>
              <a:rPr lang="en-GB" sz="1200" dirty="0"/>
              <a:t>a </a:t>
            </a:r>
            <a:r>
              <a:rPr lang="en-GB" sz="1200" dirty="0" err="1"/>
              <a:t>Lifshitz</a:t>
            </a:r>
            <a:r>
              <a:rPr lang="en-GB" sz="1200" dirty="0"/>
              <a:t> transition (topological change in the Fermi surface) separates the two superconducting regions. </a:t>
            </a:r>
            <a:r>
              <a:rPr lang="en-GB" sz="1200" i="1" u="sng" dirty="0"/>
              <a:t>The low pressure superconducting </a:t>
            </a:r>
            <a:r>
              <a:rPr lang="en-GB" sz="1200" i="1" u="sng" dirty="0" smtClean="0"/>
              <a:t>state (“SC1” in Fig. 1a) </a:t>
            </a:r>
            <a:r>
              <a:rPr lang="en-GB" sz="1200" i="1" u="sng" dirty="0"/>
              <a:t>emerges from the </a:t>
            </a:r>
            <a:r>
              <a:rPr lang="en-GB" sz="1200" i="1" u="sng" dirty="0" err="1"/>
              <a:t>nematic</a:t>
            </a:r>
            <a:r>
              <a:rPr lang="en-GB" sz="1200" i="1" u="sng" dirty="0"/>
              <a:t> phase with a small Fermi surface and strong non-divergent electronic correlations, while the high pressure superconducting state </a:t>
            </a:r>
            <a:r>
              <a:rPr lang="en-GB" sz="1200" i="1" u="sng" dirty="0" smtClean="0"/>
              <a:t>(“SC2”) emerges </a:t>
            </a:r>
            <a:r>
              <a:rPr lang="en-GB" sz="1200" i="1" u="sng" dirty="0"/>
              <a:t>from the </a:t>
            </a:r>
            <a:r>
              <a:rPr lang="en-GB" sz="1200" i="1" u="sng" dirty="0" smtClean="0"/>
              <a:t>tetragonal metallic </a:t>
            </a:r>
            <a:r>
              <a:rPr lang="en-GB" sz="1200" i="1" u="sng" dirty="0"/>
              <a:t>phase possessing a large Fermi surface and weak electron correlations.</a:t>
            </a:r>
            <a:endParaRPr lang="en-US" sz="1200" i="1" u="sng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-19049" y="6375019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P. Reiss, D. Graf, A. A. Haghighirad, W. Knafo, L. Drigo, M. Bristow, A. J. Schofield  and A. I. Coldea, </a:t>
            </a:r>
            <a:r>
              <a:rPr lang="en-GB" sz="1100" i="1" dirty="0">
                <a:solidFill>
                  <a:srgbClr val="333399"/>
                </a:solidFill>
              </a:rPr>
              <a:t>Quenched </a:t>
            </a:r>
            <a:r>
              <a:rPr lang="en-GB" sz="1100" i="1" dirty="0" err="1">
                <a:solidFill>
                  <a:srgbClr val="333399"/>
                </a:solidFill>
              </a:rPr>
              <a:t>nematic</a:t>
            </a:r>
            <a:r>
              <a:rPr lang="en-GB" sz="1100" i="1" dirty="0">
                <a:solidFill>
                  <a:srgbClr val="333399"/>
                </a:solidFill>
              </a:rPr>
              <a:t> criticality and two superconducting domes in an iron-based superconductor</a:t>
            </a:r>
            <a:r>
              <a:rPr lang="en-US" sz="1100" i="1" dirty="0">
                <a:solidFill>
                  <a:srgbClr val="333399"/>
                </a:solidFill>
              </a:rPr>
              <a:t>, </a:t>
            </a:r>
            <a:r>
              <a:rPr lang="en-GB" sz="1100" b="1" dirty="0" smtClean="0">
                <a:solidFill>
                  <a:srgbClr val="333399"/>
                </a:solidFill>
              </a:rPr>
              <a:t>Nature Physics 28, </a:t>
            </a:r>
            <a:r>
              <a:rPr lang="en-GB" sz="1100" dirty="0">
                <a:solidFill>
                  <a:srgbClr val="333399"/>
                </a:solidFill>
              </a:rPr>
              <a:t>Oct (2019); </a:t>
            </a:r>
            <a:r>
              <a:rPr lang="en-GB" sz="1100" dirty="0" smtClean="0">
                <a:solidFill>
                  <a:srgbClr val="333399"/>
                </a:solidFill>
              </a:rPr>
              <a:t>  doi</a:t>
            </a:r>
            <a:r>
              <a:rPr lang="en-GB" sz="1100" dirty="0">
                <a:solidFill>
                  <a:srgbClr val="333399"/>
                </a:solidFill>
              </a:rPr>
              <a:t>:</a:t>
            </a:r>
            <a:r>
              <a:rPr lang="en-GB" sz="1100" dirty="0" smtClean="0">
                <a:solidFill>
                  <a:srgbClr val="333399"/>
                </a:solidFill>
              </a:rPr>
              <a:t>10.1038/s41567-019-0694-2</a:t>
            </a:r>
            <a:r>
              <a:rPr lang="en-US" sz="1100" dirty="0">
                <a:solidFill>
                  <a:srgbClr val="333399"/>
                </a:solidFill>
              </a:rPr>
              <a:t>.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537449" y="75966"/>
            <a:ext cx="8031001" cy="10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 smtClean="0"/>
              <a:t>Influence of a </a:t>
            </a:r>
            <a:r>
              <a:rPr lang="en-GB" sz="1600" b="1" dirty="0" err="1"/>
              <a:t>nematic</a:t>
            </a:r>
            <a:r>
              <a:rPr lang="en-GB" sz="1600" b="1" dirty="0"/>
              <a:t> </a:t>
            </a:r>
            <a:r>
              <a:rPr lang="en-GB" sz="1600" b="1" dirty="0" smtClean="0"/>
              <a:t>phase on high-temperature superconductivity</a:t>
            </a: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Pascal Reiss</a:t>
            </a:r>
            <a:r>
              <a:rPr lang="en-US" sz="1100" baseline="30000" dirty="0"/>
              <a:t>1</a:t>
            </a:r>
            <a:r>
              <a:rPr lang="en-US" sz="1100" dirty="0"/>
              <a:t>, David Graf</a:t>
            </a:r>
            <a:r>
              <a:rPr lang="en-US" sz="1100" baseline="30000" dirty="0"/>
              <a:t>2</a:t>
            </a:r>
            <a:r>
              <a:rPr lang="en-US" sz="1100" dirty="0"/>
              <a:t>, Amir A. Haghighirad</a:t>
            </a:r>
            <a:r>
              <a:rPr lang="en-US" sz="1100" baseline="30000" dirty="0"/>
              <a:t>1,3</a:t>
            </a:r>
            <a:r>
              <a:rPr lang="en-US" sz="1100" dirty="0"/>
              <a:t> and Amalia I. Coldea</a:t>
            </a:r>
            <a:r>
              <a:rPr lang="en-US" sz="1100" baseline="30000" dirty="0"/>
              <a:t>1</a:t>
            </a:r>
            <a:r>
              <a:rPr lang="en-US" sz="1100" dirty="0"/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University of Oxford; 2. </a:t>
            </a:r>
            <a:r>
              <a:rPr lang="en-US" sz="1050" b="1" dirty="0">
                <a:solidFill>
                  <a:srgbClr val="0033CC"/>
                </a:solidFill>
              </a:rPr>
              <a:t>NHMFL at Florida State University;  3. Karlsruhe Institute of Technology</a:t>
            </a:r>
            <a:r>
              <a:rPr lang="en-US" sz="1050" b="1" dirty="0"/>
              <a:t>;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DMR-1644779); </a:t>
            </a:r>
          </a:p>
          <a:p>
            <a:pPr algn="ctr">
              <a:spcBef>
                <a:spcPts val="0"/>
              </a:spcBef>
            </a:pPr>
            <a:r>
              <a:rPr lang="en-US" sz="1050" dirty="0"/>
              <a:t>A.I. Coldea (EPSRC-UK: EP/I004475/1, EP/I017836/1; EP/M020517/1);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38" name="Text Box 2">
            <a:extLst>
              <a:ext uri="{FF2B5EF4-FFF2-40B4-BE49-F238E27FC236}">
                <a16:creationId xmlns:a16="http://schemas.microsoft.com/office/drawing/2014/main" id="{51223DF3-930C-0B40-BBE2-4FFA6FF09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441" y="4970327"/>
            <a:ext cx="4413532" cy="1164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1000" dirty="0"/>
              <a:t>Figure 1. a) Phase diagram of the </a:t>
            </a:r>
            <a:r>
              <a:rPr lang="en-US" sz="1000" dirty="0" err="1"/>
              <a:t>nematic</a:t>
            </a:r>
            <a:r>
              <a:rPr lang="en-US" sz="1000" dirty="0"/>
              <a:t> superconductor </a:t>
            </a:r>
            <a:r>
              <a:rPr lang="en-GB" sz="1000" dirty="0"/>
              <a:t>FeSe</a:t>
            </a:r>
            <a:r>
              <a:rPr lang="en-GB" sz="1000" baseline="-25000" dirty="0"/>
              <a:t>0.89</a:t>
            </a:r>
            <a:r>
              <a:rPr lang="en-GB" sz="1000" dirty="0"/>
              <a:t>S</a:t>
            </a:r>
            <a:r>
              <a:rPr lang="en-GB" sz="1000" baseline="-25000" dirty="0"/>
              <a:t>0.11</a:t>
            </a:r>
            <a:r>
              <a:rPr lang="en-GB" sz="1000" dirty="0"/>
              <a:t> </a:t>
            </a:r>
            <a:r>
              <a:rPr lang="en-US" sz="1000" dirty="0"/>
              <a:t>tuned by pressure indicating two superconducting phases that exist below the </a:t>
            </a:r>
            <a:r>
              <a:rPr lang="en-US" sz="1000" dirty="0" err="1"/>
              <a:t>nematic</a:t>
            </a:r>
            <a:r>
              <a:rPr lang="en-US" sz="1000" dirty="0"/>
              <a:t> and tetragonal phases. b) Resistance versus magnetic field at temperatures below 1.5 K. c) Q</a:t>
            </a:r>
            <a:r>
              <a:rPr lang="en-GB" sz="1000" dirty="0" err="1"/>
              <a:t>uantum</a:t>
            </a:r>
            <a:r>
              <a:rPr lang="en-GB" sz="1000" dirty="0"/>
              <a:t> oscillations at 17 </a:t>
            </a:r>
            <a:r>
              <a:rPr lang="en-GB" sz="1000" dirty="0" err="1"/>
              <a:t>kbar</a:t>
            </a:r>
            <a:r>
              <a:rPr lang="en-GB" sz="1000" dirty="0"/>
              <a:t> across a range of </a:t>
            </a:r>
            <a:r>
              <a:rPr lang="en-GB" sz="1000" dirty="0" smtClean="0"/>
              <a:t>temperatures, where </a:t>
            </a:r>
            <a:r>
              <a:rPr lang="en-GB" sz="1000" dirty="0"/>
              <a:t>blue indicates the lowest temperatures of ~</a:t>
            </a:r>
            <a:r>
              <a:rPr lang="en-GB" sz="1000" dirty="0" smtClean="0"/>
              <a:t>0.3K.  </a:t>
            </a:r>
            <a:r>
              <a:rPr lang="en-GB" sz="1000" dirty="0"/>
              <a:t>d). The changes in the effective mass of the charge carriers across the </a:t>
            </a:r>
            <a:r>
              <a:rPr lang="en-GB" sz="1000" dirty="0" err="1"/>
              <a:t>nematic</a:t>
            </a:r>
            <a:r>
              <a:rPr lang="en-GB" sz="1000" dirty="0"/>
              <a:t> phase transition. The </a:t>
            </a:r>
            <a:r>
              <a:rPr lang="en-GB" sz="1000" dirty="0" err="1"/>
              <a:t>nematic</a:t>
            </a:r>
            <a:r>
              <a:rPr lang="en-GB" sz="1000" dirty="0"/>
              <a:t> critical </a:t>
            </a:r>
            <a:r>
              <a:rPr lang="en-GB" sz="1000" dirty="0" smtClean="0"/>
              <a:t>point (“NQCP”) </a:t>
            </a:r>
            <a:r>
              <a:rPr lang="en-GB" sz="1000" dirty="0"/>
              <a:t>is indicated by an arrow around 5.8 </a:t>
            </a:r>
            <a:r>
              <a:rPr lang="en-GB" sz="1000" dirty="0" err="1"/>
              <a:t>kbar</a:t>
            </a:r>
            <a:r>
              <a:rPr lang="en-GB" sz="1000" dirty="0"/>
              <a:t>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F386E73-6F4F-CE42-AC93-F3BCD2356E52}"/>
              </a:ext>
            </a:extLst>
          </p:cNvPr>
          <p:cNvSpPr txBox="1"/>
          <p:nvPr/>
        </p:nvSpPr>
        <p:spPr>
          <a:xfrm>
            <a:off x="-19049" y="6174005"/>
            <a:ext cx="4155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100" b="1" dirty="0">
                <a:solidFill>
                  <a:srgbClr val="333399"/>
                </a:solidFill>
              </a:rPr>
              <a:t>Facilities </a:t>
            </a:r>
            <a:r>
              <a:rPr lang="en-US" sz="1100" b="1" dirty="0" smtClean="0">
                <a:solidFill>
                  <a:srgbClr val="333399"/>
                </a:solidFill>
              </a:rPr>
              <a:t>used</a:t>
            </a:r>
            <a:r>
              <a:rPr lang="en-US" sz="1100" dirty="0">
                <a:solidFill>
                  <a:srgbClr val="333399"/>
                </a:solidFill>
              </a:rPr>
              <a:t>: NHMFL DC Field Facility, </a:t>
            </a:r>
            <a:r>
              <a:rPr lang="en-US" sz="1100" dirty="0" smtClean="0">
                <a:solidFill>
                  <a:srgbClr val="333399"/>
                </a:solidFill>
              </a:rPr>
              <a:t>45T </a:t>
            </a:r>
            <a:r>
              <a:rPr lang="en-US" sz="1100" dirty="0">
                <a:solidFill>
                  <a:srgbClr val="333399"/>
                </a:solidFill>
              </a:rPr>
              <a:t>hybrid magnet. </a:t>
            </a:r>
          </a:p>
        </p:txBody>
      </p:sp>
      <p:sp>
        <p:nvSpPr>
          <p:cNvPr id="26" name="Rectangle 49">
            <a:extLst>
              <a:ext uri="{FF2B5EF4-FFF2-40B4-BE49-F238E27FC236}">
                <a16:creationId xmlns:a16="http://schemas.microsoft.com/office/drawing/2014/main" id="{D2937406-A82B-D04F-AB2B-78AEBA99D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4506" y="1347684"/>
            <a:ext cx="4571999" cy="497631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7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9235" y="1325562"/>
            <a:ext cx="433387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 smtClean="0">
                <a:solidFill>
                  <a:srgbClr val="000000"/>
                </a:solidFill>
              </a:rPr>
              <a:t>MagLab users studied the degree of electron interactions in </a:t>
            </a:r>
            <a:r>
              <a:rPr lang="en-GB" sz="1200" dirty="0" smtClean="0"/>
              <a:t>FeSe</a:t>
            </a:r>
            <a:r>
              <a:rPr lang="en-GB" sz="1200" baseline="-25000" dirty="0" smtClean="0"/>
              <a:t>0.89</a:t>
            </a:r>
            <a:r>
              <a:rPr lang="en-GB" sz="1200" dirty="0" smtClean="0"/>
              <a:t>S</a:t>
            </a:r>
            <a:r>
              <a:rPr lang="en-GB" sz="1200" baseline="-25000" dirty="0" smtClean="0"/>
              <a:t>0.11</a:t>
            </a:r>
            <a:r>
              <a:rPr lang="en-GB" sz="1200" dirty="0" smtClean="0"/>
              <a:t>, a high-temperature superconductor that also exhibits a </a:t>
            </a:r>
            <a:r>
              <a:rPr lang="en-GB" sz="1200" dirty="0" err="1" smtClean="0"/>
              <a:t>nematic</a:t>
            </a:r>
            <a:r>
              <a:rPr lang="en-GB" sz="1200" dirty="0" smtClean="0"/>
              <a:t> state. </a:t>
            </a:r>
            <a:r>
              <a:rPr lang="en-GB" sz="1200" dirty="0" smtClean="0">
                <a:latin typeface="Arial" charset="0"/>
              </a:rPr>
              <a:t>What </a:t>
            </a:r>
            <a:r>
              <a:rPr lang="en-GB" sz="1200" dirty="0">
                <a:latin typeface="Arial" charset="0"/>
              </a:rPr>
              <a:t>is unique in this </a:t>
            </a:r>
            <a:r>
              <a:rPr lang="en-GB" sz="1200" dirty="0" smtClean="0">
                <a:latin typeface="Arial" charset="0"/>
              </a:rPr>
              <a:t>material is that the </a:t>
            </a:r>
            <a:r>
              <a:rPr lang="en-GB" sz="1200" dirty="0" err="1" smtClean="0">
                <a:latin typeface="Arial" charset="0"/>
              </a:rPr>
              <a:t>nematic</a:t>
            </a:r>
            <a:r>
              <a:rPr lang="en-GB" sz="1200" dirty="0" smtClean="0">
                <a:latin typeface="Arial" charset="0"/>
              </a:rPr>
              <a:t> state has </a:t>
            </a:r>
            <a:r>
              <a:rPr lang="en-GB" sz="1200" dirty="0">
                <a:latin typeface="Arial" charset="0"/>
              </a:rPr>
              <a:t>profound consequences for our understanding of high-temperature superconductivity. </a:t>
            </a:r>
            <a:r>
              <a:rPr lang="en-US" sz="1200" dirty="0" smtClean="0">
                <a:latin typeface="Arial" charset="0"/>
              </a:rPr>
              <a:t>In </a:t>
            </a:r>
            <a:r>
              <a:rPr lang="en-US" sz="1200" dirty="0">
                <a:latin typeface="Arial" charset="0"/>
              </a:rPr>
              <a:t>the vicinity of </a:t>
            </a:r>
            <a:r>
              <a:rPr lang="en-US" sz="1200" dirty="0" smtClean="0">
                <a:latin typeface="Arial" charset="0"/>
              </a:rPr>
              <a:t>the destruction of the </a:t>
            </a:r>
            <a:r>
              <a:rPr lang="en-US" sz="1200" dirty="0" err="1" smtClean="0">
                <a:latin typeface="Arial" charset="0"/>
              </a:rPr>
              <a:t>nematic</a:t>
            </a:r>
            <a:r>
              <a:rPr lang="en-US" sz="1200" dirty="0" smtClean="0">
                <a:latin typeface="Arial" charset="0"/>
              </a:rPr>
              <a:t> state in response to 5kbar of applied pressure, </a:t>
            </a:r>
            <a:r>
              <a:rPr lang="en-US" sz="1200" dirty="0">
                <a:latin typeface="Arial" charset="0"/>
              </a:rPr>
              <a:t>the electrons change from strongly influencing each other in the </a:t>
            </a:r>
            <a:r>
              <a:rPr lang="en-US" sz="1200" dirty="0" err="1">
                <a:latin typeface="Arial" charset="0"/>
              </a:rPr>
              <a:t>nematic</a:t>
            </a:r>
            <a:r>
              <a:rPr lang="en-US" sz="1200" dirty="0">
                <a:latin typeface="Arial" charset="0"/>
              </a:rPr>
              <a:t> phase to being more strongly influenced by the crystal </a:t>
            </a:r>
            <a:r>
              <a:rPr lang="en-US" sz="1200" dirty="0" smtClean="0">
                <a:latin typeface="Arial" charset="0"/>
              </a:rPr>
              <a:t>lattice. </a:t>
            </a:r>
            <a:r>
              <a:rPr lang="en-US" sz="1200" i="1" u="sng" dirty="0" smtClean="0">
                <a:latin typeface="Arial" charset="0"/>
              </a:rPr>
              <a:t>As a result of the </a:t>
            </a:r>
            <a:r>
              <a:rPr lang="en-US" sz="1200" i="1" u="sng" dirty="0" err="1" smtClean="0">
                <a:latin typeface="Arial" charset="0"/>
              </a:rPr>
              <a:t>nematic</a:t>
            </a:r>
            <a:r>
              <a:rPr lang="en-US" sz="1200" i="1" u="sng" dirty="0" smtClean="0">
                <a:latin typeface="Arial" charset="0"/>
              </a:rPr>
              <a:t> phase, this material exhibits two distinct </a:t>
            </a:r>
            <a:r>
              <a:rPr lang="en-US" sz="1200" i="1" u="sng" dirty="0">
                <a:latin typeface="Arial" charset="0"/>
              </a:rPr>
              <a:t>superconducting </a:t>
            </a:r>
            <a:r>
              <a:rPr lang="en-US" sz="1200" i="1" u="sng" dirty="0" smtClean="0">
                <a:latin typeface="Arial" charset="0"/>
              </a:rPr>
              <a:t>phases.</a:t>
            </a:r>
            <a:endParaRPr lang="en-US" sz="1200" i="1" u="sng" dirty="0">
              <a:latin typeface="Arial" charset="0"/>
            </a:endParaRPr>
          </a:p>
          <a:p>
            <a:pPr algn="just"/>
            <a:endParaRPr lang="en-US" sz="1200" b="1" dirty="0">
              <a:solidFill>
                <a:srgbClr val="FF0000"/>
              </a:solidFill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GB" sz="1200" i="1" u="sng" dirty="0" smtClean="0">
                <a:solidFill>
                  <a:srgbClr val="000000"/>
                </a:solidFill>
                <a:latin typeface="Arial" charset="0"/>
              </a:rPr>
              <a:t>These </a:t>
            </a:r>
            <a:r>
              <a:rPr lang="en-GB" sz="1200" i="1" u="sng" dirty="0">
                <a:solidFill>
                  <a:srgbClr val="000000"/>
                </a:solidFill>
                <a:latin typeface="Arial" charset="0"/>
              </a:rPr>
              <a:t>observations suggest that the </a:t>
            </a:r>
            <a:r>
              <a:rPr lang="en-GB" sz="1200" i="1" u="sng" dirty="0" err="1">
                <a:solidFill>
                  <a:srgbClr val="000000"/>
                </a:solidFill>
                <a:latin typeface="Arial" charset="0"/>
              </a:rPr>
              <a:t>nematic</a:t>
            </a:r>
            <a:r>
              <a:rPr lang="en-GB" sz="1200" i="1" u="sng" dirty="0">
                <a:solidFill>
                  <a:srgbClr val="000000"/>
                </a:solidFill>
                <a:latin typeface="Arial" charset="0"/>
              </a:rPr>
              <a:t> state actually weakens superconductivity </a:t>
            </a:r>
            <a:r>
              <a:rPr lang="en-GB" sz="1200" i="1" u="sng" dirty="0" smtClean="0">
                <a:solidFill>
                  <a:srgbClr val="000000"/>
                </a:solidFill>
                <a:latin typeface="Arial" charset="0"/>
              </a:rPr>
              <a:t>and, for </a:t>
            </a:r>
            <a:r>
              <a:rPr lang="en-GB" sz="1200" i="1" u="sng" dirty="0"/>
              <a:t>FeSe</a:t>
            </a:r>
            <a:r>
              <a:rPr lang="en-GB" sz="1200" i="1" u="sng" baseline="-25000" dirty="0"/>
              <a:t>0.89</a:t>
            </a:r>
            <a:r>
              <a:rPr lang="en-GB" sz="1200" i="1" u="sng" dirty="0"/>
              <a:t>S</a:t>
            </a:r>
            <a:r>
              <a:rPr lang="en-GB" sz="1200" i="1" u="sng" baseline="-25000" dirty="0"/>
              <a:t>0.11</a:t>
            </a:r>
            <a:r>
              <a:rPr lang="en-GB" sz="1200" i="1" u="sng" dirty="0">
                <a:solidFill>
                  <a:srgbClr val="000000"/>
                </a:solidFill>
                <a:latin typeface="Arial" charset="0"/>
              </a:rPr>
              <a:t> to achieve high-temperature </a:t>
            </a:r>
            <a:r>
              <a:rPr lang="en-GB" sz="1200" i="1" u="sng" dirty="0" smtClean="0">
                <a:solidFill>
                  <a:srgbClr val="000000"/>
                </a:solidFill>
                <a:latin typeface="Arial" charset="0"/>
              </a:rPr>
              <a:t>superconductivity, </a:t>
            </a:r>
            <a:r>
              <a:rPr lang="en-GB" sz="1200" i="1" u="sng" dirty="0">
                <a:solidFill>
                  <a:srgbClr val="000000"/>
                </a:solidFill>
                <a:latin typeface="Arial" charset="0"/>
              </a:rPr>
              <a:t>another ingredient is </a:t>
            </a:r>
            <a:r>
              <a:rPr lang="en-GB" sz="1200" i="1" u="sng" dirty="0" smtClean="0">
                <a:solidFill>
                  <a:srgbClr val="000000"/>
                </a:solidFill>
                <a:latin typeface="Arial" charset="0"/>
              </a:rPr>
              <a:t>needed </a:t>
            </a:r>
            <a:r>
              <a:rPr lang="en-GB" sz="1200" i="1" u="sng" dirty="0">
                <a:solidFill>
                  <a:srgbClr val="000000"/>
                </a:solidFill>
                <a:latin typeface="Arial" charset="0"/>
              </a:rPr>
              <a:t>such as magnetism.</a:t>
            </a:r>
          </a:p>
          <a:p>
            <a:pPr algn="just"/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</a:t>
            </a:r>
            <a:r>
              <a:rPr lang="en-US" sz="1200" b="1" dirty="0" err="1">
                <a:solidFill>
                  <a:srgbClr val="000000"/>
                </a:solidFill>
              </a:rPr>
              <a:t>MagLab</a:t>
            </a:r>
            <a:r>
              <a:rPr lang="en-US" sz="1200" b="1" dirty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GB" sz="1200" dirty="0">
                <a:latin typeface="Arial" charset="0"/>
              </a:rPr>
              <a:t>The experimental challenge was to access the normal state of superconductors above 20T, to detect quantum oscillations and determine the degree of electron interactions in very clean single crystals. </a:t>
            </a:r>
            <a:r>
              <a:rPr lang="en-GB" sz="1200" i="1" u="sng" dirty="0">
                <a:latin typeface="Arial" charset="0"/>
              </a:rPr>
              <a:t>These experiments </a:t>
            </a:r>
            <a:r>
              <a:rPr lang="en-GB" sz="1200" i="1" u="sng" dirty="0" smtClean="0">
                <a:latin typeface="Arial" charset="0"/>
              </a:rPr>
              <a:t>required </a:t>
            </a:r>
            <a:r>
              <a:rPr lang="en-GB" sz="1200" i="1" u="sng" dirty="0">
                <a:latin typeface="Arial" charset="0"/>
              </a:rPr>
              <a:t>very high magnetic fields up to </a:t>
            </a:r>
            <a:r>
              <a:rPr lang="en-GB" sz="1200" i="1" u="sng" dirty="0" smtClean="0">
                <a:latin typeface="Arial" charset="0"/>
              </a:rPr>
              <a:t>45T </a:t>
            </a:r>
            <a:r>
              <a:rPr lang="en-GB" sz="1200" i="1" u="sng" dirty="0">
                <a:latin typeface="Arial" charset="0"/>
              </a:rPr>
              <a:t>at </a:t>
            </a:r>
            <a:r>
              <a:rPr lang="en-GB" sz="1200" i="1" u="sng" dirty="0" smtClean="0">
                <a:latin typeface="Arial" charset="0"/>
              </a:rPr>
              <a:t>temperatures as low as 0.3K</a:t>
            </a:r>
            <a:r>
              <a:rPr lang="en-GB" sz="1200" i="1" u="sng" dirty="0">
                <a:latin typeface="Arial" charset="0"/>
              </a:rPr>
              <a:t>,  coupled with pressure cells to tune the applied pressure from 0 to </a:t>
            </a:r>
            <a:r>
              <a:rPr lang="en-GB" sz="1200" i="1" u="sng" dirty="0" smtClean="0">
                <a:latin typeface="Arial" charset="0"/>
              </a:rPr>
              <a:t>20kbar (0 </a:t>
            </a:r>
            <a:r>
              <a:rPr lang="en-GB" sz="1200" i="1" u="sng" dirty="0">
                <a:latin typeface="Arial" charset="0"/>
              </a:rPr>
              <a:t>to </a:t>
            </a:r>
            <a:r>
              <a:rPr lang="en-GB" sz="1200" i="1" u="sng" dirty="0" smtClean="0">
                <a:latin typeface="Arial" charset="0"/>
              </a:rPr>
              <a:t>20,000 atmospheres), </a:t>
            </a:r>
            <a:r>
              <a:rPr lang="en-GB" sz="1200" i="1" u="sng" dirty="0">
                <a:latin typeface="Arial" charset="0"/>
              </a:rPr>
              <a:t>allowing </a:t>
            </a:r>
            <a:r>
              <a:rPr lang="en-GB" sz="1200" i="1" u="sng" dirty="0" smtClean="0">
                <a:latin typeface="Arial" charset="0"/>
              </a:rPr>
              <a:t>access </a:t>
            </a:r>
            <a:r>
              <a:rPr lang="en-GB" sz="1200" i="1" u="sng" dirty="0">
                <a:latin typeface="Arial" charset="0"/>
              </a:rPr>
              <a:t>the </a:t>
            </a:r>
            <a:r>
              <a:rPr lang="en-GB" sz="1200" i="1" u="sng" dirty="0" smtClean="0">
                <a:latin typeface="Arial" charset="0"/>
              </a:rPr>
              <a:t>many different </a:t>
            </a:r>
            <a:r>
              <a:rPr lang="en-GB" sz="1200" i="1" u="sng" dirty="0">
                <a:latin typeface="Arial" charset="0"/>
              </a:rPr>
              <a:t>electronic </a:t>
            </a:r>
            <a:r>
              <a:rPr lang="en-GB" sz="1200" i="1" u="sng" dirty="0" smtClean="0">
                <a:latin typeface="Arial" charset="0"/>
              </a:rPr>
              <a:t>phases.</a:t>
            </a:r>
            <a:endParaRPr lang="en-US" sz="1200" i="1" u="sng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049729" y="3208219"/>
            <a:ext cx="1896680" cy="121355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1000" dirty="0"/>
              <a:t>Figure 1. a) Phase diagram of the </a:t>
            </a:r>
            <a:r>
              <a:rPr lang="en-US" sz="1000" dirty="0" err="1" smtClean="0"/>
              <a:t>nematic</a:t>
            </a:r>
            <a:r>
              <a:rPr lang="en-US" sz="1000" dirty="0" smtClean="0"/>
              <a:t> high-temperature superconductor, </a:t>
            </a:r>
            <a:r>
              <a:rPr lang="en-GB" sz="1000" dirty="0" smtClean="0"/>
              <a:t>FeSe</a:t>
            </a:r>
            <a:r>
              <a:rPr lang="en-GB" sz="1000" baseline="-25000" dirty="0" smtClean="0"/>
              <a:t>0.89</a:t>
            </a:r>
            <a:r>
              <a:rPr lang="en-GB" sz="1000" dirty="0" smtClean="0"/>
              <a:t>S</a:t>
            </a:r>
            <a:r>
              <a:rPr lang="en-GB" sz="1000" baseline="-25000" dirty="0" smtClean="0"/>
              <a:t>0.11</a:t>
            </a:r>
            <a:r>
              <a:rPr lang="en-GB" sz="1000" dirty="0" smtClean="0"/>
              <a:t>, </a:t>
            </a:r>
            <a:r>
              <a:rPr lang="en-US" sz="1000" dirty="0" smtClean="0"/>
              <a:t>tuned </a:t>
            </a:r>
            <a:r>
              <a:rPr lang="en-US" sz="1000" dirty="0"/>
              <a:t>by </a:t>
            </a:r>
            <a:r>
              <a:rPr lang="en-US" sz="1000" dirty="0" smtClean="0"/>
              <a:t> pressure, showing </a:t>
            </a:r>
            <a:r>
              <a:rPr lang="en-US" sz="1000" dirty="0"/>
              <a:t>two </a:t>
            </a:r>
            <a:r>
              <a:rPr lang="en-US" sz="1000" dirty="0" smtClean="0"/>
              <a:t>superconducting phases (“SC1” and “SC2”) </a:t>
            </a:r>
            <a:r>
              <a:rPr lang="en-US" sz="1000" dirty="0"/>
              <a:t>that exist below the </a:t>
            </a:r>
            <a:r>
              <a:rPr lang="en-US" sz="1000" dirty="0" err="1"/>
              <a:t>nematic</a:t>
            </a:r>
            <a:r>
              <a:rPr lang="en-US" sz="1000" dirty="0"/>
              <a:t> </a:t>
            </a:r>
            <a:r>
              <a:rPr lang="en-US" sz="1000" dirty="0" smtClean="0"/>
              <a:t>phase and the tetragonal (ordinary metal) phase. </a:t>
            </a:r>
            <a:r>
              <a:rPr lang="en-US" sz="1000" dirty="0"/>
              <a:t>b) Resistance versus magnetic field at temperatures below 1.5 K. c) Q</a:t>
            </a:r>
            <a:r>
              <a:rPr lang="en-GB" sz="1000" dirty="0" err="1"/>
              <a:t>uantum</a:t>
            </a:r>
            <a:r>
              <a:rPr lang="en-GB" sz="1000" dirty="0"/>
              <a:t> oscillations at 17 </a:t>
            </a:r>
            <a:r>
              <a:rPr lang="en-GB" sz="1000" dirty="0" err="1"/>
              <a:t>kbar</a:t>
            </a:r>
            <a:r>
              <a:rPr lang="en-GB" sz="1000" dirty="0"/>
              <a:t> across a range of </a:t>
            </a:r>
            <a:r>
              <a:rPr lang="en-GB" sz="1000" dirty="0" smtClean="0"/>
              <a:t>temperatures, where blue indicates the lowest temperatures of ~0.3K. The temperature dependence of these oscillations measures the mass of the electrons, and hence the degree of electron interactions. </a:t>
            </a:r>
            <a:endParaRPr lang="en-GB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B1458E-BE61-C24A-AD9E-D2369220FBC5}"/>
              </a:ext>
            </a:extLst>
          </p:cNvPr>
          <p:cNvSpPr txBox="1"/>
          <p:nvPr/>
        </p:nvSpPr>
        <p:spPr>
          <a:xfrm>
            <a:off x="-10099" y="6216869"/>
            <a:ext cx="4155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100" b="1" dirty="0">
                <a:solidFill>
                  <a:srgbClr val="333399"/>
                </a:solidFill>
              </a:rPr>
              <a:t>Facilities </a:t>
            </a:r>
            <a:r>
              <a:rPr lang="en-US" sz="1100" b="1" dirty="0" smtClean="0">
                <a:solidFill>
                  <a:srgbClr val="333399"/>
                </a:solidFill>
              </a:rPr>
              <a:t>used</a:t>
            </a:r>
            <a:r>
              <a:rPr lang="en-US" sz="1100" dirty="0">
                <a:solidFill>
                  <a:srgbClr val="333399"/>
                </a:solidFill>
              </a:rPr>
              <a:t>: NHMFL DC Field Facility, </a:t>
            </a:r>
            <a:r>
              <a:rPr lang="en-US" sz="1100" dirty="0" smtClean="0">
                <a:solidFill>
                  <a:srgbClr val="333399"/>
                </a:solidFill>
              </a:rPr>
              <a:t>45T </a:t>
            </a:r>
            <a:r>
              <a:rPr lang="en-US" sz="1100" dirty="0">
                <a:solidFill>
                  <a:srgbClr val="333399"/>
                </a:solidFill>
              </a:rPr>
              <a:t>hybrid magnet. 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-19049" y="6397141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P. Reiss, D. Graf, A. A. Haghighirad, W. Knafo, L. Drigo, M. Bristow, A. J. Schofield  and A. I. Coldea, </a:t>
            </a:r>
            <a:r>
              <a:rPr lang="en-GB" sz="1100" i="1" dirty="0">
                <a:solidFill>
                  <a:srgbClr val="333399"/>
                </a:solidFill>
              </a:rPr>
              <a:t>Quenched </a:t>
            </a:r>
            <a:r>
              <a:rPr lang="en-GB" sz="1100" i="1" dirty="0" err="1">
                <a:solidFill>
                  <a:srgbClr val="333399"/>
                </a:solidFill>
              </a:rPr>
              <a:t>nematic</a:t>
            </a:r>
            <a:r>
              <a:rPr lang="en-GB" sz="1100" i="1" dirty="0">
                <a:solidFill>
                  <a:srgbClr val="333399"/>
                </a:solidFill>
              </a:rPr>
              <a:t> criticality and two superconducting domes in an iron-based superconductor</a:t>
            </a:r>
            <a:r>
              <a:rPr lang="en-US" sz="1100" i="1" dirty="0">
                <a:solidFill>
                  <a:srgbClr val="333399"/>
                </a:solidFill>
              </a:rPr>
              <a:t>, </a:t>
            </a:r>
            <a:r>
              <a:rPr lang="en-GB" sz="1100" b="1" dirty="0" smtClean="0">
                <a:solidFill>
                  <a:srgbClr val="333399"/>
                </a:solidFill>
              </a:rPr>
              <a:t>Nature Physics 28, </a:t>
            </a:r>
            <a:r>
              <a:rPr lang="en-GB" sz="1100" dirty="0">
                <a:solidFill>
                  <a:srgbClr val="333399"/>
                </a:solidFill>
              </a:rPr>
              <a:t>Oct (2019); </a:t>
            </a:r>
            <a:r>
              <a:rPr lang="en-GB" sz="1100" dirty="0" smtClean="0">
                <a:solidFill>
                  <a:srgbClr val="333399"/>
                </a:solidFill>
              </a:rPr>
              <a:t>  doi</a:t>
            </a:r>
            <a:r>
              <a:rPr lang="en-GB" sz="1100" dirty="0">
                <a:solidFill>
                  <a:srgbClr val="333399"/>
                </a:solidFill>
              </a:rPr>
              <a:t>:</a:t>
            </a:r>
            <a:r>
              <a:rPr lang="en-GB" sz="1100" dirty="0" smtClean="0">
                <a:solidFill>
                  <a:srgbClr val="333399"/>
                </a:solidFill>
              </a:rPr>
              <a:t>10.1038/s41567-019-0694-2</a:t>
            </a:r>
            <a:r>
              <a:rPr lang="en-US" sz="1100" dirty="0">
                <a:solidFill>
                  <a:srgbClr val="333399"/>
                </a:solidFill>
              </a:rPr>
              <a:t>.</a:t>
            </a:r>
            <a:endParaRPr lang="en-US" sz="1200" dirty="0">
              <a:solidFill>
                <a:srgbClr val="333399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404506" y="1298494"/>
            <a:ext cx="2462914" cy="1700190"/>
            <a:chOff x="4404506" y="1364360"/>
            <a:chExt cx="2462914" cy="170019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B54D910-9E4E-4345-8E0A-C850A99F5A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8650" y="1369114"/>
              <a:ext cx="2428770" cy="1695436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0A45816-932F-7B4F-8599-6706CC31E153}"/>
                </a:ext>
              </a:extLst>
            </p:cNvPr>
            <p:cNvSpPr txBox="1"/>
            <p:nvPr/>
          </p:nvSpPr>
          <p:spPr>
            <a:xfrm>
              <a:off x="4404506" y="136436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a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438648" y="3864718"/>
            <a:ext cx="2668387" cy="2352151"/>
            <a:chOff x="6926788" y="2990329"/>
            <a:chExt cx="1948294" cy="1922717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7E27FF42-530E-3F47-A8E6-26181EA255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73" t="7538" r="34809" b="13610"/>
            <a:stretch/>
          </p:blipFill>
          <p:spPr>
            <a:xfrm>
              <a:off x="6970114" y="3032939"/>
              <a:ext cx="1904968" cy="1880107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1D9C03B-A59A-B647-9CC1-4E4222B8DF8B}"/>
                </a:ext>
              </a:extLst>
            </p:cNvPr>
            <p:cNvSpPr txBox="1"/>
            <p:nvPr/>
          </p:nvSpPr>
          <p:spPr>
            <a:xfrm>
              <a:off x="6926788" y="299032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c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2D245FD-87E4-414D-A9F9-C0ECFE6948A3}"/>
                </a:ext>
              </a:extLst>
            </p:cNvPr>
            <p:cNvSpPr txBox="1"/>
            <p:nvPr/>
          </p:nvSpPr>
          <p:spPr>
            <a:xfrm>
              <a:off x="7203658" y="3083657"/>
              <a:ext cx="6094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+mn-lt"/>
                  <a:cs typeface="Calibri" panose="020F0502020204030204" pitchFamily="34" charset="0"/>
                </a:rPr>
                <a:t>17 </a:t>
              </a:r>
              <a:r>
                <a:rPr lang="en-US" sz="1000" dirty="0" err="1">
                  <a:latin typeface="+mn-lt"/>
                  <a:cs typeface="Calibri" panose="020F0502020204030204" pitchFamily="34" charset="0"/>
                </a:rPr>
                <a:t>kbar</a:t>
              </a:r>
              <a:endParaRPr lang="en-US" sz="1000" dirty="0">
                <a:latin typeface="+mn-lt"/>
                <a:cs typeface="Calibri" panose="020F0502020204030204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827792" y="1309776"/>
            <a:ext cx="2222936" cy="1784361"/>
            <a:chOff x="6830546" y="1327287"/>
            <a:chExt cx="2222936" cy="1784361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ACEFA63-F12F-7F48-8B04-1381527B1BD6}"/>
                </a:ext>
              </a:extLst>
            </p:cNvPr>
            <p:cNvSpPr/>
            <p:nvPr/>
          </p:nvSpPr>
          <p:spPr>
            <a:xfrm>
              <a:off x="8206549" y="2829942"/>
              <a:ext cx="182612" cy="1505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08070DF-42D9-AA4C-8D4D-8D0C0BD9A5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523"/>
            <a:stretch/>
          </p:blipFill>
          <p:spPr>
            <a:xfrm>
              <a:off x="6867420" y="1420219"/>
              <a:ext cx="2186062" cy="1691429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F9AA14F-E37C-3148-A422-757290A33984}"/>
                </a:ext>
              </a:extLst>
            </p:cNvPr>
            <p:cNvSpPr txBox="1"/>
            <p:nvPr/>
          </p:nvSpPr>
          <p:spPr>
            <a:xfrm>
              <a:off x="6830546" y="1327287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BCE7717-F6FF-3246-82D8-2ECB75C99006}"/>
                </a:ext>
              </a:extLst>
            </p:cNvPr>
            <p:cNvSpPr txBox="1"/>
            <p:nvPr/>
          </p:nvSpPr>
          <p:spPr>
            <a:xfrm>
              <a:off x="7325266" y="1468636"/>
              <a:ext cx="53893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+mn-lt"/>
                  <a:cs typeface="Calibri" panose="020F0502020204030204" pitchFamily="34" charset="0"/>
                </a:rPr>
                <a:t>0 </a:t>
              </a:r>
              <a:r>
                <a:rPr lang="en-US" sz="1000" dirty="0" err="1">
                  <a:latin typeface="+mn-lt"/>
                  <a:cs typeface="Calibri" panose="020F0502020204030204" pitchFamily="34" charset="0"/>
                </a:rPr>
                <a:t>kbar</a:t>
              </a:r>
              <a:endParaRPr lang="en-US" sz="1000" dirty="0">
                <a:latin typeface="+mn-lt"/>
                <a:cs typeface="Calibri" panose="020F0502020204030204" pitchFamily="34" charset="0"/>
              </a:endParaRPr>
            </a:p>
          </p:txBody>
        </p:sp>
      </p:grp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04506" y="1325562"/>
            <a:ext cx="4571999" cy="507831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62"/>
          <p:cNvSpPr txBox="1">
            <a:spLocks noChangeArrowheads="1"/>
          </p:cNvSpPr>
          <p:nvPr/>
        </p:nvSpPr>
        <p:spPr bwMode="auto">
          <a:xfrm>
            <a:off x="537449" y="75966"/>
            <a:ext cx="8031001" cy="10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 smtClean="0"/>
              <a:t>Influence of a </a:t>
            </a:r>
            <a:r>
              <a:rPr lang="en-GB" sz="1600" b="1" dirty="0" err="1"/>
              <a:t>nematic</a:t>
            </a:r>
            <a:r>
              <a:rPr lang="en-GB" sz="1600" b="1" dirty="0"/>
              <a:t> </a:t>
            </a:r>
            <a:r>
              <a:rPr lang="en-GB" sz="1600" b="1" dirty="0" smtClean="0"/>
              <a:t>phase on high-temperature superconductivity</a:t>
            </a: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Pascal Reiss</a:t>
            </a:r>
            <a:r>
              <a:rPr lang="en-US" sz="1100" baseline="30000" dirty="0"/>
              <a:t>1</a:t>
            </a:r>
            <a:r>
              <a:rPr lang="en-US" sz="1100" dirty="0"/>
              <a:t>, David Graf</a:t>
            </a:r>
            <a:r>
              <a:rPr lang="en-US" sz="1100" baseline="30000" dirty="0"/>
              <a:t>2</a:t>
            </a:r>
            <a:r>
              <a:rPr lang="en-US" sz="1100" dirty="0"/>
              <a:t>, Amir A. Haghighirad</a:t>
            </a:r>
            <a:r>
              <a:rPr lang="en-US" sz="1100" baseline="30000" dirty="0"/>
              <a:t>1,3</a:t>
            </a:r>
            <a:r>
              <a:rPr lang="en-US" sz="1100" dirty="0"/>
              <a:t> and Amalia I. Coldea</a:t>
            </a:r>
            <a:r>
              <a:rPr lang="en-US" sz="1100" baseline="30000" dirty="0"/>
              <a:t>1</a:t>
            </a:r>
            <a:r>
              <a:rPr lang="en-US" sz="1100" dirty="0"/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University of Oxford; 2. </a:t>
            </a:r>
            <a:r>
              <a:rPr lang="en-US" sz="1050" b="1" dirty="0">
                <a:solidFill>
                  <a:srgbClr val="0033CC"/>
                </a:solidFill>
              </a:rPr>
              <a:t>NHMFL at Florida State University;  3. Karlsruhe Institute of Technology</a:t>
            </a:r>
            <a:r>
              <a:rPr lang="en-US" sz="1050" b="1" dirty="0"/>
              <a:t>;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DMR-1644779); </a:t>
            </a:r>
          </a:p>
          <a:p>
            <a:pPr algn="ctr">
              <a:spcBef>
                <a:spcPts val="0"/>
              </a:spcBef>
            </a:pPr>
            <a:r>
              <a:rPr lang="en-US" sz="1050" dirty="0"/>
              <a:t>A.I. Coldea (EPSRC-UK: EP/I004475/1, EP/I017836/1; EP/M020517/1);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E2BC9E-55CD-471C-9BC3-6847F7B42EE2}"/>
</file>

<file path=customXml/itemProps2.xml><?xml version="1.0" encoding="utf-8"?>
<ds:datastoreItem xmlns:ds="http://schemas.openxmlformats.org/officeDocument/2006/customXml" ds:itemID="{5136FF22-29EB-4ABD-B4A1-041C15064832}"/>
</file>

<file path=customXml/itemProps3.xml><?xml version="1.0" encoding="utf-8"?>
<ds:datastoreItem xmlns:ds="http://schemas.openxmlformats.org/officeDocument/2006/customXml" ds:itemID="{0D432867-31BC-464F-B33F-1F0683D4A5F7}"/>
</file>

<file path=docProps/app.xml><?xml version="1.0" encoding="utf-8"?>
<Properties xmlns="http://schemas.openxmlformats.org/officeDocument/2006/extended-properties" xmlns:vt="http://schemas.openxmlformats.org/officeDocument/2006/docPropsVTypes">
  <TotalTime>6579</TotalTime>
  <Words>900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210</cp:revision>
  <cp:lastPrinted>2019-07-16T13:07:28Z</cp:lastPrinted>
  <dcterms:created xsi:type="dcterms:W3CDTF">2004-08-07T03:10:56Z</dcterms:created>
  <dcterms:modified xsi:type="dcterms:W3CDTF">2020-01-15T17:10:51Z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