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B4C98"/>
    <a:srgbClr val="9796B0"/>
    <a:srgbClr val="6CC6F9"/>
    <a:srgbClr val="0033CC"/>
    <a:srgbClr val="008080"/>
    <a:srgbClr val="006600"/>
    <a:srgbClr val="000066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8" autoAdjust="0"/>
    <p:restoredTop sz="93557" autoAdjust="0"/>
  </p:normalViewPr>
  <p:slideViewPr>
    <p:cSldViewPr snapToGrid="0">
      <p:cViewPr varScale="1">
        <p:scale>
          <a:sx n="117" d="100"/>
          <a:sy n="117" d="100"/>
        </p:scale>
        <p:origin x="16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staff.magnet.fsu.edu/publications/10.1039/C9SC02899D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ff.magnet.fsu.edu/publications/10.1039/C9SC02899D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37739" y="1247451"/>
            <a:ext cx="44457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i="1" u="sng" dirty="0"/>
              <a:t>Achieving control of electron spin coherence in transition metal complexes, as measured by the quantum phase memory time, T</a:t>
            </a:r>
            <a:r>
              <a:rPr lang="en-US" sz="1200" i="1" u="sng" baseline="-25000" dirty="0"/>
              <a:t>m</a:t>
            </a:r>
            <a:r>
              <a:rPr lang="en-US" sz="1200" i="1" u="sng" dirty="0"/>
              <a:t>, is an important goal in molecular spintronics. </a:t>
            </a:r>
          </a:p>
          <a:p>
            <a:pPr algn="just"/>
            <a:endParaRPr lang="en-US" sz="600" dirty="0"/>
          </a:p>
          <a:p>
            <a:pPr algn="just"/>
            <a:r>
              <a:rPr lang="en-US" sz="1200" dirty="0"/>
              <a:t>In this study, users from Colorado State University provide the first evidence that nuclear-spin patterning in the ligand shell is an important handle to modulate </a:t>
            </a:r>
            <a:r>
              <a:rPr lang="en-US" sz="1200" i="1" dirty="0"/>
              <a:t>T</a:t>
            </a:r>
            <a:r>
              <a:rPr lang="en-US" sz="1200" baseline="-25000" dirty="0"/>
              <a:t>m</a:t>
            </a:r>
            <a:r>
              <a:rPr lang="en-US" sz="1200" dirty="0"/>
              <a:t> in magnetic molecules containing transition metal ions that are potential targets for next-generation quantum technologies. They synthesized and studied a series of five V</a:t>
            </a:r>
            <a:r>
              <a:rPr lang="en-US" sz="1200" baseline="30000" dirty="0"/>
              <a:t>IV</a:t>
            </a:r>
            <a:r>
              <a:rPr lang="en-US" sz="1200" dirty="0"/>
              <a:t> complexes with brominated catecholate ligands, [V(C</a:t>
            </a:r>
            <a:r>
              <a:rPr lang="en-US" sz="1200" baseline="-25000" dirty="0"/>
              <a:t>6</a:t>
            </a:r>
            <a:r>
              <a:rPr lang="en-US" sz="1200" dirty="0"/>
              <a:t>H</a:t>
            </a:r>
            <a:r>
              <a:rPr lang="en-US" sz="1200" baseline="-25000" dirty="0"/>
              <a:t>4−</a:t>
            </a:r>
            <a:r>
              <a:rPr lang="en-US" sz="1200" i="1" baseline="-25000" dirty="0"/>
              <a:t>n</a:t>
            </a:r>
            <a:r>
              <a:rPr lang="en-US" sz="1200" dirty="0"/>
              <a:t>Br</a:t>
            </a:r>
            <a:r>
              <a:rPr lang="en-US" sz="1200" i="1" baseline="-25000" dirty="0"/>
              <a:t>n</a:t>
            </a:r>
            <a:r>
              <a:rPr lang="en-US" sz="1200" dirty="0"/>
              <a:t>O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r>
              <a:rPr lang="en-US" sz="1200" baseline="-25000" dirty="0"/>
              <a:t>3</a:t>
            </a:r>
            <a:r>
              <a:rPr lang="en-US" sz="1200" dirty="0"/>
              <a:t>]</a:t>
            </a:r>
            <a:r>
              <a:rPr lang="en-US" sz="1200" baseline="30000" dirty="0"/>
              <a:t>2−</a:t>
            </a:r>
            <a:r>
              <a:rPr lang="en-US" sz="1200" dirty="0"/>
              <a:t> </a:t>
            </a:r>
            <a:r>
              <a:rPr lang="en-US" sz="1200" dirty="0" smtClean="0"/>
              <a:t>(with </a:t>
            </a:r>
            <a:r>
              <a:rPr lang="en-US" sz="1200" i="1" dirty="0" smtClean="0"/>
              <a:t>n</a:t>
            </a:r>
            <a:r>
              <a:rPr lang="en-US" sz="1200" dirty="0"/>
              <a:t> = 0, 1, 2, and 4), where the </a:t>
            </a:r>
            <a:r>
              <a:rPr lang="en-US" sz="1200" baseline="30000" dirty="0"/>
              <a:t>79/81</a:t>
            </a:r>
            <a:r>
              <a:rPr lang="en-US" sz="1200" dirty="0"/>
              <a:t>Br and </a:t>
            </a:r>
            <a:r>
              <a:rPr lang="en-US" sz="1200" baseline="30000" dirty="0"/>
              <a:t>1</a:t>
            </a:r>
            <a:r>
              <a:rPr lang="en-US" sz="1200" dirty="0"/>
              <a:t>H nuclear spins are arranged in different substitutional patterns (see </a:t>
            </a:r>
            <a:r>
              <a:rPr lang="en-US" sz="1200" dirty="0" smtClean="0"/>
              <a:t>top and right-hand figures,</a:t>
            </a:r>
            <a:r>
              <a:rPr lang="en-US" sz="1200" dirty="0" smtClean="0"/>
              <a:t> where the top figure has the substitution pattern “3” as labeled in the figures on the right-hand side). </a:t>
            </a:r>
            <a:r>
              <a:rPr lang="en-US" sz="1200" dirty="0"/>
              <a:t>High-field/frequency (120 GHz) pulsed electron paramagnetic resonance spectroscopic analysis of this series reveals a pattern-dependent variation in </a:t>
            </a:r>
            <a:r>
              <a:rPr lang="en-US" sz="1200" i="1" dirty="0"/>
              <a:t>T</a:t>
            </a:r>
            <a:r>
              <a:rPr lang="en-US" sz="1200" baseline="-25000" dirty="0"/>
              <a:t>m</a:t>
            </a:r>
            <a:r>
              <a:rPr lang="en-US" sz="1200" dirty="0"/>
              <a:t> for the spin-½ V</a:t>
            </a:r>
            <a:r>
              <a:rPr lang="en-US" sz="1200" baseline="30000" dirty="0"/>
              <a:t>IV</a:t>
            </a:r>
            <a:r>
              <a:rPr lang="en-US" sz="1200" dirty="0"/>
              <a:t> ion (see Figure, lower-left). </a:t>
            </a:r>
            <a:r>
              <a:rPr lang="en-US" sz="1200" i="1" u="sng" dirty="0"/>
              <a:t>Notably, it is shown that it is possible for two molecules </a:t>
            </a:r>
            <a:r>
              <a:rPr lang="en-US" sz="1200" i="1" u="sng" dirty="0" smtClean="0"/>
              <a:t>(with substitutional patterns “3” and “4”) to </a:t>
            </a:r>
            <a:r>
              <a:rPr lang="en-US" sz="1200" i="1" u="sng" dirty="0"/>
              <a:t>have </a:t>
            </a:r>
            <a:r>
              <a:rPr lang="en-US" sz="1200" i="1" u="sng" dirty="0"/>
              <a:t>values </a:t>
            </a:r>
            <a:r>
              <a:rPr lang="en-US" sz="1200" i="1" u="sng" dirty="0" smtClean="0"/>
              <a:t>of</a:t>
            </a:r>
            <a:r>
              <a:rPr lang="en-US" sz="1200" i="1" u="sng" dirty="0"/>
              <a:t> </a:t>
            </a:r>
            <a:r>
              <a:rPr lang="en-US" sz="1200" i="1" u="sng" dirty="0" smtClean="0"/>
              <a:t>T</a:t>
            </a:r>
            <a:r>
              <a:rPr lang="en-US" sz="1200" i="1" u="sng" baseline="-25000" dirty="0" smtClean="0"/>
              <a:t>m</a:t>
            </a:r>
            <a:r>
              <a:rPr lang="en-US" sz="1200" i="1" u="sng" dirty="0" smtClean="0"/>
              <a:t> that are markedly </a:t>
            </a:r>
            <a:r>
              <a:rPr lang="en-US" sz="1200" i="1" u="sng" dirty="0"/>
              <a:t>different (by </a:t>
            </a:r>
            <a:r>
              <a:rPr lang="en-US" sz="1200" i="1" u="sng" dirty="0" smtClean="0"/>
              <a:t>a factor of two) despite having the </a:t>
            </a:r>
            <a:r>
              <a:rPr lang="en-US" sz="1200" i="1" u="sng" dirty="0"/>
              <a:t>same chemical composition.</a:t>
            </a:r>
            <a:r>
              <a:rPr lang="en-US" sz="1200" dirty="0"/>
              <a:t> </a:t>
            </a:r>
          </a:p>
          <a:p>
            <a:pPr algn="just"/>
            <a:endParaRPr lang="en-US" sz="600" dirty="0"/>
          </a:p>
          <a:p>
            <a:pPr algn="just"/>
            <a:r>
              <a:rPr lang="en-US" sz="1200" dirty="0"/>
              <a:t>NMR analyses of the protons on the ligand shell suggest that relative chemical </a:t>
            </a:r>
            <a:r>
              <a:rPr lang="en-US" sz="1200" dirty="0" smtClean="0"/>
              <a:t>shift</a:t>
            </a:r>
            <a:r>
              <a:rPr lang="el-GR" sz="1200" dirty="0" smtClean="0"/>
              <a:t>, </a:t>
            </a:r>
            <a:r>
              <a:rPr lang="en-US" sz="1200" dirty="0"/>
              <a:t>controlled by the patterning of nuclear spins, is an important underlying design principle. Having multiple protons with nearly identical chemical shifts will, ultimately, facilitate proton spin diffusion, giving rise to a shorter </a:t>
            </a:r>
            <a:r>
              <a:rPr lang="en-US" sz="1200" i="1" dirty="0"/>
              <a:t>T</a:t>
            </a:r>
            <a:r>
              <a:rPr lang="en-US" sz="1200" baseline="-25000" dirty="0"/>
              <a:t>m</a:t>
            </a:r>
            <a:r>
              <a:rPr lang="en-US" sz="1200" dirty="0"/>
              <a:t> for the bound metal ion.</a:t>
            </a: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15120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515394" y="1319031"/>
            <a:ext cx="4572000" cy="4751387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4488680" y="6109604"/>
            <a:ext cx="46509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333399"/>
                </a:solidFill>
              </a:rPr>
              <a:t>Citation</a:t>
            </a:r>
            <a:r>
              <a:rPr lang="en-US" sz="1100" b="1" dirty="0" smtClean="0">
                <a:solidFill>
                  <a:srgbClr val="333399"/>
                </a:solidFill>
              </a:rPr>
              <a:t>: </a:t>
            </a:r>
            <a:r>
              <a:rPr lang="en-US" sz="1100" dirty="0">
                <a:solidFill>
                  <a:srgbClr val="333399"/>
                </a:solidFill>
              </a:rPr>
              <a:t>Jackson, C.E.; Lin, C.; Johnson, S.H.; van </a:t>
            </a:r>
            <a:r>
              <a:rPr lang="en-US" sz="1100" dirty="0" err="1">
                <a:solidFill>
                  <a:srgbClr val="333399"/>
                </a:solidFill>
              </a:rPr>
              <a:t>Tol</a:t>
            </a:r>
            <a:r>
              <a:rPr lang="en-US" sz="1100" dirty="0">
                <a:solidFill>
                  <a:srgbClr val="333399"/>
                </a:solidFill>
              </a:rPr>
              <a:t>, J.; </a:t>
            </a:r>
            <a:r>
              <a:rPr lang="en-US" sz="1100" dirty="0" err="1">
                <a:solidFill>
                  <a:srgbClr val="333399"/>
                </a:solidFill>
              </a:rPr>
              <a:t>Zadrozny</a:t>
            </a:r>
            <a:r>
              <a:rPr lang="en-US" sz="1100" dirty="0">
                <a:solidFill>
                  <a:srgbClr val="333399"/>
                </a:solidFill>
              </a:rPr>
              <a:t>, J.M., </a:t>
            </a:r>
            <a:r>
              <a:rPr lang="en-US" sz="1100" i="1" dirty="0">
                <a:solidFill>
                  <a:srgbClr val="333399"/>
                </a:solidFill>
              </a:rPr>
              <a:t>Nuclear-spin-pattern control of electron-spin dynamics in a series of V(IV) complexes,</a:t>
            </a:r>
            <a:r>
              <a:rPr lang="en-US" sz="1100" dirty="0">
                <a:solidFill>
                  <a:srgbClr val="333399"/>
                </a:solidFill>
              </a:rPr>
              <a:t> Chem. Sci., </a:t>
            </a:r>
            <a:r>
              <a:rPr lang="en-US" sz="1100" b="1" dirty="0">
                <a:solidFill>
                  <a:srgbClr val="333399"/>
                </a:solidFill>
              </a:rPr>
              <a:t>10</a:t>
            </a:r>
            <a:r>
              <a:rPr lang="en-US" sz="1100" dirty="0">
                <a:solidFill>
                  <a:srgbClr val="333399"/>
                </a:solidFill>
              </a:rPr>
              <a:t> (36), 8447-8454 (2019) </a:t>
            </a:r>
            <a:r>
              <a:rPr lang="en-US" sz="1100" dirty="0">
                <a:solidFill>
                  <a:srgbClr val="333399"/>
                </a:solidFill>
                <a:hlinkClick r:id="rId3"/>
              </a:rPr>
              <a:t>10.1039/C9SC02899D</a:t>
            </a:r>
            <a:endParaRPr lang="en-US" sz="1200" b="1" dirty="0">
              <a:solidFill>
                <a:srgbClr val="333399"/>
              </a:solidFill>
            </a:endParaRP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9847" y="74198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757772" y="40618"/>
            <a:ext cx="6480837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/>
              <a:t>Nuclear Spin Patterning Controls Electron Spin Coherence</a:t>
            </a:r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Cassidy Jackson</a:t>
            </a:r>
            <a:r>
              <a:rPr lang="en-US" sz="1100" baseline="30000" dirty="0"/>
              <a:t>1</a:t>
            </a:r>
            <a:r>
              <a:rPr lang="en-US" sz="1100" dirty="0"/>
              <a:t>, Chun-Yi Lin</a:t>
            </a:r>
            <a:r>
              <a:rPr lang="en-US" sz="1100" baseline="30000" dirty="0"/>
              <a:t>1</a:t>
            </a:r>
            <a:r>
              <a:rPr lang="en-US" sz="1100" dirty="0"/>
              <a:t>, Spencer Johnson</a:t>
            </a:r>
            <a:r>
              <a:rPr lang="en-US" sz="1100" baseline="30000" dirty="0"/>
              <a:t>1</a:t>
            </a:r>
            <a:r>
              <a:rPr lang="en-US" sz="1100" dirty="0"/>
              <a:t>, Johan van Tol</a:t>
            </a:r>
            <a:r>
              <a:rPr lang="en-US" sz="1100" baseline="30000" dirty="0"/>
              <a:t>2</a:t>
            </a:r>
            <a:r>
              <a:rPr lang="en-US" sz="1100" dirty="0"/>
              <a:t> and Joseph Zadrozny</a:t>
            </a:r>
            <a:r>
              <a:rPr lang="en-US" sz="1100" baseline="30000" dirty="0"/>
              <a:t>1 </a:t>
            </a:r>
            <a:endParaRPr lang="en-US" sz="1050" b="1" kern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1. Colorado State U</a:t>
            </a:r>
            <a:r>
              <a:rPr lang="en-US" sz="1050" b="1" kern="1200" dirty="0">
                <a:solidFill>
                  <a:srgbClr val="0033CC"/>
                </a:solidFill>
              </a:rPr>
              <a:t>niversity, Fort Collins; 2. National High Magnetic Field Laboratory, Tallahassee</a:t>
            </a:r>
          </a:p>
          <a:p>
            <a:pPr algn="ctr">
              <a:spcBef>
                <a:spcPts val="0"/>
              </a:spcBef>
            </a:pPr>
            <a:r>
              <a:rPr lang="en-US" sz="600" b="1" kern="1200" dirty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DMR-1157490, NSF </a:t>
            </a:r>
            <a:r>
              <a:rPr lang="en-US" sz="1050" dirty="0"/>
              <a:t>DMR-1644779</a:t>
            </a:r>
            <a:r>
              <a:rPr lang="en-US" sz="1050" kern="1200" dirty="0"/>
              <a:t>); </a:t>
            </a:r>
          </a:p>
          <a:p>
            <a:pPr algn="ctr">
              <a:spcBef>
                <a:spcPts val="0"/>
              </a:spcBef>
            </a:pPr>
            <a:r>
              <a:rPr lang="en-US" sz="1050" kern="1200" dirty="0"/>
              <a:t>J. M. </a:t>
            </a:r>
            <a:r>
              <a:rPr lang="en-US" sz="1050" kern="1200" dirty="0" err="1"/>
              <a:t>Zadrozny</a:t>
            </a:r>
            <a:r>
              <a:rPr lang="en-US" sz="1050" kern="1200" dirty="0"/>
              <a:t> (CHE-1836537, ACS PRF-60033-DNI3)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53DC0B-5A2D-3E42-B1A0-4930B58A9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325" y="184619"/>
            <a:ext cx="802475" cy="80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D90DF8-4BE2-A948-A7DF-60816F3521A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05" y="1332728"/>
            <a:ext cx="1351935" cy="400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195CA-67AB-664C-A57F-A4D8528CD1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55" y="3290847"/>
            <a:ext cx="3089838" cy="2747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21579-E702-4842-B541-811A0E44BB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/>
          <a:stretch/>
        </p:blipFill>
        <p:spPr>
          <a:xfrm>
            <a:off x="5181602" y="1361594"/>
            <a:ext cx="2050472" cy="2130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3EDE1E-81B2-5E43-B442-44199EE90180}"/>
              </a:ext>
            </a:extLst>
          </p:cNvPr>
          <p:cNvSpPr txBox="1"/>
          <p:nvPr/>
        </p:nvSpPr>
        <p:spPr>
          <a:xfrm>
            <a:off x="6001151" y="410826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CC6F9"/>
                </a:solidFill>
              </a:rPr>
              <a:t>(4)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1208" y="6432118"/>
            <a:ext cx="43790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EMR program, 12.5 Tesla Pulsed EPR quasi-optic heterodyne spectrometer</a:t>
            </a:r>
            <a:r>
              <a:rPr lang="en-US" sz="1100" dirty="0" smtClean="0">
                <a:solidFill>
                  <a:srgbClr val="333399"/>
                </a:solidFill>
              </a:rPr>
              <a:t>.</a:t>
            </a:r>
            <a:endParaRPr lang="en-US" sz="11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38100" y="1388091"/>
            <a:ext cx="44525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dirty="0">
                <a:latin typeface="Arial" charset="0"/>
              </a:rPr>
              <a:t>This study focuses on molecules containing transition metals that possess a single unpaired electron spin, </a:t>
            </a:r>
            <a:r>
              <a:rPr lang="en-US" sz="1200" dirty="0" smtClean="0">
                <a:latin typeface="Arial" charset="0"/>
              </a:rPr>
              <a:t>for example, vanadium(IV</a:t>
            </a:r>
            <a:r>
              <a:rPr lang="en-US" sz="1200" dirty="0">
                <a:latin typeface="Arial" charset="0"/>
              </a:rPr>
              <a:t>) </a:t>
            </a:r>
            <a:r>
              <a:rPr lang="en-US" sz="1200" dirty="0" smtClean="0">
                <a:latin typeface="Arial" charset="0"/>
              </a:rPr>
              <a:t>(</a:t>
            </a:r>
            <a:r>
              <a:rPr lang="en-US" sz="1200" dirty="0">
                <a:latin typeface="Arial" charset="0"/>
              </a:rPr>
              <a:t>see </a:t>
            </a:r>
            <a:r>
              <a:rPr lang="en-US" sz="1200" dirty="0" smtClean="0">
                <a:latin typeface="Arial" charset="0"/>
              </a:rPr>
              <a:t>top figure). </a:t>
            </a:r>
            <a:r>
              <a:rPr lang="en-US" sz="1200" dirty="0">
                <a:latin typeface="Arial" charset="0"/>
              </a:rPr>
              <a:t>Such systems are of potential interest for next-generation quantum technologies. </a:t>
            </a:r>
            <a:r>
              <a:rPr lang="en-US" sz="1200" i="1" u="sng" dirty="0">
                <a:latin typeface="Arial" charset="0"/>
              </a:rPr>
              <a:t>Electron spin resonance studies demonstrate that patterning of the organic groups on the periphery of the molecule with different atomic nuclei, e.g., protons (H) and bromine (Br) </a:t>
            </a:r>
            <a:r>
              <a:rPr lang="en-US" sz="1200" i="1" u="sng" dirty="0" smtClean="0">
                <a:latin typeface="Arial" charset="0"/>
              </a:rPr>
              <a:t>provides </a:t>
            </a:r>
            <a:r>
              <a:rPr lang="en-US" sz="1200" i="1" u="sng" dirty="0">
                <a:latin typeface="Arial" charset="0"/>
              </a:rPr>
              <a:t>a handle on the quantum memory time, T</a:t>
            </a:r>
            <a:r>
              <a:rPr lang="en-US" sz="1200" i="1" u="sng" baseline="-25000" dirty="0">
                <a:latin typeface="Arial" charset="0"/>
              </a:rPr>
              <a:t>m</a:t>
            </a:r>
            <a:r>
              <a:rPr lang="en-US" sz="1200" i="1" u="sng" dirty="0">
                <a:latin typeface="Arial" charset="0"/>
              </a:rPr>
              <a:t>, of the vanadium spin (see lower </a:t>
            </a:r>
            <a:r>
              <a:rPr lang="en-US" sz="1200" i="1" u="sng" dirty="0">
                <a:latin typeface="Arial" charset="0"/>
              </a:rPr>
              <a:t>figure).</a:t>
            </a:r>
            <a:r>
              <a:rPr lang="en-US" sz="1200" i="1" dirty="0">
                <a:latin typeface="Arial" charset="0"/>
              </a:rPr>
              <a:t> </a:t>
            </a:r>
            <a:r>
              <a:rPr lang="en-US" sz="1200" dirty="0">
                <a:latin typeface="Arial" charset="0"/>
              </a:rPr>
              <a:t>F</a:t>
            </a:r>
            <a:r>
              <a:rPr lang="en-US" sz="1200" dirty="0" smtClean="0">
                <a:latin typeface="Arial" charset="0"/>
              </a:rPr>
              <a:t>ive </a:t>
            </a:r>
            <a:r>
              <a:rPr lang="en-US" sz="1200" dirty="0">
                <a:latin typeface="Arial" charset="0"/>
              </a:rPr>
              <a:t>different patterns </a:t>
            </a:r>
            <a:r>
              <a:rPr lang="en-US" sz="1200" dirty="0" smtClean="0">
                <a:latin typeface="Arial" charset="0"/>
              </a:rPr>
              <a:t>of the peripheral organic groups are </a:t>
            </a:r>
            <a:r>
              <a:rPr lang="en-US" sz="1200" dirty="0">
                <a:latin typeface="Arial" charset="0"/>
              </a:rPr>
              <a:t>shown in the figures at right</a:t>
            </a:r>
            <a:r>
              <a:rPr lang="en-US" sz="1200" dirty="0" smtClean="0">
                <a:latin typeface="Arial" charset="0"/>
              </a:rPr>
              <a:t>).</a:t>
            </a:r>
            <a:endParaRPr lang="en-US" sz="1200" dirty="0">
              <a:latin typeface="Arial" charset="0"/>
            </a:endParaRPr>
          </a:p>
          <a:p>
            <a:pPr algn="just"/>
            <a:endParaRPr lang="en-US" sz="8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i="1" u="sng" dirty="0"/>
              <a:t>Achieving chemical control of the quantum coherence of electron spins in transition metal containing molecules is an important goal in the development of future quantum technologies</a:t>
            </a:r>
            <a:r>
              <a:rPr lang="en-US" sz="1200" dirty="0"/>
              <a:t>. Atomic nuclei represent a stubborn source of magnetic noise that can dramatically shorten quantum memory times, hence the desire to be able to control such interactions chemically. </a:t>
            </a:r>
            <a:endParaRPr lang="en-US" sz="1200" dirty="0">
              <a:latin typeface="Arial" charset="0"/>
            </a:endParaRPr>
          </a:p>
          <a:p>
            <a:pPr algn="just"/>
            <a:endParaRPr lang="en-US" sz="8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Many factors influence the quantum memory times (T</a:t>
            </a:r>
            <a:r>
              <a:rPr lang="en-US" sz="1200" baseline="-25000" dirty="0">
                <a:latin typeface="Arial" charset="0"/>
              </a:rPr>
              <a:t>m</a:t>
            </a:r>
            <a:r>
              <a:rPr lang="en-US" sz="1200" dirty="0">
                <a:latin typeface="Arial" charset="0"/>
              </a:rPr>
              <a:t>) of electron spins in molecules</a:t>
            </a:r>
            <a:r>
              <a:rPr lang="en-US" sz="1200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1200" dirty="0">
                <a:latin typeface="Arial" charset="0"/>
              </a:rPr>
              <a:t>This study sought to isolate the influence of the atomic nuclei on the electron spin coherence, which necessitates measurements at high magnetic fields where the nuclear contribution dominates. </a:t>
            </a: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51" y="71414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53DC0B-5A2D-3E42-B1A0-4930B58A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325" y="184619"/>
            <a:ext cx="802475" cy="802475"/>
          </a:xfrm>
          <a:prstGeom prst="rect">
            <a:avLst/>
          </a:prstGeom>
        </p:spPr>
      </p:pic>
      <p:sp>
        <p:nvSpPr>
          <p:cNvPr id="17" name="Text Box 28">
            <a:extLst>
              <a:ext uri="{FF2B5EF4-FFF2-40B4-BE49-F238E27FC236}">
                <a16:creationId xmlns:a16="http://schemas.microsoft.com/office/drawing/2014/main" id="{743EAF78-81A0-524E-AD47-9831AAB8C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256293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EMR program, 12.5 Tesla Pulsed EPR quasi-optic heterodyne spectrometer.</a:t>
            </a:r>
          </a:p>
          <a:p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>
                <a:solidFill>
                  <a:srgbClr val="333399"/>
                </a:solidFill>
              </a:rPr>
              <a:t>Jackson, C.E.; Lin, C.; Johnson, S.H.; van </a:t>
            </a:r>
            <a:r>
              <a:rPr lang="en-US" sz="1100" dirty="0" err="1">
                <a:solidFill>
                  <a:srgbClr val="333399"/>
                </a:solidFill>
              </a:rPr>
              <a:t>Tol</a:t>
            </a:r>
            <a:r>
              <a:rPr lang="en-US" sz="1100" dirty="0">
                <a:solidFill>
                  <a:srgbClr val="333399"/>
                </a:solidFill>
              </a:rPr>
              <a:t>, J.; </a:t>
            </a:r>
            <a:r>
              <a:rPr lang="en-US" sz="1100" dirty="0" err="1">
                <a:solidFill>
                  <a:srgbClr val="333399"/>
                </a:solidFill>
              </a:rPr>
              <a:t>Zadrozny</a:t>
            </a:r>
            <a:r>
              <a:rPr lang="en-US" sz="1100" dirty="0">
                <a:solidFill>
                  <a:srgbClr val="333399"/>
                </a:solidFill>
              </a:rPr>
              <a:t>, J.M., </a:t>
            </a:r>
            <a:r>
              <a:rPr lang="en-US" sz="1100" i="1" dirty="0">
                <a:solidFill>
                  <a:srgbClr val="333399"/>
                </a:solidFill>
              </a:rPr>
              <a:t>Nuclear-spin-pattern control of electron-spin dynamics in a series of V(IV) complexes,</a:t>
            </a:r>
            <a:r>
              <a:rPr lang="en-US" sz="1100" dirty="0">
                <a:solidFill>
                  <a:srgbClr val="333399"/>
                </a:solidFill>
              </a:rPr>
              <a:t> Chem. Sci., </a:t>
            </a:r>
            <a:r>
              <a:rPr lang="en-US" sz="1100" b="1" dirty="0">
                <a:solidFill>
                  <a:srgbClr val="333399"/>
                </a:solidFill>
              </a:rPr>
              <a:t>10</a:t>
            </a:r>
            <a:r>
              <a:rPr lang="en-US" sz="1100" dirty="0">
                <a:solidFill>
                  <a:srgbClr val="333399"/>
                </a:solidFill>
              </a:rPr>
              <a:t> (36), 8447-8454 (2019) </a:t>
            </a:r>
            <a:r>
              <a:rPr lang="en-US" sz="1100" dirty="0">
                <a:solidFill>
                  <a:srgbClr val="333399"/>
                </a:solidFill>
                <a:hlinkClick r:id="rId6"/>
              </a:rPr>
              <a:t>10.1039/C9SC02899D</a:t>
            </a:r>
            <a:endParaRPr lang="en-US" sz="1200" b="1" dirty="0">
              <a:solidFill>
                <a:srgbClr val="333399"/>
              </a:solidFill>
            </a:endParaRPr>
          </a:p>
        </p:txBody>
      </p:sp>
      <p:sp>
        <p:nvSpPr>
          <p:cNvPr id="24" name="Text Box 62">
            <a:extLst>
              <a:ext uri="{FF2B5EF4-FFF2-40B4-BE49-F238E27FC236}">
                <a16:creationId xmlns:a16="http://schemas.microsoft.com/office/drawing/2014/main" id="{8D8FF09F-C49B-1C44-9F0C-174397A7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72" y="40618"/>
            <a:ext cx="6480837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/>
              <a:t>Nuclear Spin Patterning Controls Electron Spin Coherence</a:t>
            </a:r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Cassidy Jackson</a:t>
            </a:r>
            <a:r>
              <a:rPr lang="en-US" sz="1100" baseline="30000" dirty="0"/>
              <a:t>1</a:t>
            </a:r>
            <a:r>
              <a:rPr lang="en-US" sz="1100" dirty="0"/>
              <a:t>, Chun-Yi Lin</a:t>
            </a:r>
            <a:r>
              <a:rPr lang="en-US" sz="1100" baseline="30000" dirty="0"/>
              <a:t>1</a:t>
            </a:r>
            <a:r>
              <a:rPr lang="en-US" sz="1100" dirty="0"/>
              <a:t>, Spencer Johnson</a:t>
            </a:r>
            <a:r>
              <a:rPr lang="en-US" sz="1100" baseline="30000" dirty="0"/>
              <a:t>1</a:t>
            </a:r>
            <a:r>
              <a:rPr lang="en-US" sz="1100" dirty="0"/>
              <a:t>, Johan van Tol</a:t>
            </a:r>
            <a:r>
              <a:rPr lang="en-US" sz="1100" baseline="30000" dirty="0"/>
              <a:t>2</a:t>
            </a:r>
            <a:r>
              <a:rPr lang="en-US" sz="1100" dirty="0"/>
              <a:t> and Joseph Zadrozny</a:t>
            </a:r>
            <a:r>
              <a:rPr lang="en-US" sz="1100" baseline="30000" dirty="0"/>
              <a:t>1 </a:t>
            </a:r>
            <a:endParaRPr lang="en-US" sz="1050" b="1" kern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1. Colorado State U</a:t>
            </a:r>
            <a:r>
              <a:rPr lang="en-US" sz="1050" b="1" kern="1200" dirty="0">
                <a:solidFill>
                  <a:srgbClr val="0033CC"/>
                </a:solidFill>
              </a:rPr>
              <a:t>niversity, Fort Collins; 2. National High Magnetic Field Laboratory, Tallahassee</a:t>
            </a:r>
          </a:p>
          <a:p>
            <a:pPr algn="ctr">
              <a:spcBef>
                <a:spcPts val="0"/>
              </a:spcBef>
            </a:pPr>
            <a:r>
              <a:rPr lang="en-US" sz="600" b="1" kern="1200" dirty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DMR-1157490, NSF </a:t>
            </a:r>
            <a:r>
              <a:rPr lang="en-US" sz="1050" dirty="0"/>
              <a:t>DMR-1644779</a:t>
            </a:r>
            <a:r>
              <a:rPr lang="en-US" sz="1050" kern="1200" dirty="0"/>
              <a:t>); </a:t>
            </a:r>
          </a:p>
          <a:p>
            <a:pPr algn="ctr">
              <a:spcBef>
                <a:spcPts val="0"/>
              </a:spcBef>
            </a:pPr>
            <a:r>
              <a:rPr lang="en-US" sz="1050" kern="1200" dirty="0"/>
              <a:t>J. M. </a:t>
            </a:r>
            <a:r>
              <a:rPr lang="en-US" sz="1050" kern="1200" dirty="0" err="1"/>
              <a:t>Zadrozny</a:t>
            </a:r>
            <a:r>
              <a:rPr lang="en-US" sz="1050" kern="1200" dirty="0"/>
              <a:t> (CHE-1836537, ACS PRF-60033-DNI3)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4515394" y="1319031"/>
            <a:ext cx="4572000" cy="4751387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D90DF8-4BE2-A948-A7DF-60816F3521A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05" y="1332728"/>
            <a:ext cx="1351935" cy="4002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5195CA-67AB-664C-A57F-A4D8528CD1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55" y="3290847"/>
            <a:ext cx="3089838" cy="27472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621579-E702-4842-B541-811A0E44BB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/>
          <a:stretch/>
        </p:blipFill>
        <p:spPr>
          <a:xfrm>
            <a:off x="5181602" y="1361594"/>
            <a:ext cx="2050472" cy="21308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3EDE1E-81B2-5E43-B442-44199EE90180}"/>
              </a:ext>
            </a:extLst>
          </p:cNvPr>
          <p:cNvSpPr txBox="1"/>
          <p:nvPr/>
        </p:nvSpPr>
        <p:spPr>
          <a:xfrm>
            <a:off x="6001151" y="410826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CC6F9"/>
                </a:solidFill>
              </a:rPr>
              <a:t>(4)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2ED0CECD0B641A5BB9FB5CB620836" ma:contentTypeVersion="1" ma:contentTypeDescription="Create a new document." ma:contentTypeScope="" ma:versionID="83dda36b849837e9f775fc17b333851c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F32966-7106-478D-854E-858F3E823FFE}"/>
</file>

<file path=customXml/itemProps2.xml><?xml version="1.0" encoding="utf-8"?>
<ds:datastoreItem xmlns:ds="http://schemas.openxmlformats.org/officeDocument/2006/customXml" ds:itemID="{A60BECD7-2DF9-4E83-AEB6-A53EC6A0FDB7}"/>
</file>

<file path=customXml/itemProps3.xml><?xml version="1.0" encoding="utf-8"?>
<ds:datastoreItem xmlns:ds="http://schemas.openxmlformats.org/officeDocument/2006/customXml" ds:itemID="{8E383A1E-D426-4363-A46E-B6BEF997406C}"/>
</file>

<file path=docProps/app.xml><?xml version="1.0" encoding="utf-8"?>
<Properties xmlns="http://schemas.openxmlformats.org/officeDocument/2006/extended-properties" xmlns:vt="http://schemas.openxmlformats.org/officeDocument/2006/docPropsVTypes">
  <TotalTime>5968</TotalTime>
  <Words>504</Words>
  <Application>Microsoft Office PowerPoint</Application>
  <PresentationFormat>On-screen Show (4:3)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136</cp:revision>
  <cp:lastPrinted>2019-07-16T13:07:28Z</cp:lastPrinted>
  <dcterms:created xsi:type="dcterms:W3CDTF">2004-08-07T03:10:56Z</dcterms:created>
  <dcterms:modified xsi:type="dcterms:W3CDTF">2020-01-15T17:55:30Z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0x0101000802ED0CECD0B641A5BB9FB5CB620836</vt:lpwstr>
  </property>
</Properties>
</file>