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89387" autoAdjust="0"/>
  </p:normalViewPr>
  <p:slideViewPr>
    <p:cSldViewPr snapToGrid="0">
      <p:cViewPr varScale="1">
        <p:scale>
          <a:sx n="104" d="100"/>
          <a:sy n="104" d="100"/>
        </p:scale>
        <p:origin x="20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image" Target="../media/image1.jpe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8/s41598-019-44938-1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8/s41598-019-44938-1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80247" y="1327499"/>
            <a:ext cx="47997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1200" dirty="0" smtClean="0"/>
              <a:t>The brain is the only part of the body without a lymphatic system to clear metabolic waste. Recent </a:t>
            </a:r>
            <a:r>
              <a:rPr lang="en-US" sz="1200" dirty="0"/>
              <a:t>evidence </a:t>
            </a:r>
            <a:r>
              <a:rPr lang="en-US" sz="1200" dirty="0" smtClean="0"/>
              <a:t>suggests brain clearance of waste </a:t>
            </a:r>
            <a:r>
              <a:rPr lang="en-US" sz="1200" dirty="0"/>
              <a:t>may be </a:t>
            </a:r>
            <a:r>
              <a:rPr lang="en-US" sz="1200" dirty="0" smtClean="0"/>
              <a:t>accomplished in the </a:t>
            </a:r>
            <a:r>
              <a:rPr lang="en-US" sz="1200" dirty="0"/>
              <a:t>annular spaces </a:t>
            </a:r>
            <a:r>
              <a:rPr lang="en-US" sz="1200" dirty="0" smtClean="0"/>
              <a:t>around cerebral </a:t>
            </a:r>
            <a:r>
              <a:rPr lang="en-US" sz="1200" dirty="0"/>
              <a:t>blood vessels, called perivascular spaces (PVS), through which cerebrospinal fluid (CSF) </a:t>
            </a:r>
            <a:r>
              <a:rPr lang="en-US" sz="1200" dirty="0" smtClean="0"/>
              <a:t>is transported.</a:t>
            </a:r>
          </a:p>
          <a:p>
            <a:pPr algn="just">
              <a:spcBef>
                <a:spcPts val="1200"/>
              </a:spcBef>
            </a:pPr>
            <a:r>
              <a:rPr lang="en-US" sz="1200" dirty="0" smtClean="0"/>
              <a:t>In </a:t>
            </a:r>
            <a:r>
              <a:rPr lang="en-US" sz="1200" dirty="0"/>
              <a:t>this work</a:t>
            </a:r>
            <a:r>
              <a:rPr lang="en-US" sz="1200" dirty="0" smtClean="0"/>
              <a:t>, MagLab users reconstructed </a:t>
            </a:r>
            <a:r>
              <a:rPr lang="en-US" sz="1200" dirty="0"/>
              <a:t>the PVS network in </a:t>
            </a:r>
            <a:r>
              <a:rPr lang="en-US" sz="1200" dirty="0" smtClean="0"/>
              <a:t>the whole </a:t>
            </a:r>
            <a:r>
              <a:rPr lang="en-US" sz="1200" dirty="0"/>
              <a:t>rat brain </a:t>
            </a:r>
            <a:r>
              <a:rPr lang="en-US" sz="1200" dirty="0" smtClean="0"/>
              <a:t>using 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17.6T, 89mm bore MRI system to measure contrast enhanced three-dimensional images of the PVS </a:t>
            </a:r>
            <a:r>
              <a:rPr lang="en-US" sz="1200" i="1" u="sng" dirty="0" smtClean="0"/>
              <a:t>with a resolution that is two orders of magnitude higher </a:t>
            </a:r>
            <a:r>
              <a:rPr lang="en-US" sz="1200" i="1" u="sng" dirty="0"/>
              <a:t>than previously reported. </a:t>
            </a:r>
            <a:endParaRPr lang="en-US" sz="1200" i="1" u="sng" dirty="0" smtClean="0"/>
          </a:p>
          <a:p>
            <a:pPr algn="just">
              <a:spcBef>
                <a:spcPts val="1200"/>
              </a:spcBef>
            </a:pPr>
            <a:r>
              <a:rPr lang="en-US" sz="1200" dirty="0" smtClean="0"/>
              <a:t>An </a:t>
            </a:r>
            <a:r>
              <a:rPr lang="en-US" sz="1200" dirty="0"/>
              <a:t>MR visible tracer (</a:t>
            </a:r>
            <a:r>
              <a:rPr lang="en-US" sz="1200" dirty="0" err="1"/>
              <a:t>Gd</a:t>
            </a:r>
            <a:r>
              <a:rPr lang="en-US" sz="1200" dirty="0"/>
              <a:t>-albumin) was infused </a:t>
            </a:r>
            <a:r>
              <a:rPr lang="en-US" sz="1200" i="1" dirty="0"/>
              <a:t>in vivo</a:t>
            </a:r>
            <a:r>
              <a:rPr lang="en-US" sz="1200" dirty="0"/>
              <a:t> into the CSF-filled lateral ventricle followed by </a:t>
            </a:r>
            <a:r>
              <a:rPr lang="en-US" sz="1200" i="1" dirty="0"/>
              <a:t>ex vivo </a:t>
            </a:r>
            <a:r>
              <a:rPr lang="en-US" sz="1200" dirty="0"/>
              <a:t>high-resolution MR </a:t>
            </a:r>
            <a:r>
              <a:rPr lang="en-US" sz="1200" dirty="0" smtClean="0"/>
              <a:t>imaging (Figure 1). Tracer </a:t>
            </a:r>
            <a:r>
              <a:rPr lang="en-US" sz="1200" dirty="0"/>
              <a:t>distribution patterns </a:t>
            </a:r>
            <a:r>
              <a:rPr lang="en-US" sz="1200" dirty="0" smtClean="0"/>
              <a:t>were </a:t>
            </a:r>
            <a:r>
              <a:rPr lang="en-US" sz="1200" dirty="0"/>
              <a:t>reconstructed </a:t>
            </a:r>
            <a:r>
              <a:rPr lang="en-US" sz="1200" dirty="0" smtClean="0"/>
              <a:t>using a tube-following algorithm, since the PVS surround the blood vessels. This results in a </a:t>
            </a:r>
            <a:r>
              <a:rPr lang="en-US" sz="1200" dirty="0"/>
              <a:t>more complete </a:t>
            </a:r>
            <a:r>
              <a:rPr lang="en-US" sz="1200" dirty="0" smtClean="0"/>
              <a:t>visualization of </a:t>
            </a:r>
            <a:r>
              <a:rPr lang="en-US" sz="1200" dirty="0"/>
              <a:t>the PVS </a:t>
            </a:r>
            <a:r>
              <a:rPr lang="en-US" sz="1200" dirty="0" smtClean="0"/>
              <a:t>network in the brain (bright regions in the bottom image) to </a:t>
            </a:r>
            <a:r>
              <a:rPr lang="en-US" sz="1200" dirty="0"/>
              <a:t>elucidate both PVS uptake and clearance pathways. </a:t>
            </a:r>
            <a:r>
              <a:rPr lang="en-US" sz="1200" i="1" u="sng" dirty="0"/>
              <a:t>PVS connections were highlighted repeatedly across several brains, and new PVS connections between ventricles and different parts of the </a:t>
            </a:r>
            <a:r>
              <a:rPr lang="en-US" sz="1200" i="1" u="sng" dirty="0" smtClean="0"/>
              <a:t>functional tissue of the brain were </a:t>
            </a:r>
            <a:r>
              <a:rPr lang="en-US" sz="1200" i="1" u="sng" dirty="0"/>
              <a:t>revealed. This </a:t>
            </a:r>
            <a:r>
              <a:rPr lang="en-US" sz="1200" i="1" u="sng" dirty="0" smtClean="0"/>
              <a:t>suggests </a:t>
            </a:r>
            <a:r>
              <a:rPr lang="en-US" sz="1200" i="1" u="sng" dirty="0"/>
              <a:t>a role for the ventricles as a source or sink for metabolites in the brain.</a:t>
            </a:r>
          </a:p>
          <a:p>
            <a:pPr algn="just">
              <a:spcBef>
                <a:spcPts val="1200"/>
              </a:spcBef>
            </a:pPr>
            <a:endParaRPr lang="en-US" sz="1200" i="1" u="sng" dirty="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847" y="74198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53DC0B-5A2D-3E42-B1A0-4930B58A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325" y="184619"/>
            <a:ext cx="802475" cy="802475"/>
          </a:xfrm>
          <a:prstGeom prst="rect">
            <a:avLst/>
          </a:prstGeom>
        </p:spPr>
      </p:pic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936385" y="1303439"/>
            <a:ext cx="4131415" cy="5532439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DE07D992-5C34-43AA-884A-771BBC71B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6" y="5715071"/>
            <a:ext cx="479479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</a:t>
            </a:r>
            <a:r>
              <a:rPr lang="en-US" sz="1100" dirty="0" smtClean="0">
                <a:solidFill>
                  <a:srgbClr val="333399"/>
                </a:solidFill>
              </a:rPr>
              <a:t>AMRIS Facility &amp; 17.6 T, 89 mm bore MRI system.</a:t>
            </a:r>
            <a:endParaRPr lang="en-US" sz="1100" dirty="0">
              <a:solidFill>
                <a:srgbClr val="333399"/>
              </a:solidFill>
            </a:endParaRPr>
          </a:p>
          <a:p>
            <a:pPr algn="just"/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 err="1">
                <a:solidFill>
                  <a:srgbClr val="333399"/>
                </a:solidFill>
              </a:rPr>
              <a:t>Magdoom</a:t>
            </a:r>
            <a:r>
              <a:rPr lang="en-US" sz="1100" dirty="0">
                <a:solidFill>
                  <a:srgbClr val="333399"/>
                </a:solidFill>
              </a:rPr>
              <a:t>, K.N.; Brown, A.; Rey, J.; </a:t>
            </a:r>
            <a:r>
              <a:rPr lang="en-US" sz="1100" dirty="0" err="1">
                <a:solidFill>
                  <a:srgbClr val="333399"/>
                </a:solidFill>
              </a:rPr>
              <a:t>Mareci</a:t>
            </a:r>
            <a:r>
              <a:rPr lang="en-US" sz="1100" dirty="0">
                <a:solidFill>
                  <a:srgbClr val="333399"/>
                </a:solidFill>
              </a:rPr>
              <a:t>, T.H.; King, M.A.; </a:t>
            </a:r>
            <a:r>
              <a:rPr lang="en-US" sz="1100" dirty="0" err="1">
                <a:solidFill>
                  <a:srgbClr val="333399"/>
                </a:solidFill>
              </a:rPr>
              <a:t>Sarntinoranont</a:t>
            </a:r>
            <a:r>
              <a:rPr lang="en-US" sz="1100" dirty="0">
                <a:solidFill>
                  <a:srgbClr val="333399"/>
                </a:solidFill>
              </a:rPr>
              <a:t>, M., </a:t>
            </a:r>
            <a:r>
              <a:rPr lang="en-US" sz="1100" i="1" dirty="0">
                <a:solidFill>
                  <a:srgbClr val="333399"/>
                </a:solidFill>
              </a:rPr>
              <a:t>MRI of Whole Rat Brain Perivascular Network Reveals Role for Ventricles in Brain Waste Clearance,</a:t>
            </a:r>
            <a:r>
              <a:rPr lang="en-US" sz="1100" dirty="0">
                <a:solidFill>
                  <a:srgbClr val="333399"/>
                </a:solidFill>
              </a:rPr>
              <a:t> </a:t>
            </a:r>
            <a:r>
              <a:rPr lang="en-US" sz="1100" b="1" dirty="0">
                <a:solidFill>
                  <a:srgbClr val="333399"/>
                </a:solidFill>
              </a:rPr>
              <a:t>Nature Scientific Reports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b="1" dirty="0">
                <a:solidFill>
                  <a:srgbClr val="333399"/>
                </a:solidFill>
              </a:rPr>
              <a:t>9</a:t>
            </a:r>
            <a:r>
              <a:rPr lang="en-US" sz="1100" dirty="0">
                <a:solidFill>
                  <a:srgbClr val="333399"/>
                </a:solidFill>
              </a:rPr>
              <a:t>, 11480 (2019) </a:t>
            </a:r>
            <a:r>
              <a:rPr lang="en-US" sz="1100" dirty="0">
                <a:solidFill>
                  <a:srgbClr val="333399"/>
                </a:solidFill>
                <a:hlinkClick r:id="rId6"/>
              </a:rPr>
              <a:t>doi.org/10.1038/s41598-019-44938-1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38" name="Text Box 62">
            <a:extLst>
              <a:ext uri="{FF2B5EF4-FFF2-40B4-BE49-F238E27FC236}">
                <a16:creationId xmlns:a16="http://schemas.microsoft.com/office/drawing/2014/main" id="{8B89C7F0-5A79-4762-B2C3-DBA9B8BF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00" y="5452"/>
            <a:ext cx="6480837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High Magnetic Field MRI Evidences Pathways 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for Metabolic Brain </a:t>
            </a:r>
            <a:r>
              <a:rPr lang="en-US" sz="1600" b="1" dirty="0"/>
              <a:t>Waste Clearance</a:t>
            </a:r>
          </a:p>
          <a:p>
            <a:pPr algn="ctr">
              <a:spcBef>
                <a:spcPts val="0"/>
              </a:spcBef>
            </a:pPr>
            <a:r>
              <a:rPr lang="en-US" sz="1100" dirty="0" err="1" smtClean="0"/>
              <a:t>Kulam</a:t>
            </a:r>
            <a:r>
              <a:rPr lang="en-US" sz="1100" dirty="0" smtClean="0"/>
              <a:t> </a:t>
            </a:r>
            <a:r>
              <a:rPr lang="en-US" sz="1100" dirty="0" err="1"/>
              <a:t>Najmudeen</a:t>
            </a:r>
            <a:r>
              <a:rPr lang="en-US" sz="1100" dirty="0"/>
              <a:t> </a:t>
            </a:r>
            <a:r>
              <a:rPr lang="en-US" sz="1100" dirty="0" smtClean="0"/>
              <a:t>Magdoom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/>
              <a:t>Alec </a:t>
            </a:r>
            <a:r>
              <a:rPr lang="en-US" sz="1100" dirty="0" smtClean="0"/>
              <a:t>Brown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/>
              <a:t>Julian </a:t>
            </a:r>
            <a:r>
              <a:rPr lang="en-US" sz="1100" dirty="0" smtClean="0"/>
              <a:t>Rey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/>
              <a:t>Thomas H. </a:t>
            </a:r>
            <a:r>
              <a:rPr lang="en-US" sz="1100" dirty="0" smtClean="0"/>
              <a:t>Mareci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,</a:t>
            </a:r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Michael </a:t>
            </a:r>
            <a:r>
              <a:rPr lang="en-US" sz="1100" dirty="0"/>
              <a:t>A. </a:t>
            </a:r>
            <a:r>
              <a:rPr lang="en-US" sz="1100" dirty="0" smtClean="0"/>
              <a:t>King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 </a:t>
            </a:r>
            <a:r>
              <a:rPr lang="en-US" sz="1100" dirty="0"/>
              <a:t>&amp; </a:t>
            </a:r>
            <a:r>
              <a:rPr lang="en-US" sz="1100" dirty="0" err="1"/>
              <a:t>Malisa</a:t>
            </a:r>
            <a:r>
              <a:rPr lang="en-US" sz="1100" dirty="0"/>
              <a:t> </a:t>
            </a:r>
            <a:r>
              <a:rPr lang="en-US" sz="1100" dirty="0" smtClean="0"/>
              <a:t>Sarntinoranont</a:t>
            </a:r>
            <a:r>
              <a:rPr lang="en-US" sz="1100" baseline="30000" dirty="0" smtClean="0"/>
              <a:t>1</a:t>
            </a:r>
          </a:p>
          <a:p>
            <a:pPr algn="ctr">
              <a:spcBef>
                <a:spcPts val="0"/>
              </a:spcBef>
            </a:pPr>
            <a:r>
              <a:rPr lang="en-US" sz="1050" b="1" dirty="0" smtClean="0">
                <a:solidFill>
                  <a:srgbClr val="0033CC"/>
                </a:solidFill>
              </a:rPr>
              <a:t>1. </a:t>
            </a:r>
            <a:r>
              <a:rPr lang="en-US" sz="1050" b="1" dirty="0">
                <a:solidFill>
                  <a:srgbClr val="0033CC"/>
                </a:solidFill>
              </a:rPr>
              <a:t>University of Florida, </a:t>
            </a:r>
            <a:r>
              <a:rPr lang="en-US" sz="1050" b="1" dirty="0" smtClean="0">
                <a:solidFill>
                  <a:srgbClr val="0033CC"/>
                </a:solidFill>
              </a:rPr>
              <a:t>2. NHMFL, 3. Veterans Administration;</a:t>
            </a:r>
            <a:r>
              <a:rPr lang="en-US" sz="600" b="1" kern="12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 smtClean="0"/>
              <a:t>Funding:</a:t>
            </a:r>
            <a:r>
              <a:rPr lang="en-US" sz="1050" kern="1200" dirty="0" smtClean="0"/>
              <a:t>  G.S. Boebinger (NSF DMR-1157490); </a:t>
            </a:r>
            <a:r>
              <a:rPr lang="en-US" sz="1050" dirty="0" smtClean="0"/>
              <a:t>K. Magdoom (Chiari &amp; </a:t>
            </a:r>
            <a:r>
              <a:rPr lang="en-US" sz="1050" dirty="0" err="1" smtClean="0"/>
              <a:t>Syringomyelia</a:t>
            </a:r>
            <a:r>
              <a:rPr lang="en-US" sz="1050" dirty="0" smtClean="0"/>
              <a:t> Foundation</a:t>
            </a:r>
            <a:r>
              <a:rPr lang="en-US" sz="1050" kern="1200" dirty="0" smtClean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5" y="1358194"/>
            <a:ext cx="3263197" cy="21074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167856" y="1396105"/>
            <a:ext cx="1121232" cy="52270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34E9FB9-6EFD-4AA5-B2EA-712AEE0E3ED7}"/>
              </a:ext>
            </a:extLst>
          </p:cNvPr>
          <p:cNvSpPr/>
          <p:nvPr/>
        </p:nvSpPr>
        <p:spPr>
          <a:xfrm>
            <a:off x="4985704" y="5737127"/>
            <a:ext cx="4111592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200" dirty="0" smtClean="0"/>
              <a:t>(Top) Cartoon of side view and (bottom) actual MRI cross-section of the mouse brain, showing injection site for the contrast agent (</a:t>
            </a:r>
            <a:r>
              <a:rPr lang="en-US" sz="1200" b="1" dirty="0" smtClean="0">
                <a:solidFill>
                  <a:srgbClr val="00B050"/>
                </a:solidFill>
              </a:rPr>
              <a:t>green arrows</a:t>
            </a:r>
            <a:r>
              <a:rPr lang="en-US" sz="1200" dirty="0" smtClean="0"/>
              <a:t>) and circulation pathways in the brain. MRI at 17.6T shows that the </a:t>
            </a:r>
            <a:r>
              <a:rPr lang="en-US" sz="1200" dirty="0" err="1" smtClean="0"/>
              <a:t>Gd</a:t>
            </a:r>
            <a:r>
              <a:rPr lang="en-US" sz="1200" dirty="0" smtClean="0"/>
              <a:t>-Albumin contrast agent (</a:t>
            </a:r>
            <a:r>
              <a:rPr lang="en-US" sz="1200" b="1" dirty="0" smtClean="0">
                <a:solidFill>
                  <a:srgbClr val="FF0000"/>
                </a:solidFill>
              </a:rPr>
              <a:t>red in bottom image</a:t>
            </a:r>
            <a:r>
              <a:rPr lang="en-US" sz="1200" dirty="0" smtClean="0"/>
              <a:t>) circulates through </a:t>
            </a:r>
            <a:r>
              <a:rPr lang="en-US" sz="1200" dirty="0"/>
              <a:t>the ventricles and </a:t>
            </a:r>
            <a:r>
              <a:rPr lang="en-US" sz="1200" dirty="0" smtClean="0"/>
              <a:t>perivascular spaces of the </a:t>
            </a:r>
            <a:r>
              <a:rPr lang="en-US" sz="1200" dirty="0"/>
              <a:t>brain.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32159" r="4726" b="14076"/>
          <a:stretch/>
        </p:blipFill>
        <p:spPr>
          <a:xfrm>
            <a:off x="5125555" y="3517494"/>
            <a:ext cx="3696985" cy="221963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7332620" y="3380005"/>
            <a:ext cx="1168320" cy="5562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57853" y="1289171"/>
            <a:ext cx="408101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</a:p>
          <a:p>
            <a:pPr algn="just"/>
            <a:r>
              <a:rPr lang="en-US" sz="1200" i="1" u="sng" dirty="0" smtClean="0">
                <a:latin typeface="Arial" charset="0"/>
              </a:rPr>
              <a:t>MRI can provide exquisite visualization of the </a:t>
            </a:r>
            <a:r>
              <a:rPr lang="en-US" sz="1200" i="1" u="sng" dirty="0" smtClean="0">
                <a:latin typeface="Arial" charset="0"/>
              </a:rPr>
              <a:t>brain </a:t>
            </a:r>
            <a:r>
              <a:rPr lang="en-US" sz="1200" i="1" u="sng" dirty="0" smtClean="0">
                <a:latin typeface="Arial" charset="0"/>
              </a:rPr>
              <a:t>with the resolution necessary to visualize the small </a:t>
            </a:r>
            <a:r>
              <a:rPr lang="en-US" sz="1200" i="1" u="sng" dirty="0" smtClean="0"/>
              <a:t>annular </a:t>
            </a:r>
            <a:r>
              <a:rPr lang="en-US" sz="1200" i="1" u="sng" dirty="0"/>
              <a:t>spaces around cerebral blood </a:t>
            </a:r>
            <a:r>
              <a:rPr lang="en-US" sz="1200" i="1" u="sng" dirty="0" smtClean="0"/>
              <a:t>vessels</a:t>
            </a:r>
            <a:r>
              <a:rPr lang="en-US" sz="1200" i="1" u="sng" dirty="0" smtClean="0">
                <a:latin typeface="Arial" charset="0"/>
              </a:rPr>
              <a:t> (</a:t>
            </a:r>
            <a:r>
              <a:rPr lang="en-US" sz="1200" b="1" i="1" u="sng" dirty="0" smtClean="0">
                <a:solidFill>
                  <a:srgbClr val="FF0000"/>
                </a:solidFill>
                <a:latin typeface="Arial" charset="0"/>
              </a:rPr>
              <a:t>red</a:t>
            </a:r>
            <a:r>
              <a:rPr lang="en-US" sz="1200" i="1" u="sng" dirty="0" smtClean="0">
                <a:latin typeface="Arial" charset="0"/>
              </a:rPr>
              <a:t> in Figure 1</a:t>
            </a:r>
            <a:r>
              <a:rPr lang="en-US" sz="1200" i="1" u="sng" dirty="0" smtClean="0">
                <a:latin typeface="Arial" charset="0"/>
              </a:rPr>
              <a:t>) known </a:t>
            </a:r>
            <a:r>
              <a:rPr lang="en-US" sz="1200" i="1" u="sng" dirty="0">
                <a:latin typeface="Arial" charset="0"/>
              </a:rPr>
              <a:t>as the </a:t>
            </a:r>
            <a:r>
              <a:rPr lang="en-US" sz="1200" i="1" u="sng" dirty="0" err="1">
                <a:latin typeface="Arial" charset="0"/>
              </a:rPr>
              <a:t>peri</a:t>
            </a:r>
            <a:r>
              <a:rPr lang="en-US" sz="1200" i="1" u="sng" dirty="0">
                <a:latin typeface="Arial" charset="0"/>
              </a:rPr>
              <a:t>-vascular network (PVS</a:t>
            </a:r>
            <a:r>
              <a:rPr lang="en-US" sz="1200" i="1" u="sng" dirty="0" smtClean="0">
                <a:latin typeface="Arial" charset="0"/>
              </a:rPr>
              <a:t>).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This enabled </a:t>
            </a:r>
            <a:r>
              <a:rPr lang="en-US" sz="1200" dirty="0" smtClean="0">
                <a:latin typeface="Arial" charset="0"/>
              </a:rPr>
              <a:t>MagLab users </a:t>
            </a:r>
            <a:r>
              <a:rPr lang="en-US" sz="1200" dirty="0" smtClean="0">
                <a:latin typeface="Arial" charset="0"/>
              </a:rPr>
              <a:t>to </a:t>
            </a:r>
            <a:r>
              <a:rPr lang="en-US" sz="1200" dirty="0" smtClean="0">
                <a:latin typeface="Arial" charset="0"/>
              </a:rPr>
              <a:t>find </a:t>
            </a:r>
            <a:r>
              <a:rPr lang="en-US" sz="1200" dirty="0" smtClean="0">
                <a:latin typeface="Arial" charset="0"/>
              </a:rPr>
              <a:t>connections between the ventricles and the functional tissue of the brain through the PVS.</a:t>
            </a:r>
          </a:p>
          <a:p>
            <a:pPr algn="just"/>
            <a:endParaRPr lang="en-US" sz="800" dirty="0" smtClean="0">
              <a:solidFill>
                <a:srgbClr val="000000"/>
              </a:solidFill>
            </a:endParaRPr>
          </a:p>
          <a:p>
            <a:pPr algn="just"/>
            <a:r>
              <a:rPr lang="en-US" sz="1200" b="1" dirty="0" smtClean="0">
                <a:solidFill>
                  <a:srgbClr val="000000"/>
                </a:solidFill>
              </a:rPr>
              <a:t>Why </a:t>
            </a:r>
            <a:r>
              <a:rPr lang="en-US" sz="1200" b="1" dirty="0">
                <a:solidFill>
                  <a:srgbClr val="000000"/>
                </a:solidFill>
              </a:rPr>
              <a:t>is this important? </a:t>
            </a:r>
          </a:p>
          <a:p>
            <a:pPr algn="just"/>
            <a:r>
              <a:rPr lang="en-US" sz="1200" dirty="0">
                <a:latin typeface="Arial" charset="0"/>
              </a:rPr>
              <a:t>This finding </a:t>
            </a:r>
            <a:r>
              <a:rPr lang="en-US" sz="1200" dirty="0" smtClean="0">
                <a:latin typeface="Arial" charset="0"/>
              </a:rPr>
              <a:t>demonstrates a possible pathway for metabolic waste clearance from the brain with the ventricles providing a source or sink for metabolites. </a:t>
            </a:r>
            <a:r>
              <a:rPr lang="en-US" sz="1200" i="1" u="sng" dirty="0" smtClean="0"/>
              <a:t>This may be related to the daily requirement for sleep, since recent studies indicate that the perivascular network dilates during sleep, enabling enhanced flow.</a:t>
            </a:r>
            <a:endParaRPr lang="en-US" sz="1200" i="1" u="sng" dirty="0">
              <a:latin typeface="Arial" charset="0"/>
            </a:endParaRPr>
          </a:p>
          <a:p>
            <a:pPr algn="just"/>
            <a:r>
              <a:rPr lang="en-US" sz="800" dirty="0">
                <a:latin typeface="Arial" charset="0"/>
              </a:rPr>
              <a:t> </a:t>
            </a: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endParaRPr lang="en-US" sz="1200" dirty="0">
              <a:latin typeface="Arial" charset="0"/>
            </a:endParaRPr>
          </a:p>
          <a:p>
            <a:pPr algn="just"/>
            <a:r>
              <a:rPr lang="en-US" sz="1200" i="1" u="sng" dirty="0" smtClean="0">
                <a:latin typeface="Arial" charset="0"/>
              </a:rPr>
              <a:t>At present, this </a:t>
            </a:r>
            <a:r>
              <a:rPr lang="en-US" sz="1200" i="1" u="sng" dirty="0">
                <a:latin typeface="Arial" charset="0"/>
              </a:rPr>
              <a:t>research can only be performed at the </a:t>
            </a:r>
            <a:r>
              <a:rPr lang="en-US" sz="1200" i="1" u="sng" dirty="0" smtClean="0">
                <a:latin typeface="Arial" charset="0"/>
              </a:rPr>
              <a:t>MagLab AMRIS Facility because it requires </a:t>
            </a:r>
            <a:r>
              <a:rPr lang="en-US" sz="1200" i="1" u="sng" dirty="0">
                <a:latin typeface="Arial" charset="0"/>
              </a:rPr>
              <a:t>the use of </a:t>
            </a:r>
            <a:r>
              <a:rPr lang="en-US" sz="1200" i="1" u="sng" dirty="0" smtClean="0">
                <a:latin typeface="Arial" charset="0"/>
              </a:rPr>
              <a:t>a high </a:t>
            </a:r>
            <a:r>
              <a:rPr lang="en-US" sz="1200" i="1" u="sng" dirty="0">
                <a:latin typeface="Arial" charset="0"/>
              </a:rPr>
              <a:t>magnetic field (</a:t>
            </a:r>
            <a:r>
              <a:rPr lang="en-US" sz="1200" i="1" u="sng" dirty="0" smtClean="0">
                <a:latin typeface="Arial" charset="0"/>
              </a:rPr>
              <a:t>17.6 T), wide bore (89 mm) imaging spectrometer</a:t>
            </a:r>
            <a:r>
              <a:rPr lang="en-US" sz="1200" i="1" u="sng" dirty="0">
                <a:latin typeface="Arial" charset="0"/>
              </a:rPr>
              <a:t>.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This instrument was </a:t>
            </a:r>
            <a:r>
              <a:rPr lang="en-US" sz="1200" dirty="0">
                <a:latin typeface="Arial" charset="0"/>
              </a:rPr>
              <a:t>specifically designed for high resolution </a:t>
            </a:r>
            <a:r>
              <a:rPr lang="en-US" sz="1200" dirty="0" smtClean="0">
                <a:latin typeface="Arial" charset="0"/>
              </a:rPr>
              <a:t>spectroscopy and imaging (combining high </a:t>
            </a:r>
            <a:r>
              <a:rPr lang="en-US" sz="1200" dirty="0">
                <a:latin typeface="Arial" charset="0"/>
              </a:rPr>
              <a:t>magnetic </a:t>
            </a:r>
            <a:r>
              <a:rPr lang="en-US" sz="1200" dirty="0" smtClean="0">
                <a:latin typeface="Arial" charset="0"/>
              </a:rPr>
              <a:t>field, strong gradients, unique MRI coils, and </a:t>
            </a:r>
            <a:r>
              <a:rPr lang="en-US" sz="1200" dirty="0">
                <a:latin typeface="Arial" charset="0"/>
              </a:rPr>
              <a:t>high field homogeneity) </a:t>
            </a:r>
            <a:r>
              <a:rPr lang="en-US" sz="1200" dirty="0" smtClean="0">
                <a:latin typeface="Arial" charset="0"/>
              </a:rPr>
              <a:t>and provides the sensitivity necessary for detecting contrast enhanced MR at the high resolution needed to visualize the three </a:t>
            </a:r>
            <a:r>
              <a:rPr lang="en-US" sz="1200" dirty="0" smtClean="0">
                <a:latin typeface="Arial" charset="0"/>
              </a:rPr>
              <a:t>dimensional </a:t>
            </a:r>
            <a:r>
              <a:rPr lang="en-US" sz="1200" dirty="0" smtClean="0">
                <a:latin typeface="Arial" charset="0"/>
              </a:rPr>
              <a:t>PVS network within an intact brain.</a:t>
            </a:r>
            <a:endParaRPr lang="en-US" sz="120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148488" y="1355410"/>
            <a:ext cx="4919313" cy="4864872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9768" y="4582231"/>
            <a:ext cx="4465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Figure: A </a:t>
            </a:r>
            <a:r>
              <a:rPr lang="en-US" sz="1200" dirty="0" smtClean="0"/>
              <a:t>contrast agent, </a:t>
            </a:r>
            <a:r>
              <a:rPr lang="en-US" sz="1200" dirty="0" err="1" smtClean="0"/>
              <a:t>Gd</a:t>
            </a:r>
            <a:r>
              <a:rPr lang="en-US" sz="1200" dirty="0" smtClean="0"/>
              <a:t>-Albumin (</a:t>
            </a:r>
            <a:r>
              <a:rPr lang="en-US" sz="1200" b="1" dirty="0" smtClean="0">
                <a:solidFill>
                  <a:srgbClr val="FF0000"/>
                </a:solidFill>
              </a:rPr>
              <a:t>red</a:t>
            </a:r>
            <a:r>
              <a:rPr lang="en-US" sz="1200" dirty="0" smtClean="0"/>
              <a:t>), was injected </a:t>
            </a:r>
            <a:r>
              <a:rPr lang="en-US" sz="1200" dirty="0" smtClean="0"/>
              <a:t>via the path indicated by the </a:t>
            </a:r>
            <a:r>
              <a:rPr lang="en-US" sz="1200" b="1" dirty="0" smtClean="0">
                <a:solidFill>
                  <a:srgbClr val="00B050"/>
                </a:solidFill>
              </a:rPr>
              <a:t>green</a:t>
            </a:r>
            <a:r>
              <a:rPr lang="en-US" sz="1200" dirty="0" smtClean="0"/>
              <a:t> arrow.  Contrast-enhanced </a:t>
            </a:r>
            <a:r>
              <a:rPr lang="en-US" sz="1200" dirty="0" smtClean="0"/>
              <a:t>MRI enables visualization of the perivascular system (PVS</a:t>
            </a:r>
            <a:r>
              <a:rPr lang="en-US" sz="1200" dirty="0" smtClean="0"/>
              <a:t>) using a </a:t>
            </a:r>
            <a:r>
              <a:rPr lang="en-US" sz="1200" dirty="0" smtClean="0"/>
              <a:t>tube-following algorithm, </a:t>
            </a:r>
            <a:r>
              <a:rPr lang="en-US" sz="1200" dirty="0"/>
              <a:t>since the PVS </a:t>
            </a:r>
            <a:r>
              <a:rPr lang="en-US" sz="1200" dirty="0" smtClean="0"/>
              <a:t>surrounds </a:t>
            </a:r>
            <a:r>
              <a:rPr lang="en-US" sz="1200" dirty="0"/>
              <a:t>blood </a:t>
            </a:r>
            <a:r>
              <a:rPr lang="en-US" sz="1200" dirty="0" smtClean="0"/>
              <a:t>vessels in the </a:t>
            </a:r>
            <a:r>
              <a:rPr lang="en-US" sz="1200" dirty="0" smtClean="0"/>
              <a:t>brain. This allowed </a:t>
            </a:r>
            <a:r>
              <a:rPr lang="en-US" sz="1200" dirty="0" smtClean="0"/>
              <a:t>the identification of </a:t>
            </a:r>
            <a:r>
              <a:rPr lang="en-US" sz="1200" dirty="0"/>
              <a:t>important PVS connections </a:t>
            </a:r>
            <a:r>
              <a:rPr lang="en-US" sz="1200" dirty="0" smtClean="0"/>
              <a:t>between the ventricles and </a:t>
            </a:r>
            <a:r>
              <a:rPr lang="en-US" sz="1200" dirty="0" smtClean="0"/>
              <a:t>functional tissue of th</a:t>
            </a:r>
            <a:r>
              <a:rPr lang="en-US" sz="1200" dirty="0" smtClean="0"/>
              <a:t>e </a:t>
            </a:r>
            <a:r>
              <a:rPr lang="en-US" sz="1200" dirty="0" smtClean="0"/>
              <a:t>brain. The data suggest </a:t>
            </a:r>
            <a:r>
              <a:rPr lang="en-US" sz="1200" dirty="0" smtClean="0"/>
              <a:t>an important role for the </a:t>
            </a:r>
            <a:r>
              <a:rPr lang="en-US" sz="1200" dirty="0" smtClean="0"/>
              <a:t>brain’s ventricles </a:t>
            </a:r>
            <a:r>
              <a:rPr lang="en-US" sz="1200" dirty="0" smtClean="0"/>
              <a:t>as a source or sink of metabolites in the brain.</a:t>
            </a:r>
            <a:endParaRPr lang="en-US" sz="300" dirty="0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51" y="71414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95801" y="3657076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53DC0B-5A2D-3E42-B1A0-4930B58A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325" y="184619"/>
            <a:ext cx="802475" cy="802475"/>
          </a:xfrm>
          <a:prstGeom prst="rect">
            <a:avLst/>
          </a:prstGeom>
        </p:spPr>
      </p:pic>
      <p:sp>
        <p:nvSpPr>
          <p:cNvPr id="19" name="Text Box 28">
            <a:extLst>
              <a:ext uri="{FF2B5EF4-FFF2-40B4-BE49-F238E27FC236}">
                <a16:creationId xmlns:a16="http://schemas.microsoft.com/office/drawing/2014/main" id="{DE07D992-5C34-43AA-884A-771BBC71B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6" y="6225208"/>
            <a:ext cx="898755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</a:t>
            </a:r>
            <a:r>
              <a:rPr lang="en-US" sz="1100" dirty="0" smtClean="0">
                <a:solidFill>
                  <a:srgbClr val="333399"/>
                </a:solidFill>
              </a:rPr>
              <a:t>AMRIS Facility &amp; 17.6 T, 89 mm bore MRI system.</a:t>
            </a:r>
            <a:endParaRPr lang="en-US" sz="1100" dirty="0">
              <a:solidFill>
                <a:srgbClr val="333399"/>
              </a:solidFill>
            </a:endParaRPr>
          </a:p>
          <a:p>
            <a:pPr algn="just"/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 err="1">
                <a:solidFill>
                  <a:srgbClr val="333399"/>
                </a:solidFill>
              </a:rPr>
              <a:t>Magdoom</a:t>
            </a:r>
            <a:r>
              <a:rPr lang="en-US" sz="1100" dirty="0">
                <a:solidFill>
                  <a:srgbClr val="333399"/>
                </a:solidFill>
              </a:rPr>
              <a:t>, K.N.; Brown, A.; Rey, J.; </a:t>
            </a:r>
            <a:r>
              <a:rPr lang="en-US" sz="1100" dirty="0" err="1">
                <a:solidFill>
                  <a:srgbClr val="333399"/>
                </a:solidFill>
              </a:rPr>
              <a:t>Mareci</a:t>
            </a:r>
            <a:r>
              <a:rPr lang="en-US" sz="1100" dirty="0">
                <a:solidFill>
                  <a:srgbClr val="333399"/>
                </a:solidFill>
              </a:rPr>
              <a:t>, T.H.; King, M.A.; </a:t>
            </a:r>
            <a:r>
              <a:rPr lang="en-US" sz="1100" dirty="0" err="1">
                <a:solidFill>
                  <a:srgbClr val="333399"/>
                </a:solidFill>
              </a:rPr>
              <a:t>Sarntinoranont</a:t>
            </a:r>
            <a:r>
              <a:rPr lang="en-US" sz="1100" dirty="0">
                <a:solidFill>
                  <a:srgbClr val="333399"/>
                </a:solidFill>
              </a:rPr>
              <a:t>, M., </a:t>
            </a:r>
            <a:r>
              <a:rPr lang="en-US" sz="1100" i="1" dirty="0">
                <a:solidFill>
                  <a:srgbClr val="333399"/>
                </a:solidFill>
              </a:rPr>
              <a:t>MRI of Whole Rat Brain Perivascular Network Reveals Role for Ventricles in Brain Waste Clearance,</a:t>
            </a:r>
            <a:r>
              <a:rPr lang="en-US" sz="1100" dirty="0">
                <a:solidFill>
                  <a:srgbClr val="333399"/>
                </a:solidFill>
              </a:rPr>
              <a:t> </a:t>
            </a:r>
            <a:r>
              <a:rPr lang="en-US" sz="1100" b="1" dirty="0">
                <a:solidFill>
                  <a:srgbClr val="333399"/>
                </a:solidFill>
              </a:rPr>
              <a:t>Nature Scientific Reports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b="1" dirty="0">
                <a:solidFill>
                  <a:srgbClr val="333399"/>
                </a:solidFill>
              </a:rPr>
              <a:t>9</a:t>
            </a:r>
            <a:r>
              <a:rPr lang="en-US" sz="1100" dirty="0">
                <a:solidFill>
                  <a:srgbClr val="333399"/>
                </a:solidFill>
              </a:rPr>
              <a:t>, 11480 (2019) </a:t>
            </a:r>
            <a:r>
              <a:rPr lang="en-US" sz="1100" dirty="0">
                <a:solidFill>
                  <a:srgbClr val="333399"/>
                </a:solidFill>
                <a:hlinkClick r:id="rId6"/>
              </a:rPr>
              <a:t>doi.org/10.1038/s41598-019-44938-1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30177" r="4726" b="12792"/>
          <a:stretch/>
        </p:blipFill>
        <p:spPr>
          <a:xfrm>
            <a:off x="4193599" y="1400822"/>
            <a:ext cx="4832916" cy="307794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7112051" y="1688054"/>
            <a:ext cx="888461" cy="37665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2">
            <a:extLst>
              <a:ext uri="{FF2B5EF4-FFF2-40B4-BE49-F238E27FC236}">
                <a16:creationId xmlns:a16="http://schemas.microsoft.com/office/drawing/2014/main" id="{8B89C7F0-5A79-4762-B2C3-DBA9B8BF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00" y="5452"/>
            <a:ext cx="6480837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High Magnetic Field MRI Evidences Pathways 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for Metabolic Brain </a:t>
            </a:r>
            <a:r>
              <a:rPr lang="en-US" sz="1600" b="1" dirty="0"/>
              <a:t>Waste Clearance</a:t>
            </a:r>
          </a:p>
          <a:p>
            <a:pPr algn="ctr">
              <a:spcBef>
                <a:spcPts val="0"/>
              </a:spcBef>
            </a:pPr>
            <a:r>
              <a:rPr lang="en-US" sz="1100" dirty="0" err="1" smtClean="0"/>
              <a:t>Kulam</a:t>
            </a:r>
            <a:r>
              <a:rPr lang="en-US" sz="1100" dirty="0" smtClean="0"/>
              <a:t> </a:t>
            </a:r>
            <a:r>
              <a:rPr lang="en-US" sz="1100" dirty="0" err="1"/>
              <a:t>Najmudeen</a:t>
            </a:r>
            <a:r>
              <a:rPr lang="en-US" sz="1100" dirty="0"/>
              <a:t> </a:t>
            </a:r>
            <a:r>
              <a:rPr lang="en-US" sz="1100" dirty="0" smtClean="0"/>
              <a:t>Magdoom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/>
              <a:t>Alec </a:t>
            </a:r>
            <a:r>
              <a:rPr lang="en-US" sz="1100" dirty="0" smtClean="0"/>
              <a:t>Brown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/>
              <a:t>Julian </a:t>
            </a:r>
            <a:r>
              <a:rPr lang="en-US" sz="1100" dirty="0" smtClean="0"/>
              <a:t>Rey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</a:t>
            </a:r>
            <a:r>
              <a:rPr lang="en-US" sz="1100" dirty="0"/>
              <a:t>Thomas H. </a:t>
            </a:r>
            <a:r>
              <a:rPr lang="en-US" sz="1100" dirty="0" smtClean="0"/>
              <a:t>Mareci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,</a:t>
            </a:r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Michael </a:t>
            </a:r>
            <a:r>
              <a:rPr lang="en-US" sz="1100" dirty="0"/>
              <a:t>A. </a:t>
            </a:r>
            <a:r>
              <a:rPr lang="en-US" sz="1100" dirty="0" smtClean="0"/>
              <a:t>King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 </a:t>
            </a:r>
            <a:r>
              <a:rPr lang="en-US" sz="1100" dirty="0"/>
              <a:t>&amp; </a:t>
            </a:r>
            <a:r>
              <a:rPr lang="en-US" sz="1100" dirty="0" err="1"/>
              <a:t>Malisa</a:t>
            </a:r>
            <a:r>
              <a:rPr lang="en-US" sz="1100" dirty="0"/>
              <a:t> </a:t>
            </a:r>
            <a:r>
              <a:rPr lang="en-US" sz="1100" dirty="0" smtClean="0"/>
              <a:t>Sarntinoranont</a:t>
            </a:r>
            <a:r>
              <a:rPr lang="en-US" sz="1100" baseline="30000" dirty="0" smtClean="0"/>
              <a:t>1</a:t>
            </a:r>
          </a:p>
          <a:p>
            <a:pPr algn="ctr">
              <a:spcBef>
                <a:spcPts val="0"/>
              </a:spcBef>
            </a:pPr>
            <a:r>
              <a:rPr lang="en-US" sz="1050" b="1" dirty="0" smtClean="0">
                <a:solidFill>
                  <a:srgbClr val="0033CC"/>
                </a:solidFill>
              </a:rPr>
              <a:t>1. </a:t>
            </a:r>
            <a:r>
              <a:rPr lang="en-US" sz="1050" b="1" dirty="0">
                <a:solidFill>
                  <a:srgbClr val="0033CC"/>
                </a:solidFill>
              </a:rPr>
              <a:t>University of Florida, </a:t>
            </a:r>
            <a:r>
              <a:rPr lang="en-US" sz="1050" b="1" dirty="0" smtClean="0">
                <a:solidFill>
                  <a:srgbClr val="0033CC"/>
                </a:solidFill>
              </a:rPr>
              <a:t>2. NHMFL, 3. Veterans Administration;</a:t>
            </a:r>
            <a:r>
              <a:rPr lang="en-US" sz="600" b="1" kern="1200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 smtClean="0"/>
              <a:t>Funding:</a:t>
            </a:r>
            <a:r>
              <a:rPr lang="en-US" sz="1050" kern="1200" dirty="0" smtClean="0"/>
              <a:t>  G.S. Boebinger (NSF DMR-1157490); </a:t>
            </a:r>
            <a:r>
              <a:rPr lang="en-US" sz="1050" dirty="0" smtClean="0"/>
              <a:t>K. Magdoom (Chiari &amp; </a:t>
            </a:r>
            <a:r>
              <a:rPr lang="en-US" sz="1050" dirty="0" err="1" smtClean="0"/>
              <a:t>Syringomyelia</a:t>
            </a:r>
            <a:r>
              <a:rPr lang="en-US" sz="1050" dirty="0" smtClean="0"/>
              <a:t> Foundation</a:t>
            </a:r>
            <a:r>
              <a:rPr lang="en-US" sz="1050" kern="1200" dirty="0" smtClean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2ED0CECD0B641A5BB9FB5CB620836" ma:contentTypeVersion="1" ma:contentTypeDescription="Create a new document." ma:contentTypeScope="" ma:versionID="83dda36b849837e9f775fc17b333851c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333B1E-0FB1-43B6-AAC7-4B9066C288CA}"/>
</file>

<file path=customXml/itemProps2.xml><?xml version="1.0" encoding="utf-8"?>
<ds:datastoreItem xmlns:ds="http://schemas.openxmlformats.org/officeDocument/2006/customXml" ds:itemID="{757C6047-85BA-4A9F-B77F-E2C28A06DAF9}"/>
</file>

<file path=customXml/itemProps3.xml><?xml version="1.0" encoding="utf-8"?>
<ds:datastoreItem xmlns:ds="http://schemas.openxmlformats.org/officeDocument/2006/customXml" ds:itemID="{98B1654E-AF6E-43BF-B0CB-F740FAC9A7EA}"/>
</file>

<file path=docProps/app.xml><?xml version="1.0" encoding="utf-8"?>
<Properties xmlns="http://schemas.openxmlformats.org/officeDocument/2006/extended-properties" xmlns:vt="http://schemas.openxmlformats.org/officeDocument/2006/docPropsVTypes">
  <TotalTime>7497</TotalTime>
  <Words>865</Words>
  <Application>Microsoft Office PowerPoint</Application>
  <PresentationFormat>On-screen Show (4:3)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Li</dc:creator>
  <cp:keywords/>
  <dc:description/>
  <cp:lastModifiedBy>Gregory Boebinger</cp:lastModifiedBy>
  <cp:revision>183</cp:revision>
  <cp:lastPrinted>2019-07-16T13:07:28Z</cp:lastPrinted>
  <dcterms:created xsi:type="dcterms:W3CDTF">2004-08-07T03:10:56Z</dcterms:created>
  <dcterms:modified xsi:type="dcterms:W3CDTF">2020-01-15T17:21:45Z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0x0101000802ED0CECD0B641A5BB9FB5CB620836</vt:lpwstr>
  </property>
</Properties>
</file>