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2"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80"/>
    <a:srgbClr val="333399"/>
    <a:srgbClr val="0033CC"/>
    <a:srgbClr val="006600"/>
    <a:srgbClr val="000066"/>
    <a:srgbClr val="FFFF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6" autoAdjust="0"/>
    <p:restoredTop sz="89348" autoAdjust="0"/>
  </p:normalViewPr>
  <p:slideViewPr>
    <p:cSldViewPr snapToGrid="0">
      <p:cViewPr varScale="1">
        <p:scale>
          <a:sx n="104" d="100"/>
          <a:sy n="104" d="100"/>
        </p:scale>
        <p:origin x="2669"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63372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F1455073-75E8-E842-A838-973BE1C59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9227" y="2711096"/>
            <a:ext cx="1953773" cy="2699155"/>
          </a:xfrm>
          <a:prstGeom prst="rect">
            <a:avLst/>
          </a:prstGeom>
        </p:spPr>
      </p:pic>
      <p:pic>
        <p:nvPicPr>
          <p:cNvPr id="50" name="Picture 49">
            <a:extLst>
              <a:ext uri="{FF2B5EF4-FFF2-40B4-BE49-F238E27FC236}">
                <a16:creationId xmlns:a16="http://schemas.microsoft.com/office/drawing/2014/main" id="{4D91F3D8-42D6-8840-80BD-2E1657A4F1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801" y="2721652"/>
            <a:ext cx="1854052" cy="2657475"/>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62259" y="1365389"/>
            <a:ext cx="4415290" cy="5078313"/>
          </a:xfrm>
          <a:prstGeom prst="rect">
            <a:avLst/>
          </a:prstGeom>
          <a:noFill/>
          <a:ln w="9525">
            <a:noFill/>
            <a:miter lim="800000"/>
            <a:headEnd/>
            <a:tailEnd/>
          </a:ln>
        </p:spPr>
        <p:txBody>
          <a:bodyPr wrap="square">
            <a:spAutoFit/>
          </a:bodyPr>
          <a:lstStyle/>
          <a:p>
            <a:pPr algn="just"/>
            <a:r>
              <a:rPr lang="en-US" sz="1200" dirty="0"/>
              <a:t>The transport properties of ordered graphite samples are currently of interest because </a:t>
            </a:r>
            <a:r>
              <a:rPr lang="en-US" sz="1200" dirty="0" smtClean="0"/>
              <a:t>there is </a:t>
            </a:r>
            <a:r>
              <a:rPr lang="en-US" sz="1200" dirty="0"/>
              <a:t>expected </a:t>
            </a:r>
            <a:r>
              <a:rPr lang="en-US" sz="1200" dirty="0" smtClean="0"/>
              <a:t>to be </a:t>
            </a:r>
            <a:r>
              <a:rPr lang="en-US" sz="1200" dirty="0" smtClean="0"/>
              <a:t>localized </a:t>
            </a:r>
            <a:r>
              <a:rPr lang="en-US" sz="1200" dirty="0" smtClean="0"/>
              <a:t>superconductivity </a:t>
            </a:r>
            <a:r>
              <a:rPr lang="en-US" sz="1200" dirty="0"/>
              <a:t>and/or magnetic order due to the existence of “flat bands” localized at certain 2D interfaces normal to the c-axis. High-quality interfaces </a:t>
            </a:r>
            <a:r>
              <a:rPr lang="en-US" sz="1200" dirty="0" smtClean="0"/>
              <a:t>of </a:t>
            </a:r>
            <a:r>
              <a:rPr lang="en-US" sz="1200" dirty="0"/>
              <a:t>large area are found between crystalline regions </a:t>
            </a:r>
            <a:r>
              <a:rPr lang="en-US" sz="1200" dirty="0" smtClean="0"/>
              <a:t>that have different </a:t>
            </a:r>
            <a:r>
              <a:rPr lang="en-US" sz="1200" dirty="0"/>
              <a:t>stacking orders </a:t>
            </a:r>
            <a:r>
              <a:rPr lang="en-US" sz="1200" dirty="0" smtClean="0"/>
              <a:t>and/or different </a:t>
            </a:r>
            <a:r>
              <a:rPr lang="en-US" sz="1200" dirty="0"/>
              <a:t>twist angles, </a:t>
            </a:r>
            <a:r>
              <a:rPr lang="en-US" sz="1200" dirty="0" smtClean="0"/>
              <a:t>labelled “interfaces” in (a). </a:t>
            </a:r>
            <a:endParaRPr lang="en-US" sz="1200" dirty="0"/>
          </a:p>
          <a:p>
            <a:pPr algn="just"/>
            <a:endParaRPr lang="en-US" sz="1200" dirty="0"/>
          </a:p>
          <a:p>
            <a:pPr algn="just"/>
            <a:r>
              <a:rPr lang="en-US" sz="1200" dirty="0"/>
              <a:t>In order to contact directly the embedded </a:t>
            </a:r>
            <a:r>
              <a:rPr lang="en-US" sz="1200" dirty="0" smtClean="0"/>
              <a:t>interfaces, MagLab users placed </a:t>
            </a:r>
            <a:r>
              <a:rPr lang="en-US" sz="1200" dirty="0"/>
              <a:t>several electrodes at </a:t>
            </a:r>
            <a:r>
              <a:rPr lang="en-US" sz="1200" dirty="0" smtClean="0"/>
              <a:t>the edge (see (b)). </a:t>
            </a:r>
            <a:r>
              <a:rPr lang="en-US" sz="1200" dirty="0"/>
              <a:t>The temperature dependence of the </a:t>
            </a:r>
            <a:r>
              <a:rPr lang="en-US" sz="1200" dirty="0" smtClean="0"/>
              <a:t>resistance (see (</a:t>
            </a:r>
            <a:r>
              <a:rPr lang="en-US" sz="1200" dirty="0"/>
              <a:t>c</a:t>
            </a:r>
            <a:r>
              <a:rPr lang="en-US" sz="1200" dirty="0" smtClean="0"/>
              <a:t>)) </a:t>
            </a:r>
            <a:r>
              <a:rPr lang="en-US" sz="1200" dirty="0"/>
              <a:t>shows a </a:t>
            </a:r>
            <a:r>
              <a:rPr lang="en-US" sz="1200" dirty="0" smtClean="0"/>
              <a:t>record-low value </a:t>
            </a:r>
            <a:r>
              <a:rPr lang="en-US" sz="1200" dirty="0"/>
              <a:t>of R(4.8K)/R(390K) at the smallest </a:t>
            </a:r>
            <a:r>
              <a:rPr lang="en-US" sz="1200" dirty="0" smtClean="0"/>
              <a:t>electrode </a:t>
            </a:r>
            <a:r>
              <a:rPr lang="en-US" sz="1200" dirty="0"/>
              <a:t>distance (d</a:t>
            </a:r>
            <a:r>
              <a:rPr lang="en-US" sz="1200" baseline="-25000" dirty="0"/>
              <a:t>s</a:t>
            </a:r>
            <a:r>
              <a:rPr lang="en-US" sz="1200" dirty="0"/>
              <a:t>). </a:t>
            </a:r>
            <a:r>
              <a:rPr lang="en-US" sz="1200" i="1" u="sng" dirty="0"/>
              <a:t>The </a:t>
            </a:r>
            <a:r>
              <a:rPr lang="en-US" sz="1200" i="1" u="sng" dirty="0" smtClean="0"/>
              <a:t>magnetoresistance </a:t>
            </a:r>
            <a:r>
              <a:rPr lang="en-US" sz="1200" i="1" u="sng" dirty="0"/>
              <a:t>(MR</a:t>
            </a:r>
            <a:r>
              <a:rPr lang="en-US" sz="1200" i="1" u="sng" dirty="0" smtClean="0"/>
              <a:t>), the </a:t>
            </a:r>
            <a:r>
              <a:rPr lang="en-US" sz="1200" i="1" u="sng" dirty="0"/>
              <a:t>change </a:t>
            </a:r>
            <a:r>
              <a:rPr lang="en-US" sz="1200" i="1" u="sng" dirty="0"/>
              <a:t>of the resistance with magnetic field applied normal to the </a:t>
            </a:r>
            <a:r>
              <a:rPr lang="en-US" sz="1200" i="1" u="sng" dirty="0" smtClean="0"/>
              <a:t>interfaces (</a:t>
            </a:r>
            <a:r>
              <a:rPr lang="en-US" sz="1200" i="1" u="sng" dirty="0" smtClean="0"/>
              <a:t>see </a:t>
            </a:r>
            <a:r>
              <a:rPr lang="en-US" sz="1200" i="1" u="sng" dirty="0" smtClean="0"/>
              <a:t>(d)) achieves </a:t>
            </a:r>
            <a:r>
              <a:rPr lang="en-US" sz="1200" i="1" u="sng" dirty="0"/>
              <a:t>record high </a:t>
            </a:r>
            <a:r>
              <a:rPr lang="en-US" sz="1200" i="1" u="sng" dirty="0" smtClean="0"/>
              <a:t>values of ~100,000 at </a:t>
            </a:r>
            <a:r>
              <a:rPr lang="en-US" sz="1200" i="1" u="sng" dirty="0"/>
              <a:t>0.48K and </a:t>
            </a:r>
            <a:r>
              <a:rPr lang="en-US" sz="1200" i="1" u="sng" dirty="0" smtClean="0"/>
              <a:t>21T and exhibits </a:t>
            </a:r>
            <a:r>
              <a:rPr lang="en-US" sz="1200" i="1" u="sng" dirty="0"/>
              <a:t>a giant magnetic anisotropy. </a:t>
            </a:r>
          </a:p>
          <a:p>
            <a:pPr algn="just"/>
            <a:endParaRPr lang="en-US" sz="1200" dirty="0"/>
          </a:p>
          <a:p>
            <a:pPr algn="just"/>
            <a:r>
              <a:rPr lang="en-US" sz="1200" dirty="0" smtClean="0"/>
              <a:t>This</a:t>
            </a:r>
            <a:r>
              <a:rPr lang="en-US" sz="1200" dirty="0" smtClean="0"/>
              <a:t> </a:t>
            </a:r>
            <a:r>
              <a:rPr lang="en-US" sz="1200" dirty="0"/>
              <a:t>MR of certain graphite interfaces exceeds in some temperature and field region the largest reported in </a:t>
            </a:r>
            <a:r>
              <a:rPr lang="en-US" sz="1200" dirty="0" smtClean="0"/>
              <a:t>any other solid. </a:t>
            </a:r>
            <a:r>
              <a:rPr lang="en-US" sz="1200" i="1" u="sng" dirty="0" smtClean="0"/>
              <a:t>The </a:t>
            </a:r>
            <a:r>
              <a:rPr lang="en-US" sz="1200" i="1" u="sng" dirty="0"/>
              <a:t>results support the </a:t>
            </a:r>
            <a:r>
              <a:rPr lang="en-US" sz="1200" i="1" u="sng" dirty="0" smtClean="0"/>
              <a:t>notion that granular super-conductivity is embedded </a:t>
            </a:r>
            <a:r>
              <a:rPr lang="en-US" sz="1200" i="1" u="sng" dirty="0"/>
              <a:t>at certain interfaces.</a:t>
            </a:r>
            <a:r>
              <a:rPr lang="en-US" sz="1200" i="1" dirty="0"/>
              <a:t> </a:t>
            </a:r>
            <a:r>
              <a:rPr lang="en-US" sz="1200" dirty="0"/>
              <a:t>To obtain </a:t>
            </a:r>
            <a:r>
              <a:rPr lang="en-US" sz="1200" dirty="0" smtClean="0"/>
              <a:t>the </a:t>
            </a:r>
            <a:r>
              <a:rPr lang="en-US" sz="1200" dirty="0"/>
              <a:t>properties </a:t>
            </a:r>
            <a:r>
              <a:rPr lang="en-US" sz="1200" dirty="0" smtClean="0"/>
              <a:t>of these interfaces at T&gt;100K, </a:t>
            </a:r>
            <a:r>
              <a:rPr lang="en-US" sz="1200" dirty="0"/>
              <a:t>one further needs to minimize the parallel contribution of the semiconducting multigraphene matrix around the interfaces, which is the main origin of the field dependence observed at </a:t>
            </a:r>
            <a:r>
              <a:rPr lang="en-US" sz="1200" dirty="0" smtClean="0"/>
              <a:t>T&gt;100K</a:t>
            </a:r>
            <a:r>
              <a:rPr lang="en-US" sz="1200" dirty="0"/>
              <a:t> </a:t>
            </a:r>
            <a:r>
              <a:rPr lang="en-US" sz="1200" dirty="0" smtClean="0"/>
              <a:t>in </a:t>
            </a:r>
            <a:r>
              <a:rPr lang="en-US" sz="1200" dirty="0" smtClean="0"/>
              <a:t>(d</a:t>
            </a:r>
            <a:r>
              <a:rPr lang="en-US" sz="1200" dirty="0"/>
              <a:t>).   </a:t>
            </a:r>
          </a:p>
          <a:p>
            <a:pPr algn="just"/>
            <a:r>
              <a:rPr lang="en-US" sz="1200" dirty="0"/>
              <a:t> </a:t>
            </a:r>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4495801" y="1325562"/>
            <a:ext cx="4572000" cy="4751387"/>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5" cstate="print"/>
          <a:stretch>
            <a:fillRect/>
          </a:stretch>
        </p:blipFill>
        <p:spPr>
          <a:xfrm>
            <a:off x="8126812" y="23666"/>
            <a:ext cx="1017188" cy="1023315"/>
          </a:xfrm>
          <a:prstGeom prst="rect">
            <a:avLst/>
          </a:prstGeom>
        </p:spPr>
      </p:pic>
      <p:sp>
        <p:nvSpPr>
          <p:cNvPr id="13" name="Text Box 62"/>
          <p:cNvSpPr txBox="1">
            <a:spLocks noChangeArrowheads="1"/>
          </p:cNvSpPr>
          <p:nvPr/>
        </p:nvSpPr>
        <p:spPr bwMode="auto">
          <a:xfrm>
            <a:off x="722105" y="39032"/>
            <a:ext cx="6826030" cy="1161857"/>
          </a:xfrm>
          <a:prstGeom prst="rect">
            <a:avLst/>
          </a:prstGeom>
          <a:noFill/>
          <a:ln w="9525">
            <a:noFill/>
            <a:miter lim="800000"/>
            <a:headEnd/>
            <a:tailEnd/>
          </a:ln>
        </p:spPr>
        <p:txBody>
          <a:bodyPr wrap="square">
            <a:spAutoFit/>
          </a:bodyPr>
          <a:lstStyle/>
          <a:p>
            <a:pPr algn="ctr">
              <a:spcBef>
                <a:spcPts val="0"/>
              </a:spcBef>
            </a:pPr>
            <a:r>
              <a:rPr lang="en-US" sz="1600" b="1" dirty="0"/>
              <a:t>Record-Breaking Magnetoresistance measured in Natural Graphite</a:t>
            </a:r>
            <a:endParaRPr lang="en-US" sz="600" dirty="0"/>
          </a:p>
          <a:p>
            <a:pPr algn="ctr">
              <a:spcBef>
                <a:spcPts val="0"/>
              </a:spcBef>
            </a:pPr>
            <a:r>
              <a:rPr lang="en-US" sz="1100" dirty="0">
                <a:solidFill>
                  <a:srgbClr val="333399"/>
                </a:solidFill>
              </a:rPr>
              <a:t>C. E. Precker</a:t>
            </a:r>
            <a:r>
              <a:rPr lang="en-US" sz="1100" baseline="30000" dirty="0"/>
              <a:t>1</a:t>
            </a:r>
            <a:r>
              <a:rPr lang="en-US" sz="1100" dirty="0">
                <a:solidFill>
                  <a:srgbClr val="333399"/>
                </a:solidFill>
              </a:rPr>
              <a:t>, J. Barzola-Quiquia</a:t>
            </a:r>
            <a:r>
              <a:rPr lang="en-US" sz="1100" baseline="30000" dirty="0"/>
              <a:t>1</a:t>
            </a:r>
            <a:r>
              <a:rPr lang="en-US" sz="1100" dirty="0">
                <a:solidFill>
                  <a:srgbClr val="333399"/>
                </a:solidFill>
              </a:rPr>
              <a:t>, P. D. Esquinazi</a:t>
            </a:r>
            <a:r>
              <a:rPr lang="en-US" sz="1100" baseline="30000" dirty="0"/>
              <a:t>1</a:t>
            </a:r>
            <a:r>
              <a:rPr lang="en-US" sz="1100" dirty="0">
                <a:solidFill>
                  <a:srgbClr val="333399"/>
                </a:solidFill>
              </a:rPr>
              <a:t>, M. Stiller</a:t>
            </a:r>
            <a:r>
              <a:rPr lang="en-US" sz="1100" baseline="30000" dirty="0"/>
              <a:t>1</a:t>
            </a:r>
            <a:r>
              <a:rPr lang="en-US" sz="1100" dirty="0">
                <a:solidFill>
                  <a:srgbClr val="333399"/>
                </a:solidFill>
              </a:rPr>
              <a:t>, </a:t>
            </a:r>
            <a:endParaRPr lang="en-US" sz="1100" dirty="0" smtClean="0">
              <a:solidFill>
                <a:srgbClr val="333399"/>
              </a:solidFill>
            </a:endParaRPr>
          </a:p>
          <a:p>
            <a:pPr algn="ctr">
              <a:spcBef>
                <a:spcPts val="0"/>
              </a:spcBef>
            </a:pPr>
            <a:r>
              <a:rPr lang="en-US" sz="1100" dirty="0" smtClean="0">
                <a:solidFill>
                  <a:srgbClr val="333399"/>
                </a:solidFill>
              </a:rPr>
              <a:t>M</a:t>
            </a:r>
            <a:r>
              <a:rPr lang="en-US" sz="1100" dirty="0">
                <a:solidFill>
                  <a:srgbClr val="333399"/>
                </a:solidFill>
              </a:rPr>
              <a:t>. K. Chan</a:t>
            </a:r>
            <a:r>
              <a:rPr lang="en-US" sz="1100" baseline="30000" dirty="0"/>
              <a:t>2</a:t>
            </a:r>
            <a:r>
              <a:rPr lang="en-US" sz="1100" dirty="0">
                <a:solidFill>
                  <a:srgbClr val="333399"/>
                </a:solidFill>
              </a:rPr>
              <a:t>, M. Jaime</a:t>
            </a:r>
            <a:r>
              <a:rPr lang="en-US" sz="1100" baseline="30000" dirty="0">
                <a:solidFill>
                  <a:srgbClr val="333399"/>
                </a:solidFill>
              </a:rPr>
              <a:t>2</a:t>
            </a:r>
            <a:r>
              <a:rPr lang="en-US" sz="1100" dirty="0">
                <a:solidFill>
                  <a:srgbClr val="333399"/>
                </a:solidFill>
              </a:rPr>
              <a:t>, Z. Zhang</a:t>
            </a:r>
            <a:r>
              <a:rPr lang="en-US" sz="1100" baseline="30000" dirty="0"/>
              <a:t>1</a:t>
            </a:r>
            <a:r>
              <a:rPr lang="en-US" sz="1100" dirty="0">
                <a:solidFill>
                  <a:srgbClr val="333399"/>
                </a:solidFill>
              </a:rPr>
              <a:t>, </a:t>
            </a:r>
            <a:r>
              <a:rPr lang="en-US" sz="1100" dirty="0" smtClean="0">
                <a:solidFill>
                  <a:srgbClr val="333399"/>
                </a:solidFill>
              </a:rPr>
              <a:t>and </a:t>
            </a:r>
            <a:r>
              <a:rPr lang="en-US" sz="1100" dirty="0">
                <a:solidFill>
                  <a:srgbClr val="333399"/>
                </a:solidFill>
              </a:rPr>
              <a:t>M. Grundmann</a:t>
            </a:r>
            <a:r>
              <a:rPr lang="en-US" sz="1100" baseline="30000" dirty="0"/>
              <a:t>1</a:t>
            </a:r>
            <a:r>
              <a:rPr lang="en-US" sz="1100" dirty="0">
                <a:solidFill>
                  <a:srgbClr val="333399"/>
                </a:solidFill>
              </a:rPr>
              <a:t>, </a:t>
            </a:r>
          </a:p>
          <a:p>
            <a:pPr algn="ctr">
              <a:spcBef>
                <a:spcPts val="0"/>
              </a:spcBef>
            </a:pPr>
            <a:r>
              <a:rPr lang="en-US" sz="1050" b="1" kern="1200" dirty="0">
                <a:solidFill>
                  <a:srgbClr val="0033CC"/>
                </a:solidFill>
              </a:rPr>
              <a:t>1</a:t>
            </a:r>
            <a:r>
              <a:rPr lang="en-US" sz="1050" b="1" dirty="0">
                <a:solidFill>
                  <a:srgbClr val="0033CC"/>
                </a:solidFill>
              </a:rPr>
              <a:t>. Felix Bloch Institute, University of Leipzig, 04103 Leipzig, Germany</a:t>
            </a:r>
            <a:r>
              <a:rPr lang="en-US" sz="1050" b="1" dirty="0" smtClean="0">
                <a:solidFill>
                  <a:srgbClr val="0033CC"/>
                </a:solidFill>
              </a:rPr>
              <a:t>; </a:t>
            </a:r>
            <a:r>
              <a:rPr lang="en-US" sz="1050" b="1" kern="1200" dirty="0" smtClean="0">
                <a:solidFill>
                  <a:srgbClr val="0033CC"/>
                </a:solidFill>
              </a:rPr>
              <a:t>2</a:t>
            </a:r>
            <a:r>
              <a:rPr lang="en-US" sz="1050" b="1" kern="1200" dirty="0">
                <a:solidFill>
                  <a:srgbClr val="0033CC"/>
                </a:solidFill>
              </a:rPr>
              <a:t>. </a:t>
            </a:r>
            <a:r>
              <a:rPr lang="en-US" sz="1050" b="1" dirty="0">
                <a:solidFill>
                  <a:srgbClr val="0033CC"/>
                </a:solidFill>
              </a:rPr>
              <a:t>LANL, Los Alamos, NM, USA</a:t>
            </a:r>
            <a:r>
              <a:rPr lang="en-US" sz="600" b="1" kern="1200" dirty="0">
                <a:solidFill>
                  <a:srgbClr val="0033CC"/>
                </a:solidFill>
              </a:rPr>
              <a:t> </a:t>
            </a:r>
          </a:p>
          <a:p>
            <a:pPr algn="ctr">
              <a:spcBef>
                <a:spcPts val="0"/>
              </a:spcBef>
            </a:pPr>
            <a:r>
              <a:rPr lang="en-US" sz="1050" b="1" kern="1200" dirty="0"/>
              <a:t>Funding Grants:</a:t>
            </a:r>
            <a:r>
              <a:rPr lang="en-US" sz="1050" kern="1200" dirty="0"/>
              <a:t>  G.S. Boebinger (NSF DMR-1157490, NSF </a:t>
            </a:r>
            <a:r>
              <a:rPr lang="en-US" sz="1050" dirty="0"/>
              <a:t>DMR-1644779</a:t>
            </a:r>
            <a:r>
              <a:rPr lang="en-US" sz="1050" kern="1200" dirty="0"/>
              <a:t>); </a:t>
            </a:r>
            <a:r>
              <a:rPr lang="en-US" sz="1050" dirty="0"/>
              <a:t>M.J. &amp; N.K.C. (U.S. DOE, BES </a:t>
            </a:r>
            <a:r>
              <a:rPr lang="en-US" sz="1050" i="1" dirty="0"/>
              <a:t>“Science at 100T</a:t>
            </a:r>
            <a:r>
              <a:rPr lang="en-US" sz="1050" i="1" dirty="0" smtClean="0"/>
              <a:t>”</a:t>
            </a:r>
            <a:r>
              <a:rPr lang="en-US" sz="1050" dirty="0" smtClean="0"/>
              <a:t>); </a:t>
            </a:r>
            <a:r>
              <a:rPr lang="en-US" sz="1050" dirty="0"/>
              <a:t>C.E.P., J.B-Q., P.D.E (DAAD 57207627, DFG ES 86/29-1 &amp; 31047526) </a:t>
            </a:r>
          </a:p>
        </p:txBody>
      </p:sp>
      <p:pic>
        <p:nvPicPr>
          <p:cNvPr id="14" name="Picture 13" descr="JustM_purple.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grpSp>
        <p:nvGrpSpPr>
          <p:cNvPr id="38" name="Group 37">
            <a:extLst>
              <a:ext uri="{FF2B5EF4-FFF2-40B4-BE49-F238E27FC236}">
                <a16:creationId xmlns:a16="http://schemas.microsoft.com/office/drawing/2014/main" id="{4C6B5100-E970-5448-BDE8-BE92061D1D0D}"/>
              </a:ext>
            </a:extLst>
          </p:cNvPr>
          <p:cNvGrpSpPr/>
          <p:nvPr/>
        </p:nvGrpSpPr>
        <p:grpSpPr>
          <a:xfrm>
            <a:off x="4489745" y="1366296"/>
            <a:ext cx="4843855" cy="1416227"/>
            <a:chOff x="4489745" y="1366296"/>
            <a:chExt cx="4843855" cy="1416227"/>
          </a:xfrm>
        </p:grpSpPr>
        <p:sp>
          <p:nvSpPr>
            <p:cNvPr id="11" name="Rectangle 10"/>
            <p:cNvSpPr/>
            <p:nvPr/>
          </p:nvSpPr>
          <p:spPr>
            <a:xfrm>
              <a:off x="4495799" y="1372661"/>
              <a:ext cx="4572001" cy="461665"/>
            </a:xfrm>
            <a:prstGeom prst="rect">
              <a:avLst/>
            </a:prstGeom>
          </p:spPr>
          <p:txBody>
            <a:bodyPr wrap="square">
              <a:spAutoFit/>
            </a:bodyPr>
            <a:lstStyle/>
            <a:p>
              <a:pPr algn="ctr"/>
              <a:endParaRPr lang="en-US" sz="1200" dirty="0"/>
            </a:p>
            <a:p>
              <a:pPr algn="ctr"/>
              <a:endParaRPr lang="en-US" sz="1200" dirty="0"/>
            </a:p>
          </p:txBody>
        </p:sp>
        <p:pic>
          <p:nvPicPr>
            <p:cNvPr id="7" name="Grafik 6">
              <a:extLst>
                <a:ext uri="{FF2B5EF4-FFF2-40B4-BE49-F238E27FC236}">
                  <a16:creationId xmlns:a16="http://schemas.microsoft.com/office/drawing/2014/main" id="{90539BCD-95F6-2847-969B-6662C293A0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2950" y="1476542"/>
              <a:ext cx="1761578" cy="1276339"/>
            </a:xfrm>
            <a:prstGeom prst="rect">
              <a:avLst/>
            </a:prstGeom>
          </p:spPr>
        </p:pic>
        <p:pic>
          <p:nvPicPr>
            <p:cNvPr id="1032" name="Picture 8" descr="page1image48266272">
              <a:extLst>
                <a:ext uri="{FF2B5EF4-FFF2-40B4-BE49-F238E27FC236}">
                  <a16:creationId xmlns:a16="http://schemas.microsoft.com/office/drawing/2014/main" id="{04A6ED34-C292-F14B-B2B3-4C47ADFD36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5177" y="1398038"/>
              <a:ext cx="2550369" cy="134163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Gerade Verbindung mit Pfeil 17">
              <a:extLst>
                <a:ext uri="{FF2B5EF4-FFF2-40B4-BE49-F238E27FC236}">
                  <a16:creationId xmlns:a16="http://schemas.microsoft.com/office/drawing/2014/main" id="{16874907-7354-5C4A-8C1E-BD1B885245C6}"/>
                </a:ext>
              </a:extLst>
            </p:cNvPr>
            <p:cNvCxnSpPr/>
            <p:nvPr/>
          </p:nvCxnSpPr>
          <p:spPr>
            <a:xfrm flipH="1" flipV="1">
              <a:off x="4990353" y="1672302"/>
              <a:ext cx="47812" cy="47337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C3E3C427-74BD-A148-9206-B716EBB6D47A}"/>
                </a:ext>
              </a:extLst>
            </p:cNvPr>
            <p:cNvSpPr txBox="1"/>
            <p:nvPr/>
          </p:nvSpPr>
          <p:spPr>
            <a:xfrm rot="21329252">
              <a:off x="4951184" y="1610764"/>
              <a:ext cx="974165" cy="276999"/>
            </a:xfrm>
            <a:prstGeom prst="rect">
              <a:avLst/>
            </a:prstGeom>
            <a:noFill/>
          </p:spPr>
          <p:txBody>
            <a:bodyPr wrap="square" rtlCol="0">
              <a:spAutoFit/>
            </a:bodyPr>
            <a:lstStyle/>
            <a:p>
              <a:r>
                <a:rPr lang="de-DE" sz="1200" dirty="0">
                  <a:solidFill>
                    <a:schemeClr val="bg1"/>
                  </a:solidFill>
                </a:rPr>
                <a:t>c-</a:t>
              </a:r>
              <a:r>
                <a:rPr lang="de-DE" sz="1200" dirty="0" err="1">
                  <a:solidFill>
                    <a:schemeClr val="bg1"/>
                  </a:solidFill>
                </a:rPr>
                <a:t>axis</a:t>
              </a:r>
              <a:endParaRPr lang="de-DE" sz="1200" dirty="0">
                <a:solidFill>
                  <a:schemeClr val="bg1"/>
                </a:solidFill>
              </a:endParaRPr>
            </a:p>
          </p:txBody>
        </p:sp>
        <p:sp>
          <p:nvSpPr>
            <p:cNvPr id="21" name="Geschweifte Klammer rechts 20">
              <a:extLst>
                <a:ext uri="{FF2B5EF4-FFF2-40B4-BE49-F238E27FC236}">
                  <a16:creationId xmlns:a16="http://schemas.microsoft.com/office/drawing/2014/main" id="{9C07168C-8C6C-B241-B73E-BC5FA07C9C10}"/>
                </a:ext>
              </a:extLst>
            </p:cNvPr>
            <p:cNvSpPr/>
            <p:nvPr/>
          </p:nvSpPr>
          <p:spPr>
            <a:xfrm>
              <a:off x="6314528" y="1476542"/>
              <a:ext cx="120649" cy="126312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cxnSp>
          <p:nvCxnSpPr>
            <p:cNvPr id="23" name="Gerade Verbindung mit Pfeil 22">
              <a:extLst>
                <a:ext uri="{FF2B5EF4-FFF2-40B4-BE49-F238E27FC236}">
                  <a16:creationId xmlns:a16="http://schemas.microsoft.com/office/drawing/2014/main" id="{D3370FA5-BD49-2049-8CFD-7F81DC32AE5A}"/>
                </a:ext>
              </a:extLst>
            </p:cNvPr>
            <p:cNvCxnSpPr>
              <a:cxnSpLocks/>
            </p:cNvCxnSpPr>
            <p:nvPr/>
          </p:nvCxnSpPr>
          <p:spPr>
            <a:xfrm flipV="1">
              <a:off x="6441153" y="1773669"/>
              <a:ext cx="539364" cy="32506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F5C71645-9AD2-6F4E-A70A-CB0A166AA42F}"/>
                </a:ext>
              </a:extLst>
            </p:cNvPr>
            <p:cNvCxnSpPr>
              <a:cxnSpLocks/>
            </p:cNvCxnSpPr>
            <p:nvPr/>
          </p:nvCxnSpPr>
          <p:spPr>
            <a:xfrm>
              <a:off x="5854339" y="2227189"/>
              <a:ext cx="4601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5FD2179A-BCB3-8E4C-9B9C-74A00CBD9C2C}"/>
                </a:ext>
              </a:extLst>
            </p:cNvPr>
            <p:cNvSpPr txBox="1"/>
            <p:nvPr/>
          </p:nvSpPr>
          <p:spPr>
            <a:xfrm>
              <a:off x="5850122" y="1972696"/>
              <a:ext cx="733625" cy="276999"/>
            </a:xfrm>
            <a:prstGeom prst="rect">
              <a:avLst/>
            </a:prstGeom>
            <a:noFill/>
          </p:spPr>
          <p:txBody>
            <a:bodyPr wrap="square" rtlCol="0">
              <a:spAutoFit/>
            </a:bodyPr>
            <a:lstStyle/>
            <a:p>
              <a:r>
                <a:rPr lang="de-DE" sz="1200" dirty="0">
                  <a:solidFill>
                    <a:schemeClr val="bg1"/>
                  </a:solidFill>
                </a:rPr>
                <a:t>1µm</a:t>
              </a:r>
            </a:p>
          </p:txBody>
        </p:sp>
        <p:sp>
          <p:nvSpPr>
            <p:cNvPr id="28" name="Textfeld 27">
              <a:extLst>
                <a:ext uri="{FF2B5EF4-FFF2-40B4-BE49-F238E27FC236}">
                  <a16:creationId xmlns:a16="http://schemas.microsoft.com/office/drawing/2014/main" id="{575C95C3-0B28-BF4F-B27E-945869A1DBBE}"/>
                </a:ext>
              </a:extLst>
            </p:cNvPr>
            <p:cNvSpPr txBox="1"/>
            <p:nvPr/>
          </p:nvSpPr>
          <p:spPr>
            <a:xfrm>
              <a:off x="8328037" y="1374457"/>
              <a:ext cx="883804" cy="369332"/>
            </a:xfrm>
            <a:prstGeom prst="rect">
              <a:avLst/>
            </a:prstGeom>
            <a:noFill/>
          </p:spPr>
          <p:txBody>
            <a:bodyPr wrap="square" rtlCol="0">
              <a:spAutoFit/>
            </a:bodyPr>
            <a:lstStyle/>
            <a:p>
              <a:r>
                <a:rPr lang="de-DE" dirty="0" err="1">
                  <a:solidFill>
                    <a:schemeClr val="bg1"/>
                  </a:solidFill>
                </a:rPr>
                <a:t>SiN</a:t>
              </a:r>
              <a:r>
                <a:rPr lang="de-DE" baseline="-25000" dirty="0" err="1">
                  <a:solidFill>
                    <a:schemeClr val="bg1"/>
                  </a:solidFill>
                </a:rPr>
                <a:t>x</a:t>
              </a:r>
              <a:endParaRPr lang="de-DE" baseline="-25000" dirty="0">
                <a:solidFill>
                  <a:schemeClr val="bg1"/>
                </a:solidFill>
              </a:endParaRPr>
            </a:p>
          </p:txBody>
        </p:sp>
        <p:sp>
          <p:nvSpPr>
            <p:cNvPr id="29" name="Textfeld 28">
              <a:extLst>
                <a:ext uri="{FF2B5EF4-FFF2-40B4-BE49-F238E27FC236}">
                  <a16:creationId xmlns:a16="http://schemas.microsoft.com/office/drawing/2014/main" id="{082BC448-925B-1641-AC9C-A40925C4FCE5}"/>
                </a:ext>
              </a:extLst>
            </p:cNvPr>
            <p:cNvSpPr txBox="1"/>
            <p:nvPr/>
          </p:nvSpPr>
          <p:spPr>
            <a:xfrm>
              <a:off x="6426441" y="2350938"/>
              <a:ext cx="1628149" cy="369332"/>
            </a:xfrm>
            <a:prstGeom prst="rect">
              <a:avLst/>
            </a:prstGeom>
            <a:noFill/>
            <a:ln w="22225">
              <a:noFill/>
            </a:ln>
          </p:spPr>
          <p:txBody>
            <a:bodyPr wrap="square" rtlCol="0">
              <a:spAutoFit/>
            </a:bodyPr>
            <a:lstStyle/>
            <a:p>
              <a:pPr algn="ctr"/>
              <a:r>
                <a:rPr lang="de-DE" dirty="0" err="1">
                  <a:solidFill>
                    <a:srgbClr val="FFFF00"/>
                  </a:solidFill>
                </a:rPr>
                <a:t>graphite</a:t>
              </a:r>
              <a:r>
                <a:rPr lang="de-DE" dirty="0">
                  <a:solidFill>
                    <a:srgbClr val="FFFF00"/>
                  </a:solidFill>
                </a:rPr>
                <a:t> </a:t>
              </a:r>
              <a:r>
                <a:rPr lang="de-DE" dirty="0" err="1">
                  <a:solidFill>
                    <a:srgbClr val="FFFF00"/>
                  </a:solidFill>
                </a:rPr>
                <a:t>edge</a:t>
              </a:r>
              <a:endParaRPr lang="de-DE" dirty="0">
                <a:solidFill>
                  <a:srgbClr val="FFFF00"/>
                </a:solidFill>
              </a:endParaRPr>
            </a:p>
          </p:txBody>
        </p:sp>
        <p:cxnSp>
          <p:nvCxnSpPr>
            <p:cNvPr id="39" name="Gerade Verbindung mit Pfeil 38">
              <a:extLst>
                <a:ext uri="{FF2B5EF4-FFF2-40B4-BE49-F238E27FC236}">
                  <a16:creationId xmlns:a16="http://schemas.microsoft.com/office/drawing/2014/main" id="{FCF2D6F6-01A8-0946-BE1E-984B3C8DC19C}"/>
                </a:ext>
              </a:extLst>
            </p:cNvPr>
            <p:cNvCxnSpPr>
              <a:cxnSpLocks/>
            </p:cNvCxnSpPr>
            <p:nvPr/>
          </p:nvCxnSpPr>
          <p:spPr>
            <a:xfrm flipV="1">
              <a:off x="7327218" y="2013671"/>
              <a:ext cx="441834" cy="41658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F2FBB5D2-94FB-D140-BF52-3291F205AA32}"/>
                </a:ext>
              </a:extLst>
            </p:cNvPr>
            <p:cNvSpPr txBox="1"/>
            <p:nvPr/>
          </p:nvSpPr>
          <p:spPr>
            <a:xfrm>
              <a:off x="6840652" y="1369006"/>
              <a:ext cx="1414170" cy="276999"/>
            </a:xfrm>
            <a:prstGeom prst="rect">
              <a:avLst/>
            </a:prstGeom>
            <a:noFill/>
          </p:spPr>
          <p:txBody>
            <a:bodyPr wrap="none" rtlCol="0">
              <a:spAutoFit/>
            </a:bodyPr>
            <a:lstStyle/>
            <a:p>
              <a:r>
                <a:rPr lang="de-DE" sz="1200" b="1" dirty="0" err="1">
                  <a:solidFill>
                    <a:srgbClr val="00B0F0"/>
                  </a:solidFill>
                </a:rPr>
                <a:t>Cr</a:t>
              </a:r>
              <a:r>
                <a:rPr lang="de-DE" sz="1200" b="1" dirty="0">
                  <a:solidFill>
                    <a:srgbClr val="00B0F0"/>
                  </a:solidFill>
                </a:rPr>
                <a:t>/Au </a:t>
              </a:r>
              <a:r>
                <a:rPr lang="de-DE" sz="1200" b="1" dirty="0" err="1">
                  <a:solidFill>
                    <a:srgbClr val="00B0F0"/>
                  </a:solidFill>
                </a:rPr>
                <a:t>electrodes</a:t>
              </a:r>
              <a:endParaRPr lang="de-DE" sz="1200" b="1" dirty="0">
                <a:solidFill>
                  <a:srgbClr val="00B0F0"/>
                </a:solidFill>
              </a:endParaRPr>
            </a:p>
          </p:txBody>
        </p:sp>
        <p:cxnSp>
          <p:nvCxnSpPr>
            <p:cNvPr id="34" name="Gerade Verbindung mit Pfeil 33">
              <a:extLst>
                <a:ext uri="{FF2B5EF4-FFF2-40B4-BE49-F238E27FC236}">
                  <a16:creationId xmlns:a16="http://schemas.microsoft.com/office/drawing/2014/main" id="{8FE79401-10DD-2840-AACD-3FED205CEC68}"/>
                </a:ext>
              </a:extLst>
            </p:cNvPr>
            <p:cNvCxnSpPr/>
            <p:nvPr/>
          </p:nvCxnSpPr>
          <p:spPr>
            <a:xfrm flipH="1">
              <a:off x="6555826" y="1603493"/>
              <a:ext cx="370082" cy="1749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4CB7865E-B667-1A48-BA03-5A9E4D15755E}"/>
                </a:ext>
              </a:extLst>
            </p:cNvPr>
            <p:cNvCxnSpPr>
              <a:cxnSpLocks/>
            </p:cNvCxnSpPr>
            <p:nvPr/>
          </p:nvCxnSpPr>
          <p:spPr>
            <a:xfrm flipH="1">
              <a:off x="7158075" y="1594325"/>
              <a:ext cx="94575" cy="43267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839935A8-9351-D74C-8358-A84A43EACEF6}"/>
                </a:ext>
              </a:extLst>
            </p:cNvPr>
            <p:cNvCxnSpPr>
              <a:cxnSpLocks/>
            </p:cNvCxnSpPr>
            <p:nvPr/>
          </p:nvCxnSpPr>
          <p:spPr>
            <a:xfrm>
              <a:off x="7710361" y="1603493"/>
              <a:ext cx="344229" cy="57456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40">
              <a:extLst>
                <a:ext uri="{FF2B5EF4-FFF2-40B4-BE49-F238E27FC236}">
                  <a16:creationId xmlns:a16="http://schemas.microsoft.com/office/drawing/2014/main" id="{2ECBE6CD-42C7-B349-9944-9B6E7EE16F7A}"/>
                </a:ext>
              </a:extLst>
            </p:cNvPr>
            <p:cNvCxnSpPr>
              <a:cxnSpLocks/>
            </p:cNvCxnSpPr>
            <p:nvPr/>
          </p:nvCxnSpPr>
          <p:spPr>
            <a:xfrm flipV="1">
              <a:off x="8390121" y="2534024"/>
              <a:ext cx="527538" cy="158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53A18887-D496-1D4B-83FC-D80E77B93EE8}"/>
                </a:ext>
              </a:extLst>
            </p:cNvPr>
            <p:cNvSpPr txBox="1"/>
            <p:nvPr/>
          </p:nvSpPr>
          <p:spPr>
            <a:xfrm>
              <a:off x="8431629" y="2282556"/>
              <a:ext cx="486030" cy="276999"/>
            </a:xfrm>
            <a:prstGeom prst="rect">
              <a:avLst/>
            </a:prstGeom>
            <a:noFill/>
          </p:spPr>
          <p:txBody>
            <a:bodyPr wrap="none" rtlCol="0">
              <a:spAutoFit/>
            </a:bodyPr>
            <a:lstStyle/>
            <a:p>
              <a:r>
                <a:rPr lang="de-DE" sz="1200" dirty="0">
                  <a:solidFill>
                    <a:schemeClr val="bg1"/>
                  </a:solidFill>
                </a:rPr>
                <a:t>5µm</a:t>
              </a:r>
            </a:p>
          </p:txBody>
        </p:sp>
        <p:cxnSp>
          <p:nvCxnSpPr>
            <p:cNvPr id="54" name="Gerade Verbindung mit Pfeil 53">
              <a:extLst>
                <a:ext uri="{FF2B5EF4-FFF2-40B4-BE49-F238E27FC236}">
                  <a16:creationId xmlns:a16="http://schemas.microsoft.com/office/drawing/2014/main" id="{156FF043-4D6C-FB43-BD6C-74BB43808FDF}"/>
                </a:ext>
              </a:extLst>
            </p:cNvPr>
            <p:cNvCxnSpPr>
              <a:cxnSpLocks/>
            </p:cNvCxnSpPr>
            <p:nvPr/>
          </p:nvCxnSpPr>
          <p:spPr>
            <a:xfrm flipV="1">
              <a:off x="8491305" y="2049182"/>
              <a:ext cx="18265" cy="28477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F94797A9-7424-9042-BC07-8F5BC6555AEB}"/>
                </a:ext>
              </a:extLst>
            </p:cNvPr>
            <p:cNvSpPr txBox="1"/>
            <p:nvPr/>
          </p:nvSpPr>
          <p:spPr>
            <a:xfrm>
              <a:off x="8359435" y="1815632"/>
              <a:ext cx="974165" cy="276999"/>
            </a:xfrm>
            <a:prstGeom prst="rect">
              <a:avLst/>
            </a:prstGeom>
            <a:noFill/>
          </p:spPr>
          <p:txBody>
            <a:bodyPr wrap="square" rtlCol="0">
              <a:spAutoFit/>
            </a:bodyPr>
            <a:lstStyle/>
            <a:p>
              <a:r>
                <a:rPr lang="de-DE" sz="1200" dirty="0">
                  <a:solidFill>
                    <a:schemeClr val="bg1"/>
                  </a:solidFill>
                </a:rPr>
                <a:t>c-</a:t>
              </a:r>
              <a:r>
                <a:rPr lang="de-DE" sz="1200" dirty="0" err="1">
                  <a:solidFill>
                    <a:schemeClr val="bg1"/>
                  </a:solidFill>
                </a:rPr>
                <a:t>axis</a:t>
              </a:r>
              <a:endParaRPr lang="de-DE" sz="1200" dirty="0">
                <a:solidFill>
                  <a:schemeClr val="bg1"/>
                </a:solidFill>
              </a:endParaRPr>
            </a:p>
          </p:txBody>
        </p:sp>
        <p:sp>
          <p:nvSpPr>
            <p:cNvPr id="46" name="Textfeld 45">
              <a:extLst>
                <a:ext uri="{FF2B5EF4-FFF2-40B4-BE49-F238E27FC236}">
                  <a16:creationId xmlns:a16="http://schemas.microsoft.com/office/drawing/2014/main" id="{E20E5B4D-18FE-7843-B3A5-1E5F670C757B}"/>
                </a:ext>
              </a:extLst>
            </p:cNvPr>
            <p:cNvSpPr txBox="1"/>
            <p:nvPr/>
          </p:nvSpPr>
          <p:spPr>
            <a:xfrm>
              <a:off x="4489745" y="1421093"/>
              <a:ext cx="533580" cy="307777"/>
            </a:xfrm>
            <a:prstGeom prst="rect">
              <a:avLst/>
            </a:prstGeom>
            <a:noFill/>
          </p:spPr>
          <p:txBody>
            <a:bodyPr wrap="square" rtlCol="0">
              <a:spAutoFit/>
            </a:bodyPr>
            <a:lstStyle/>
            <a:p>
              <a:r>
                <a:rPr lang="de-DE" sz="1400" dirty="0"/>
                <a:t>(a)</a:t>
              </a:r>
            </a:p>
          </p:txBody>
        </p:sp>
        <p:sp>
          <p:nvSpPr>
            <p:cNvPr id="59" name="Textfeld 58">
              <a:extLst>
                <a:ext uri="{FF2B5EF4-FFF2-40B4-BE49-F238E27FC236}">
                  <a16:creationId xmlns:a16="http://schemas.microsoft.com/office/drawing/2014/main" id="{F166D632-B342-5340-BDA7-8089F1E9CBCA}"/>
                </a:ext>
              </a:extLst>
            </p:cNvPr>
            <p:cNvSpPr txBox="1"/>
            <p:nvPr/>
          </p:nvSpPr>
          <p:spPr>
            <a:xfrm>
              <a:off x="6431836" y="1366296"/>
              <a:ext cx="533580" cy="307777"/>
            </a:xfrm>
            <a:prstGeom prst="rect">
              <a:avLst/>
            </a:prstGeom>
            <a:noFill/>
          </p:spPr>
          <p:txBody>
            <a:bodyPr wrap="square" rtlCol="0">
              <a:spAutoFit/>
            </a:bodyPr>
            <a:lstStyle/>
            <a:p>
              <a:r>
                <a:rPr lang="de-DE" sz="1400" dirty="0"/>
                <a:t>(b)</a:t>
              </a:r>
            </a:p>
          </p:txBody>
        </p:sp>
        <p:sp>
          <p:nvSpPr>
            <p:cNvPr id="4" name="Bent Up Arrow 3">
              <a:extLst>
                <a:ext uri="{FF2B5EF4-FFF2-40B4-BE49-F238E27FC236}">
                  <a16:creationId xmlns:a16="http://schemas.microsoft.com/office/drawing/2014/main" id="{F623614C-82D3-D34F-9032-0B732AF82E16}"/>
                </a:ext>
              </a:extLst>
            </p:cNvPr>
            <p:cNvSpPr/>
            <p:nvPr/>
          </p:nvSpPr>
          <p:spPr>
            <a:xfrm rot="10800000">
              <a:off x="8239161" y="1543572"/>
              <a:ext cx="150960" cy="220812"/>
            </a:xfrm>
            <a:prstGeom prst="bentUpArrow">
              <a:avLst/>
            </a:prstGeom>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cxnSp>
          <p:nvCxnSpPr>
            <p:cNvPr id="6" name="Straight Connector 5">
              <a:extLst>
                <a:ext uri="{FF2B5EF4-FFF2-40B4-BE49-F238E27FC236}">
                  <a16:creationId xmlns:a16="http://schemas.microsoft.com/office/drawing/2014/main" id="{B050D8CF-9C68-BF47-86FA-8053627D2332}"/>
                </a:ext>
              </a:extLst>
            </p:cNvPr>
            <p:cNvCxnSpPr>
              <a:cxnSpLocks/>
            </p:cNvCxnSpPr>
            <p:nvPr/>
          </p:nvCxnSpPr>
          <p:spPr>
            <a:xfrm flipV="1">
              <a:off x="4737485" y="2331799"/>
              <a:ext cx="782906" cy="6266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ECD599D-D95E-914A-9D83-336E782AF8E8}"/>
                </a:ext>
              </a:extLst>
            </p:cNvPr>
            <p:cNvCxnSpPr>
              <a:cxnSpLocks/>
            </p:cNvCxnSpPr>
            <p:nvPr/>
          </p:nvCxnSpPr>
          <p:spPr>
            <a:xfrm flipV="1">
              <a:off x="4889885" y="2413856"/>
              <a:ext cx="782906" cy="6266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4AA9C97-026B-E94D-989C-B15A2DB38823}"/>
                </a:ext>
              </a:extLst>
            </p:cNvPr>
            <p:cNvSpPr txBox="1"/>
            <p:nvPr/>
          </p:nvSpPr>
          <p:spPr>
            <a:xfrm>
              <a:off x="5145855" y="2505524"/>
              <a:ext cx="976412" cy="276999"/>
            </a:xfrm>
            <a:prstGeom prst="rect">
              <a:avLst/>
            </a:prstGeom>
            <a:noFill/>
          </p:spPr>
          <p:txBody>
            <a:bodyPr wrap="square" rtlCol="0">
              <a:spAutoFit/>
            </a:bodyPr>
            <a:lstStyle/>
            <a:p>
              <a:r>
                <a:rPr lang="de-DE" sz="1200" dirty="0" err="1">
                  <a:solidFill>
                    <a:schemeClr val="bg1"/>
                  </a:solidFill>
                </a:rPr>
                <a:t>interfaces</a:t>
              </a:r>
              <a:endParaRPr lang="de-DE" sz="1200" dirty="0">
                <a:solidFill>
                  <a:schemeClr val="bg1"/>
                </a:solidFill>
              </a:endParaRPr>
            </a:p>
          </p:txBody>
        </p:sp>
        <p:cxnSp>
          <p:nvCxnSpPr>
            <p:cNvPr id="49" name="Straight Connector 48">
              <a:extLst>
                <a:ext uri="{FF2B5EF4-FFF2-40B4-BE49-F238E27FC236}">
                  <a16:creationId xmlns:a16="http://schemas.microsoft.com/office/drawing/2014/main" id="{B107C75C-3940-834F-B0ED-5A31638BA972}"/>
                </a:ext>
              </a:extLst>
            </p:cNvPr>
            <p:cNvCxnSpPr>
              <a:cxnSpLocks/>
            </p:cNvCxnSpPr>
            <p:nvPr/>
          </p:nvCxnSpPr>
          <p:spPr>
            <a:xfrm rot="120000" flipV="1">
              <a:off x="5112000" y="1944000"/>
              <a:ext cx="882094" cy="11729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B1E53D9-3846-6B47-8723-5B22EE6E132F}"/>
                </a:ext>
              </a:extLst>
            </p:cNvPr>
            <p:cNvCxnSpPr>
              <a:cxnSpLocks/>
            </p:cNvCxnSpPr>
            <p:nvPr/>
          </p:nvCxnSpPr>
          <p:spPr>
            <a:xfrm rot="840000" flipH="1" flipV="1">
              <a:off x="4902560" y="2521757"/>
              <a:ext cx="308435" cy="84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6B16016-F34E-3142-93D9-3037392926A1}"/>
                </a:ext>
              </a:extLst>
            </p:cNvPr>
            <p:cNvCxnSpPr>
              <a:cxnSpLocks/>
            </p:cNvCxnSpPr>
            <p:nvPr/>
          </p:nvCxnSpPr>
          <p:spPr>
            <a:xfrm flipH="1" flipV="1">
              <a:off x="5279523" y="2373790"/>
              <a:ext cx="186350" cy="215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3E1C347-E666-394D-9F3F-8A7825965B74}"/>
                </a:ext>
              </a:extLst>
            </p:cNvPr>
            <p:cNvCxnSpPr>
              <a:cxnSpLocks/>
            </p:cNvCxnSpPr>
            <p:nvPr/>
          </p:nvCxnSpPr>
          <p:spPr>
            <a:xfrm flipH="1" flipV="1">
              <a:off x="5553047" y="2020452"/>
              <a:ext cx="110427" cy="580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9877B5E4-2AB9-B44D-BA9C-DFDB4A089495}"/>
              </a:ext>
            </a:extLst>
          </p:cNvPr>
          <p:cNvSpPr txBox="1"/>
          <p:nvPr/>
        </p:nvSpPr>
        <p:spPr>
          <a:xfrm>
            <a:off x="4475873" y="4943327"/>
            <a:ext cx="4611852" cy="1169551"/>
          </a:xfrm>
          <a:prstGeom prst="rect">
            <a:avLst/>
          </a:prstGeom>
          <a:noFill/>
        </p:spPr>
        <p:txBody>
          <a:bodyPr wrap="square" rtlCol="0">
            <a:spAutoFit/>
          </a:bodyPr>
          <a:lstStyle/>
          <a:p>
            <a:pPr algn="just"/>
            <a:r>
              <a:rPr lang="en-US" sz="1000" b="1" dirty="0" smtClean="0"/>
              <a:t>Figure: (a</a:t>
            </a:r>
            <a:r>
              <a:rPr lang="en-US" sz="1000" b="1" dirty="0"/>
              <a:t>)</a:t>
            </a:r>
            <a:r>
              <a:rPr lang="en-US" sz="1000" dirty="0"/>
              <a:t> Scanning transmission electron microscopy image showing the internal structure of the sample with its interfaces. </a:t>
            </a:r>
            <a:r>
              <a:rPr lang="en-US" sz="1000" dirty="0" smtClean="0"/>
              <a:t> </a:t>
            </a:r>
            <a:r>
              <a:rPr lang="en-US" sz="1000" b="1" dirty="0" smtClean="0"/>
              <a:t>(</a:t>
            </a:r>
            <a:r>
              <a:rPr lang="en-US" sz="1000" b="1" dirty="0"/>
              <a:t>b)</a:t>
            </a:r>
            <a:r>
              <a:rPr lang="en-US" sz="1000" dirty="0"/>
              <a:t> Scanning electron microscopy image of part of the sample with </a:t>
            </a:r>
            <a:r>
              <a:rPr lang="en-US" sz="1000" dirty="0" smtClean="0"/>
              <a:t>Cr/Au electrodes on </a:t>
            </a:r>
            <a:r>
              <a:rPr lang="en-US" sz="1000" dirty="0"/>
              <a:t>its edge. </a:t>
            </a:r>
            <a:r>
              <a:rPr lang="en-US" sz="1000" dirty="0" smtClean="0"/>
              <a:t>               </a:t>
            </a:r>
          </a:p>
          <a:p>
            <a:pPr algn="just"/>
            <a:r>
              <a:rPr lang="en-US" sz="1000" b="1" dirty="0" smtClean="0"/>
              <a:t>(</a:t>
            </a:r>
            <a:r>
              <a:rPr lang="en-US" sz="1000" b="1" dirty="0"/>
              <a:t>c)</a:t>
            </a:r>
            <a:r>
              <a:rPr lang="en-US" sz="1000" dirty="0"/>
              <a:t> Temperature dependence of the normalized resistance of the sample at different voltage–electrodes distances localized at the same sample edge, </a:t>
            </a:r>
            <a:r>
              <a:rPr lang="en-US" sz="1000" dirty="0" smtClean="0"/>
              <a:t>as shown in panel (b</a:t>
            </a:r>
            <a:r>
              <a:rPr lang="en-US" sz="1000" dirty="0"/>
              <a:t>). </a:t>
            </a:r>
            <a:r>
              <a:rPr lang="en-US" sz="1000" dirty="0" smtClean="0"/>
              <a:t> </a:t>
            </a:r>
            <a:r>
              <a:rPr lang="en-US" sz="1000" b="1" dirty="0" smtClean="0"/>
              <a:t>(</a:t>
            </a:r>
            <a:r>
              <a:rPr lang="en-US" sz="1000" b="1" dirty="0"/>
              <a:t>d)</a:t>
            </a:r>
            <a:r>
              <a:rPr lang="en-US" sz="1000" dirty="0"/>
              <a:t> Field dependence of the resistance at different temperatures for the shortest electrode </a:t>
            </a:r>
            <a:r>
              <a:rPr lang="en-US" sz="1000" dirty="0" smtClean="0"/>
              <a:t>distance, labelled “d</a:t>
            </a:r>
            <a:r>
              <a:rPr lang="en-US" sz="1000" baseline="-25000" dirty="0" smtClean="0"/>
              <a:t>s</a:t>
            </a:r>
            <a:r>
              <a:rPr lang="en-US" sz="1000" dirty="0" smtClean="0"/>
              <a:t>” in panel (c).  </a:t>
            </a:r>
            <a:endParaRPr lang="en-US" sz="1000" dirty="0"/>
          </a:p>
        </p:txBody>
      </p:sp>
      <p:pic>
        <p:nvPicPr>
          <p:cNvPr id="51" name="Picture 50">
            <a:extLst>
              <a:ext uri="{FF2B5EF4-FFF2-40B4-BE49-F238E27FC236}">
                <a16:creationId xmlns:a16="http://schemas.microsoft.com/office/drawing/2014/main" id="{5B40C2B1-3CCE-164F-8B35-D8DDFB24FA00}"/>
              </a:ext>
            </a:extLst>
          </p:cNvPr>
          <p:cNvPicPr>
            <a:picLocks noChangeAspect="1"/>
          </p:cNvPicPr>
          <p:nvPr/>
        </p:nvPicPr>
        <p:blipFill rotWithShape="1">
          <a:blip r:embed="rId9"/>
          <a:srcRect r="82722"/>
          <a:stretch/>
        </p:blipFill>
        <p:spPr>
          <a:xfrm>
            <a:off x="7327796" y="181022"/>
            <a:ext cx="820656" cy="797271"/>
          </a:xfrm>
          <a:prstGeom prst="rect">
            <a:avLst/>
          </a:prstGeom>
        </p:spPr>
      </p:pic>
      <p:sp>
        <p:nvSpPr>
          <p:cNvPr id="52" name="Text Box 28"/>
          <p:cNvSpPr txBox="1">
            <a:spLocks noChangeArrowheads="1"/>
          </p:cNvSpPr>
          <p:nvPr/>
        </p:nvSpPr>
        <p:spPr bwMode="auto">
          <a:xfrm>
            <a:off x="206477" y="6080499"/>
            <a:ext cx="8899423" cy="769441"/>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and instrumentation used:</a:t>
            </a:r>
            <a:r>
              <a:rPr lang="en-US" sz="1100" dirty="0">
                <a:solidFill>
                  <a:srgbClr val="333399"/>
                </a:solidFill>
              </a:rPr>
              <a:t> NHMFL PFF &amp; LANL, 65T short pulse magnet</a:t>
            </a:r>
          </a:p>
          <a:p>
            <a:pPr algn="just"/>
            <a:r>
              <a:rPr lang="en-US" sz="1100" b="1" dirty="0">
                <a:solidFill>
                  <a:srgbClr val="333399"/>
                </a:solidFill>
              </a:rPr>
              <a:t>Citation: </a:t>
            </a:r>
            <a:r>
              <a:rPr lang="en-US" sz="1100" dirty="0" err="1">
                <a:solidFill>
                  <a:srgbClr val="333399"/>
                </a:solidFill>
              </a:rPr>
              <a:t>Precker</a:t>
            </a:r>
            <a:r>
              <a:rPr lang="en-US" sz="1100" dirty="0">
                <a:solidFill>
                  <a:srgbClr val="333399"/>
                </a:solidFill>
              </a:rPr>
              <a:t>, C.E.; </a:t>
            </a:r>
            <a:r>
              <a:rPr lang="en-US" sz="1100" dirty="0" err="1">
                <a:solidFill>
                  <a:srgbClr val="333399"/>
                </a:solidFill>
              </a:rPr>
              <a:t>Barzola-Quiquia</a:t>
            </a:r>
            <a:r>
              <a:rPr lang="en-US" sz="1100" dirty="0">
                <a:solidFill>
                  <a:srgbClr val="333399"/>
                </a:solidFill>
              </a:rPr>
              <a:t>, J.; </a:t>
            </a:r>
            <a:r>
              <a:rPr lang="en-US" sz="1100" dirty="0" err="1">
                <a:solidFill>
                  <a:srgbClr val="333399"/>
                </a:solidFill>
              </a:rPr>
              <a:t>Esquinazi</a:t>
            </a:r>
            <a:r>
              <a:rPr lang="en-US" sz="1100" dirty="0">
                <a:solidFill>
                  <a:srgbClr val="333399"/>
                </a:solidFill>
              </a:rPr>
              <a:t>, P.D.; Stiller, M.; Chan, M.; Jaime, M.; Zhang, Z.; </a:t>
            </a:r>
            <a:r>
              <a:rPr lang="en-US" sz="1100" dirty="0" err="1">
                <a:solidFill>
                  <a:srgbClr val="333399"/>
                </a:solidFill>
              </a:rPr>
              <a:t>Grundmann</a:t>
            </a:r>
            <a:r>
              <a:rPr lang="en-US" sz="1100" dirty="0">
                <a:solidFill>
                  <a:srgbClr val="333399"/>
                </a:solidFill>
              </a:rPr>
              <a:t>, M., </a:t>
            </a:r>
            <a:endParaRPr lang="en-US" sz="1100" dirty="0" smtClean="0">
              <a:solidFill>
                <a:srgbClr val="333399"/>
              </a:solidFill>
            </a:endParaRPr>
          </a:p>
          <a:p>
            <a:pPr algn="just"/>
            <a:r>
              <a:rPr lang="en-US" sz="1100" i="1" dirty="0" smtClean="0">
                <a:solidFill>
                  <a:srgbClr val="333399"/>
                </a:solidFill>
              </a:rPr>
              <a:t>   “Record-Breaking </a:t>
            </a:r>
            <a:r>
              <a:rPr lang="en-US" sz="1100" i="1" dirty="0">
                <a:solidFill>
                  <a:srgbClr val="333399"/>
                </a:solidFill>
              </a:rPr>
              <a:t>Magnetoresistance at the Edge of a </a:t>
            </a:r>
            <a:r>
              <a:rPr lang="en-US" sz="1100" i="1" dirty="0" err="1">
                <a:solidFill>
                  <a:srgbClr val="333399"/>
                </a:solidFill>
              </a:rPr>
              <a:t>Microflake</a:t>
            </a:r>
            <a:r>
              <a:rPr lang="en-US" sz="1100" i="1" dirty="0">
                <a:solidFill>
                  <a:srgbClr val="333399"/>
                </a:solidFill>
              </a:rPr>
              <a:t> of Natural </a:t>
            </a:r>
            <a:r>
              <a:rPr lang="en-US" sz="1100" i="1" dirty="0" smtClean="0">
                <a:solidFill>
                  <a:srgbClr val="333399"/>
                </a:solidFill>
              </a:rPr>
              <a:t>Graphite”</a:t>
            </a:r>
            <a:r>
              <a:rPr lang="en-US" sz="1100" dirty="0" smtClean="0">
                <a:solidFill>
                  <a:srgbClr val="333399"/>
                </a:solidFill>
              </a:rPr>
              <a:t>, </a:t>
            </a:r>
          </a:p>
          <a:p>
            <a:pPr algn="just"/>
            <a:r>
              <a:rPr lang="en-US" sz="1100" b="1" dirty="0" smtClean="0">
                <a:solidFill>
                  <a:srgbClr val="333399"/>
                </a:solidFill>
              </a:rPr>
              <a:t>   Advanced </a:t>
            </a:r>
            <a:r>
              <a:rPr lang="en-US" sz="1100" b="1" dirty="0">
                <a:solidFill>
                  <a:srgbClr val="333399"/>
                </a:solidFill>
              </a:rPr>
              <a:t>Engineering </a:t>
            </a:r>
            <a:r>
              <a:rPr lang="en-US" sz="1100" b="1" dirty="0" smtClean="0">
                <a:solidFill>
                  <a:srgbClr val="333399"/>
                </a:solidFill>
              </a:rPr>
              <a:t>Materials </a:t>
            </a:r>
            <a:r>
              <a:rPr lang="en-US" sz="1100" b="1" dirty="0">
                <a:solidFill>
                  <a:srgbClr val="333399"/>
                </a:solidFill>
              </a:rPr>
              <a:t>21 </a:t>
            </a:r>
            <a:r>
              <a:rPr lang="en-US" sz="1100" dirty="0">
                <a:solidFill>
                  <a:srgbClr val="333399"/>
                </a:solidFill>
              </a:rPr>
              <a:t>(12), 1900991 (2019) doi.org/10.1002/adem.201900991</a:t>
            </a: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E3872A-2E80-2946-A4DA-EEE940DF77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94" t="41805" b="15292"/>
          <a:stretch/>
        </p:blipFill>
        <p:spPr>
          <a:xfrm>
            <a:off x="4476134" y="1533832"/>
            <a:ext cx="4667865" cy="2942304"/>
          </a:xfrm>
          <a:prstGeom prst="rect">
            <a:avLst/>
          </a:prstGeom>
        </p:spPr>
      </p:pic>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38100" y="1325562"/>
            <a:ext cx="4361836" cy="4939814"/>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a:solidFill>
                  <a:srgbClr val="000000"/>
                </a:solidFill>
              </a:rPr>
              <a:t>A record high value for </a:t>
            </a:r>
            <a:r>
              <a:rPr lang="en-US" sz="1200" dirty="0" smtClean="0">
                <a:solidFill>
                  <a:srgbClr val="000000"/>
                </a:solidFill>
              </a:rPr>
              <a:t>magnetoresistance (MR), i.e. the </a:t>
            </a:r>
            <a:r>
              <a:rPr lang="en-US" sz="1200" dirty="0">
                <a:solidFill>
                  <a:srgbClr val="000000"/>
                </a:solidFill>
              </a:rPr>
              <a:t>change of the electrical resistance with magnetic field, </a:t>
            </a:r>
            <a:r>
              <a:rPr lang="en-US" sz="1200" dirty="0" smtClean="0">
                <a:solidFill>
                  <a:srgbClr val="000000"/>
                </a:solidFill>
              </a:rPr>
              <a:t>has been found in natural </a:t>
            </a:r>
            <a:r>
              <a:rPr lang="en-US" sz="1200" dirty="0">
                <a:solidFill>
                  <a:srgbClr val="000000"/>
                </a:solidFill>
              </a:rPr>
              <a:t>graphite (see </a:t>
            </a:r>
            <a:r>
              <a:rPr lang="en-US" sz="1200" dirty="0" smtClean="0">
                <a:solidFill>
                  <a:srgbClr val="000000"/>
                </a:solidFill>
              </a:rPr>
              <a:t>Figure), </a:t>
            </a:r>
            <a:r>
              <a:rPr lang="en-US" sz="1200" dirty="0">
                <a:solidFill>
                  <a:srgbClr val="000000"/>
                </a:solidFill>
              </a:rPr>
              <a:t>when the sensing electrodes are located at the edges of the sample. The results support the existence of highly-conducting two-dimensional (2D) interfaces (see </a:t>
            </a:r>
            <a:r>
              <a:rPr lang="en-US" sz="1200" dirty="0" smtClean="0">
                <a:solidFill>
                  <a:srgbClr val="000000"/>
                </a:solidFill>
              </a:rPr>
              <a:t>(b)) </a:t>
            </a:r>
            <a:r>
              <a:rPr lang="en-US" sz="1200" dirty="0">
                <a:solidFill>
                  <a:srgbClr val="000000"/>
                </a:solidFill>
              </a:rPr>
              <a:t>located between highly ordered regions of graphene layers, </a:t>
            </a:r>
            <a:r>
              <a:rPr lang="en-US" sz="1200" dirty="0" smtClean="0">
                <a:solidFill>
                  <a:srgbClr val="000000"/>
                </a:solidFill>
              </a:rPr>
              <a:t>shown schematically in (c).</a:t>
            </a:r>
            <a:endParaRPr lang="en-US" sz="1200" dirty="0">
              <a:solidFill>
                <a:srgbClr val="000000"/>
              </a:solidFill>
            </a:endParaRPr>
          </a:p>
          <a:p>
            <a:pPr algn="just"/>
            <a:r>
              <a:rPr lang="en-US" sz="900" dirty="0" smtClean="0">
                <a:solidFill>
                  <a:srgbClr val="000000"/>
                </a:solidFill>
              </a:rPr>
              <a:t> </a:t>
            </a:r>
            <a:endParaRPr lang="en-US" sz="900" dirty="0">
              <a:solidFill>
                <a:srgbClr val="000000"/>
              </a:solidFill>
            </a:endParaRPr>
          </a:p>
          <a:p>
            <a:pPr algn="just"/>
            <a:r>
              <a:rPr lang="en-US" sz="1200" b="1" dirty="0">
                <a:solidFill>
                  <a:srgbClr val="000000"/>
                </a:solidFill>
              </a:rPr>
              <a:t>Why is this </a:t>
            </a:r>
            <a:r>
              <a:rPr lang="en-US" sz="1200" b="1" dirty="0" smtClean="0">
                <a:solidFill>
                  <a:srgbClr val="000000"/>
                </a:solidFill>
              </a:rPr>
              <a:t>important? </a:t>
            </a:r>
            <a:r>
              <a:rPr lang="en-US" sz="1200" i="1" u="sng" dirty="0" smtClean="0">
                <a:solidFill>
                  <a:srgbClr val="000000"/>
                </a:solidFill>
              </a:rPr>
              <a:t>Magnetoresistance (MR) in </a:t>
            </a:r>
            <a:r>
              <a:rPr lang="en-US" sz="1200" i="1" u="sng" dirty="0">
                <a:solidFill>
                  <a:srgbClr val="000000"/>
                </a:solidFill>
              </a:rPr>
              <a:t>materials is of technological importance to the design of </a:t>
            </a:r>
            <a:r>
              <a:rPr lang="en-US" sz="1200" i="1" u="sng" dirty="0" smtClean="0">
                <a:solidFill>
                  <a:srgbClr val="000000"/>
                </a:solidFill>
              </a:rPr>
              <a:t>magnetic sensors  and magnetic memory systems</a:t>
            </a:r>
            <a:r>
              <a:rPr lang="en-US" sz="1200" dirty="0" smtClean="0">
                <a:solidFill>
                  <a:srgbClr val="000000"/>
                </a:solidFill>
              </a:rPr>
              <a:t>. Here we show that </a:t>
            </a:r>
            <a:r>
              <a:rPr lang="en-US" sz="1200" dirty="0" smtClean="0">
                <a:latin typeface="Arial" charset="0"/>
              </a:rPr>
              <a:t>the MR of graphite can be increased at all temperatures if one manages to contact the interfaces appropriately. (b) The MR of graphite reported in the past is not intrinsic to the ideal graphite structure but depends on the internal interfaces and the location of the sensing electrodes. (c) </a:t>
            </a:r>
            <a:r>
              <a:rPr lang="en-US" sz="1200" i="1" u="sng" dirty="0" smtClean="0">
                <a:latin typeface="Arial" charset="0"/>
              </a:rPr>
              <a:t>The overall results suggest the </a:t>
            </a:r>
            <a:r>
              <a:rPr lang="en-US" sz="1200" i="1" u="sng" dirty="0" smtClean="0">
                <a:latin typeface="Arial" charset="0"/>
              </a:rPr>
              <a:t>huge MR results from the existence </a:t>
            </a:r>
            <a:r>
              <a:rPr lang="en-US" sz="1200" i="1" u="sng" dirty="0" smtClean="0">
                <a:latin typeface="Arial" charset="0"/>
              </a:rPr>
              <a:t>of granular superconductivity at certain 2D interfaces embedded between graphene planes in highly-ordered graphite samples. </a:t>
            </a:r>
          </a:p>
          <a:p>
            <a:pPr algn="just"/>
            <a:r>
              <a:rPr lang="en-US" sz="900" dirty="0" smtClean="0">
                <a:latin typeface="Arial" charset="0"/>
              </a:rPr>
              <a:t> </a:t>
            </a:r>
            <a:endParaRPr lang="en-US" sz="900" dirty="0">
              <a:latin typeface="Arial" charset="0"/>
            </a:endParaRPr>
          </a:p>
          <a:p>
            <a:pPr algn="just"/>
            <a:r>
              <a:rPr lang="en-US" sz="1200" b="1" dirty="0">
                <a:solidFill>
                  <a:srgbClr val="000000"/>
                </a:solidFill>
              </a:rPr>
              <a:t>Why did this research need the MagLab?</a:t>
            </a:r>
            <a:r>
              <a:rPr lang="en-US" sz="1200" b="1" dirty="0">
                <a:latin typeface="Arial" charset="0"/>
              </a:rPr>
              <a:t> </a:t>
            </a:r>
            <a:r>
              <a:rPr lang="en-US" sz="1200" dirty="0">
                <a:latin typeface="Arial" charset="0"/>
              </a:rPr>
              <a:t>The measurements were </a:t>
            </a:r>
            <a:r>
              <a:rPr lang="en-US" sz="1200" dirty="0" smtClean="0">
                <a:latin typeface="Arial" charset="0"/>
              </a:rPr>
              <a:t>made over </a:t>
            </a:r>
            <a:r>
              <a:rPr lang="en-US" sz="1200" dirty="0">
                <a:latin typeface="Arial" charset="0"/>
              </a:rPr>
              <a:t>a broad temperature and magnetic field range, necessary for the comparison with published data and to </a:t>
            </a:r>
            <a:r>
              <a:rPr lang="en-US" sz="1200" dirty="0" smtClean="0">
                <a:latin typeface="Arial" charset="0"/>
              </a:rPr>
              <a:t>ensure </a:t>
            </a:r>
            <a:r>
              <a:rPr lang="en-US" sz="1200" dirty="0">
                <a:latin typeface="Arial" charset="0"/>
              </a:rPr>
              <a:t>that the obtained signals were due to interfaces. </a:t>
            </a:r>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4494048" y="1325562"/>
            <a:ext cx="4573753" cy="4459981"/>
          </a:xfrm>
          <a:prstGeom prst="rect">
            <a:avLst/>
          </a:prstGeom>
          <a:noFill/>
          <a:ln w="19050">
            <a:solidFill>
              <a:srgbClr val="0033CC"/>
            </a:solidFill>
            <a:miter lim="800000"/>
            <a:headEnd/>
            <a:tailEnd/>
          </a:ln>
        </p:spPr>
        <p:txBody>
          <a:bodyPr wrap="none" anchor="ctr"/>
          <a:lstStyle/>
          <a:p>
            <a:endParaRPr lang="en-US"/>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5" name="Rectangle 14"/>
          <p:cNvSpPr/>
          <p:nvPr/>
        </p:nvSpPr>
        <p:spPr>
          <a:xfrm>
            <a:off x="4495801" y="3588653"/>
            <a:ext cx="4571999" cy="461665"/>
          </a:xfrm>
          <a:prstGeom prst="rect">
            <a:avLst/>
          </a:prstGeom>
        </p:spPr>
        <p:txBody>
          <a:bodyPr wrap="square">
            <a:spAutoFit/>
          </a:bodyPr>
          <a:lstStyle/>
          <a:p>
            <a:pPr lvl="0" algn="ctr"/>
            <a:endParaRPr lang="en-US" sz="1200" dirty="0"/>
          </a:p>
          <a:p>
            <a:pPr algn="ctr"/>
            <a:endParaRPr lang="en-US" sz="1200" dirty="0"/>
          </a:p>
        </p:txBody>
      </p:sp>
      <p:sp>
        <p:nvSpPr>
          <p:cNvPr id="19" name="TextBox 18">
            <a:extLst>
              <a:ext uri="{FF2B5EF4-FFF2-40B4-BE49-F238E27FC236}">
                <a16:creationId xmlns:a16="http://schemas.microsoft.com/office/drawing/2014/main" id="{C90804C4-7DA0-4F4F-88AA-472E7B018AC9}"/>
              </a:ext>
            </a:extLst>
          </p:cNvPr>
          <p:cNvSpPr txBox="1"/>
          <p:nvPr/>
        </p:nvSpPr>
        <p:spPr>
          <a:xfrm>
            <a:off x="4494048" y="4452988"/>
            <a:ext cx="4611852" cy="1323439"/>
          </a:xfrm>
          <a:prstGeom prst="rect">
            <a:avLst/>
          </a:prstGeom>
          <a:noFill/>
        </p:spPr>
        <p:txBody>
          <a:bodyPr wrap="square" rtlCol="0">
            <a:spAutoFit/>
          </a:bodyPr>
          <a:lstStyle/>
          <a:p>
            <a:pPr algn="just"/>
            <a:r>
              <a:rPr lang="en-US" sz="1000" b="1" dirty="0" smtClean="0"/>
              <a:t>Figure:</a:t>
            </a:r>
            <a:r>
              <a:rPr lang="en-US" sz="1000" dirty="0" smtClean="0"/>
              <a:t> </a:t>
            </a:r>
            <a:r>
              <a:rPr lang="en-US" sz="1000" b="1" dirty="0"/>
              <a:t>(a)</a:t>
            </a:r>
            <a:r>
              <a:rPr lang="en-US" sz="1000" dirty="0"/>
              <a:t> Photo of a natural graphite sample. </a:t>
            </a:r>
            <a:r>
              <a:rPr lang="en-US" sz="1000" b="1" dirty="0"/>
              <a:t>(b)</a:t>
            </a:r>
            <a:r>
              <a:rPr lang="en-US" sz="1000" dirty="0"/>
              <a:t> Scanning transmission electron microscopy image showing the internal structure of the sample with its interfaces located between regions of different </a:t>
            </a:r>
            <a:r>
              <a:rPr lang="en-US" sz="1000" dirty="0" smtClean="0"/>
              <a:t>shades of gray. </a:t>
            </a:r>
            <a:r>
              <a:rPr lang="en-US" sz="1000" b="1" dirty="0"/>
              <a:t>(c)</a:t>
            </a:r>
            <a:r>
              <a:rPr lang="en-US" sz="1000" dirty="0"/>
              <a:t> Sketch how the electrodes are positioned at the edge of the sample in order to get the signal  from </a:t>
            </a:r>
            <a:r>
              <a:rPr lang="en-US" sz="1000" dirty="0" smtClean="0"/>
              <a:t>an interface. </a:t>
            </a:r>
            <a:r>
              <a:rPr lang="en-US" sz="1000" dirty="0"/>
              <a:t>The sketch shows the interface between </a:t>
            </a:r>
            <a:r>
              <a:rPr lang="en-US" sz="1000" dirty="0" smtClean="0"/>
              <a:t>an </a:t>
            </a:r>
            <a:r>
              <a:rPr lang="en-US" sz="1000" dirty="0"/>
              <a:t>ABA… and ABCA… stacking orders as example. </a:t>
            </a:r>
            <a:r>
              <a:rPr lang="en-US" sz="1000" b="1" dirty="0"/>
              <a:t>(d) </a:t>
            </a:r>
            <a:r>
              <a:rPr lang="en-US" sz="1000" dirty="0" smtClean="0"/>
              <a:t>A schematic representation of data showing the magnetoresistance </a:t>
            </a:r>
            <a:r>
              <a:rPr lang="en-US" sz="1000" dirty="0"/>
              <a:t>(</a:t>
            </a:r>
            <a:r>
              <a:rPr lang="en-US" sz="1000" i="1" dirty="0"/>
              <a:t>MR</a:t>
            </a:r>
            <a:r>
              <a:rPr lang="en-US" sz="1000" dirty="0"/>
              <a:t>) </a:t>
            </a:r>
            <a:r>
              <a:rPr lang="en-US" sz="1000" dirty="0" smtClean="0"/>
              <a:t>reaching </a:t>
            </a:r>
            <a:r>
              <a:rPr lang="en-US" sz="1000" dirty="0"/>
              <a:t>a ~10</a:t>
            </a:r>
            <a:r>
              <a:rPr lang="en-US" sz="1000" baseline="30000" dirty="0"/>
              <a:t>7</a:t>
            </a:r>
            <a:r>
              <a:rPr lang="en-US" sz="1000" dirty="0"/>
              <a:t>% increase </a:t>
            </a:r>
            <a:r>
              <a:rPr lang="en-US" sz="1000" dirty="0" smtClean="0"/>
              <a:t>at sufficiently </a:t>
            </a:r>
            <a:r>
              <a:rPr lang="en-US" sz="1000" dirty="0"/>
              <a:t>low </a:t>
            </a:r>
            <a:r>
              <a:rPr lang="en-US" sz="1000" dirty="0" smtClean="0"/>
              <a:t>temperatures (below 1K) and </a:t>
            </a:r>
            <a:r>
              <a:rPr lang="en-US" sz="1000" dirty="0"/>
              <a:t>at 21T applied field. </a:t>
            </a:r>
          </a:p>
        </p:txBody>
      </p:sp>
      <p:sp>
        <p:nvSpPr>
          <p:cNvPr id="4" name="TextBox 3">
            <a:extLst>
              <a:ext uri="{FF2B5EF4-FFF2-40B4-BE49-F238E27FC236}">
                <a16:creationId xmlns:a16="http://schemas.microsoft.com/office/drawing/2014/main" id="{3DB6F036-2B2D-AF4C-A6D9-9CC255604FB6}"/>
              </a:ext>
            </a:extLst>
          </p:cNvPr>
          <p:cNvSpPr txBox="1"/>
          <p:nvPr/>
        </p:nvSpPr>
        <p:spPr>
          <a:xfrm>
            <a:off x="4715217" y="1385777"/>
            <a:ext cx="539827" cy="369332"/>
          </a:xfrm>
          <a:prstGeom prst="rect">
            <a:avLst/>
          </a:prstGeom>
          <a:noFill/>
        </p:spPr>
        <p:txBody>
          <a:bodyPr wrap="square" rtlCol="0">
            <a:spAutoFit/>
          </a:bodyPr>
          <a:lstStyle/>
          <a:p>
            <a:r>
              <a:rPr lang="de-DE" dirty="0"/>
              <a:t>(a)</a:t>
            </a:r>
          </a:p>
        </p:txBody>
      </p:sp>
      <p:sp>
        <p:nvSpPr>
          <p:cNvPr id="20" name="TextBox 19">
            <a:extLst>
              <a:ext uri="{FF2B5EF4-FFF2-40B4-BE49-F238E27FC236}">
                <a16:creationId xmlns:a16="http://schemas.microsoft.com/office/drawing/2014/main" id="{2216983C-4D3D-C34A-B815-2138308426B6}"/>
              </a:ext>
            </a:extLst>
          </p:cNvPr>
          <p:cNvSpPr txBox="1"/>
          <p:nvPr/>
        </p:nvSpPr>
        <p:spPr>
          <a:xfrm>
            <a:off x="8522462" y="1833444"/>
            <a:ext cx="539827" cy="369332"/>
          </a:xfrm>
          <a:prstGeom prst="rect">
            <a:avLst/>
          </a:prstGeom>
          <a:noFill/>
        </p:spPr>
        <p:txBody>
          <a:bodyPr wrap="square" rtlCol="0">
            <a:spAutoFit/>
          </a:bodyPr>
          <a:lstStyle/>
          <a:p>
            <a:r>
              <a:rPr lang="de-DE" dirty="0"/>
              <a:t>(b)</a:t>
            </a:r>
          </a:p>
        </p:txBody>
      </p:sp>
      <p:sp>
        <p:nvSpPr>
          <p:cNvPr id="21" name="TextBox 20">
            <a:extLst>
              <a:ext uri="{FF2B5EF4-FFF2-40B4-BE49-F238E27FC236}">
                <a16:creationId xmlns:a16="http://schemas.microsoft.com/office/drawing/2014/main" id="{DBF15CD3-07BF-5440-A6D6-0751C966FF92}"/>
              </a:ext>
            </a:extLst>
          </p:cNvPr>
          <p:cNvSpPr txBox="1"/>
          <p:nvPr/>
        </p:nvSpPr>
        <p:spPr>
          <a:xfrm>
            <a:off x="7623744" y="3806766"/>
            <a:ext cx="539827" cy="369332"/>
          </a:xfrm>
          <a:prstGeom prst="rect">
            <a:avLst/>
          </a:prstGeom>
          <a:noFill/>
        </p:spPr>
        <p:txBody>
          <a:bodyPr wrap="square" rtlCol="0">
            <a:spAutoFit/>
          </a:bodyPr>
          <a:lstStyle/>
          <a:p>
            <a:r>
              <a:rPr lang="de-DE" dirty="0"/>
              <a:t>(c)</a:t>
            </a:r>
          </a:p>
        </p:txBody>
      </p:sp>
      <p:sp>
        <p:nvSpPr>
          <p:cNvPr id="22" name="TextBox 21">
            <a:extLst>
              <a:ext uri="{FF2B5EF4-FFF2-40B4-BE49-F238E27FC236}">
                <a16:creationId xmlns:a16="http://schemas.microsoft.com/office/drawing/2014/main" id="{56B63F39-A57B-004C-951E-2A8F36F23727}"/>
              </a:ext>
            </a:extLst>
          </p:cNvPr>
          <p:cNvSpPr txBox="1"/>
          <p:nvPr/>
        </p:nvSpPr>
        <p:spPr>
          <a:xfrm>
            <a:off x="5007162" y="2890676"/>
            <a:ext cx="539827" cy="369332"/>
          </a:xfrm>
          <a:prstGeom prst="rect">
            <a:avLst/>
          </a:prstGeom>
          <a:noFill/>
        </p:spPr>
        <p:txBody>
          <a:bodyPr wrap="square" rtlCol="0">
            <a:spAutoFit/>
          </a:bodyPr>
          <a:lstStyle/>
          <a:p>
            <a:r>
              <a:rPr lang="de-DE" dirty="0"/>
              <a:t>(d)</a:t>
            </a:r>
          </a:p>
        </p:txBody>
      </p:sp>
      <p:pic>
        <p:nvPicPr>
          <p:cNvPr id="18" name="Picture 17" descr="NSF logo.jpg"/>
          <p:cNvPicPr>
            <a:picLocks noChangeAspect="1"/>
          </p:cNvPicPr>
          <p:nvPr/>
        </p:nvPicPr>
        <p:blipFill>
          <a:blip r:embed="rId5" cstate="print"/>
          <a:stretch>
            <a:fillRect/>
          </a:stretch>
        </p:blipFill>
        <p:spPr>
          <a:xfrm>
            <a:off x="8126812" y="23666"/>
            <a:ext cx="1017188" cy="1023315"/>
          </a:xfrm>
          <a:prstGeom prst="rect">
            <a:avLst/>
          </a:prstGeom>
        </p:spPr>
      </p:pic>
      <p:sp>
        <p:nvSpPr>
          <p:cNvPr id="24" name="Text Box 62"/>
          <p:cNvSpPr txBox="1">
            <a:spLocks noChangeArrowheads="1"/>
          </p:cNvSpPr>
          <p:nvPr/>
        </p:nvSpPr>
        <p:spPr bwMode="auto">
          <a:xfrm>
            <a:off x="722105" y="39032"/>
            <a:ext cx="6826030" cy="1161857"/>
          </a:xfrm>
          <a:prstGeom prst="rect">
            <a:avLst/>
          </a:prstGeom>
          <a:noFill/>
          <a:ln w="9525">
            <a:noFill/>
            <a:miter lim="800000"/>
            <a:headEnd/>
            <a:tailEnd/>
          </a:ln>
        </p:spPr>
        <p:txBody>
          <a:bodyPr wrap="square">
            <a:spAutoFit/>
          </a:bodyPr>
          <a:lstStyle/>
          <a:p>
            <a:pPr algn="ctr">
              <a:spcBef>
                <a:spcPts val="0"/>
              </a:spcBef>
            </a:pPr>
            <a:r>
              <a:rPr lang="en-US" sz="1600" b="1" dirty="0"/>
              <a:t>Record-Breaking Magnetoresistance measured in Natural Graphite</a:t>
            </a:r>
            <a:endParaRPr lang="en-US" sz="600" dirty="0"/>
          </a:p>
          <a:p>
            <a:pPr algn="ctr">
              <a:spcBef>
                <a:spcPts val="0"/>
              </a:spcBef>
            </a:pPr>
            <a:r>
              <a:rPr lang="en-US" sz="1100" dirty="0">
                <a:solidFill>
                  <a:srgbClr val="333399"/>
                </a:solidFill>
              </a:rPr>
              <a:t>C. E. Precker</a:t>
            </a:r>
            <a:r>
              <a:rPr lang="en-US" sz="1100" baseline="30000" dirty="0"/>
              <a:t>1</a:t>
            </a:r>
            <a:r>
              <a:rPr lang="en-US" sz="1100" dirty="0">
                <a:solidFill>
                  <a:srgbClr val="333399"/>
                </a:solidFill>
              </a:rPr>
              <a:t>, J. Barzola-Quiquia</a:t>
            </a:r>
            <a:r>
              <a:rPr lang="en-US" sz="1100" baseline="30000" dirty="0"/>
              <a:t>1</a:t>
            </a:r>
            <a:r>
              <a:rPr lang="en-US" sz="1100" dirty="0">
                <a:solidFill>
                  <a:srgbClr val="333399"/>
                </a:solidFill>
              </a:rPr>
              <a:t>, P. D. Esquinazi</a:t>
            </a:r>
            <a:r>
              <a:rPr lang="en-US" sz="1100" baseline="30000" dirty="0"/>
              <a:t>1</a:t>
            </a:r>
            <a:r>
              <a:rPr lang="en-US" sz="1100" dirty="0">
                <a:solidFill>
                  <a:srgbClr val="333399"/>
                </a:solidFill>
              </a:rPr>
              <a:t>, M. Stiller</a:t>
            </a:r>
            <a:r>
              <a:rPr lang="en-US" sz="1100" baseline="30000" dirty="0"/>
              <a:t>1</a:t>
            </a:r>
            <a:r>
              <a:rPr lang="en-US" sz="1100" dirty="0">
                <a:solidFill>
                  <a:srgbClr val="333399"/>
                </a:solidFill>
              </a:rPr>
              <a:t>, </a:t>
            </a:r>
            <a:endParaRPr lang="en-US" sz="1100" dirty="0" smtClean="0">
              <a:solidFill>
                <a:srgbClr val="333399"/>
              </a:solidFill>
            </a:endParaRPr>
          </a:p>
          <a:p>
            <a:pPr algn="ctr">
              <a:spcBef>
                <a:spcPts val="0"/>
              </a:spcBef>
            </a:pPr>
            <a:r>
              <a:rPr lang="en-US" sz="1100" dirty="0" smtClean="0">
                <a:solidFill>
                  <a:srgbClr val="333399"/>
                </a:solidFill>
              </a:rPr>
              <a:t>M</a:t>
            </a:r>
            <a:r>
              <a:rPr lang="en-US" sz="1100" dirty="0">
                <a:solidFill>
                  <a:srgbClr val="333399"/>
                </a:solidFill>
              </a:rPr>
              <a:t>. K. Chan</a:t>
            </a:r>
            <a:r>
              <a:rPr lang="en-US" sz="1100" baseline="30000" dirty="0"/>
              <a:t>2</a:t>
            </a:r>
            <a:r>
              <a:rPr lang="en-US" sz="1100" dirty="0">
                <a:solidFill>
                  <a:srgbClr val="333399"/>
                </a:solidFill>
              </a:rPr>
              <a:t>, M. Jaime</a:t>
            </a:r>
            <a:r>
              <a:rPr lang="en-US" sz="1100" baseline="30000" dirty="0">
                <a:solidFill>
                  <a:srgbClr val="333399"/>
                </a:solidFill>
              </a:rPr>
              <a:t>2</a:t>
            </a:r>
            <a:r>
              <a:rPr lang="en-US" sz="1100" dirty="0">
                <a:solidFill>
                  <a:srgbClr val="333399"/>
                </a:solidFill>
              </a:rPr>
              <a:t>, Z. Zhang</a:t>
            </a:r>
            <a:r>
              <a:rPr lang="en-US" sz="1100" baseline="30000" dirty="0"/>
              <a:t>1</a:t>
            </a:r>
            <a:r>
              <a:rPr lang="en-US" sz="1100" dirty="0">
                <a:solidFill>
                  <a:srgbClr val="333399"/>
                </a:solidFill>
              </a:rPr>
              <a:t>, </a:t>
            </a:r>
            <a:r>
              <a:rPr lang="en-US" sz="1100" dirty="0" smtClean="0">
                <a:solidFill>
                  <a:srgbClr val="333399"/>
                </a:solidFill>
              </a:rPr>
              <a:t>and </a:t>
            </a:r>
            <a:r>
              <a:rPr lang="en-US" sz="1100" dirty="0">
                <a:solidFill>
                  <a:srgbClr val="333399"/>
                </a:solidFill>
              </a:rPr>
              <a:t>M. Grundmann</a:t>
            </a:r>
            <a:r>
              <a:rPr lang="en-US" sz="1100" baseline="30000" dirty="0"/>
              <a:t>1</a:t>
            </a:r>
            <a:r>
              <a:rPr lang="en-US" sz="1100" dirty="0">
                <a:solidFill>
                  <a:srgbClr val="333399"/>
                </a:solidFill>
              </a:rPr>
              <a:t>, </a:t>
            </a:r>
          </a:p>
          <a:p>
            <a:pPr algn="ctr">
              <a:spcBef>
                <a:spcPts val="0"/>
              </a:spcBef>
            </a:pPr>
            <a:r>
              <a:rPr lang="en-US" sz="1050" b="1" kern="1200" dirty="0">
                <a:solidFill>
                  <a:srgbClr val="0033CC"/>
                </a:solidFill>
              </a:rPr>
              <a:t>1</a:t>
            </a:r>
            <a:r>
              <a:rPr lang="en-US" sz="1050" b="1" dirty="0">
                <a:solidFill>
                  <a:srgbClr val="0033CC"/>
                </a:solidFill>
              </a:rPr>
              <a:t>. Felix Bloch Institute, University of Leipzig, 04103 Leipzig, Germany</a:t>
            </a:r>
            <a:r>
              <a:rPr lang="en-US" sz="1050" b="1" dirty="0" smtClean="0">
                <a:solidFill>
                  <a:srgbClr val="0033CC"/>
                </a:solidFill>
              </a:rPr>
              <a:t>; </a:t>
            </a:r>
            <a:r>
              <a:rPr lang="en-US" sz="1050" b="1" kern="1200" dirty="0" smtClean="0">
                <a:solidFill>
                  <a:srgbClr val="0033CC"/>
                </a:solidFill>
              </a:rPr>
              <a:t>2</a:t>
            </a:r>
            <a:r>
              <a:rPr lang="en-US" sz="1050" b="1" kern="1200" dirty="0">
                <a:solidFill>
                  <a:srgbClr val="0033CC"/>
                </a:solidFill>
              </a:rPr>
              <a:t>. </a:t>
            </a:r>
            <a:r>
              <a:rPr lang="en-US" sz="1050" b="1" dirty="0">
                <a:solidFill>
                  <a:srgbClr val="0033CC"/>
                </a:solidFill>
              </a:rPr>
              <a:t>LANL, Los Alamos, NM, USA</a:t>
            </a:r>
            <a:r>
              <a:rPr lang="en-US" sz="600" b="1" kern="1200" dirty="0">
                <a:solidFill>
                  <a:srgbClr val="0033CC"/>
                </a:solidFill>
              </a:rPr>
              <a:t> </a:t>
            </a:r>
          </a:p>
          <a:p>
            <a:pPr algn="ctr">
              <a:spcBef>
                <a:spcPts val="0"/>
              </a:spcBef>
            </a:pPr>
            <a:r>
              <a:rPr lang="en-US" sz="1050" b="1" kern="1200" dirty="0"/>
              <a:t>Funding Grants:</a:t>
            </a:r>
            <a:r>
              <a:rPr lang="en-US" sz="1050" kern="1200" dirty="0"/>
              <a:t>  G.S. Boebinger (NSF DMR-1157490, NSF </a:t>
            </a:r>
            <a:r>
              <a:rPr lang="en-US" sz="1050" dirty="0"/>
              <a:t>DMR-1644779</a:t>
            </a:r>
            <a:r>
              <a:rPr lang="en-US" sz="1050" kern="1200" dirty="0"/>
              <a:t>); </a:t>
            </a:r>
            <a:r>
              <a:rPr lang="en-US" sz="1050" dirty="0"/>
              <a:t>M.J. &amp; N.K.C. (U.S. DOE, BES </a:t>
            </a:r>
            <a:r>
              <a:rPr lang="en-US" sz="1050" i="1" dirty="0"/>
              <a:t>“Science at 100T</a:t>
            </a:r>
            <a:r>
              <a:rPr lang="en-US" sz="1050" i="1" dirty="0" smtClean="0"/>
              <a:t>”</a:t>
            </a:r>
            <a:r>
              <a:rPr lang="en-US" sz="1050" dirty="0" smtClean="0"/>
              <a:t>); </a:t>
            </a:r>
            <a:r>
              <a:rPr lang="en-US" sz="1050" dirty="0"/>
              <a:t>C.E.P., J.B-Q., P.D.E (DAAD 57207627, DFG ES 86/29-1 &amp; 31047526) </a:t>
            </a:r>
          </a:p>
        </p:txBody>
      </p:sp>
      <p:pic>
        <p:nvPicPr>
          <p:cNvPr id="25" name="Picture 24">
            <a:extLst>
              <a:ext uri="{FF2B5EF4-FFF2-40B4-BE49-F238E27FC236}">
                <a16:creationId xmlns:a16="http://schemas.microsoft.com/office/drawing/2014/main" id="{5B40C2B1-3CCE-164F-8B35-D8DDFB24FA00}"/>
              </a:ext>
            </a:extLst>
          </p:cNvPr>
          <p:cNvPicPr>
            <a:picLocks noChangeAspect="1"/>
          </p:cNvPicPr>
          <p:nvPr/>
        </p:nvPicPr>
        <p:blipFill rotWithShape="1">
          <a:blip r:embed="rId6"/>
          <a:srcRect r="82722"/>
          <a:stretch/>
        </p:blipFill>
        <p:spPr>
          <a:xfrm>
            <a:off x="7327796" y="181022"/>
            <a:ext cx="820656" cy="797271"/>
          </a:xfrm>
          <a:prstGeom prst="rect">
            <a:avLst/>
          </a:prstGeom>
        </p:spPr>
      </p:pic>
      <p:sp>
        <p:nvSpPr>
          <p:cNvPr id="26" name="Text Box 28"/>
          <p:cNvSpPr txBox="1">
            <a:spLocks noChangeArrowheads="1"/>
          </p:cNvSpPr>
          <p:nvPr/>
        </p:nvSpPr>
        <p:spPr bwMode="auto">
          <a:xfrm>
            <a:off x="206477" y="6080499"/>
            <a:ext cx="8899423" cy="769441"/>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and instrumentation used:</a:t>
            </a:r>
            <a:r>
              <a:rPr lang="en-US" sz="1100" dirty="0">
                <a:solidFill>
                  <a:srgbClr val="333399"/>
                </a:solidFill>
              </a:rPr>
              <a:t> NHMFL PFF &amp; LANL, 65T short pulse magnet</a:t>
            </a:r>
          </a:p>
          <a:p>
            <a:pPr algn="just"/>
            <a:r>
              <a:rPr lang="en-US" sz="1100" b="1" dirty="0">
                <a:solidFill>
                  <a:srgbClr val="333399"/>
                </a:solidFill>
              </a:rPr>
              <a:t>Citation: </a:t>
            </a:r>
            <a:r>
              <a:rPr lang="en-US" sz="1100" dirty="0" err="1">
                <a:solidFill>
                  <a:srgbClr val="333399"/>
                </a:solidFill>
              </a:rPr>
              <a:t>Precker</a:t>
            </a:r>
            <a:r>
              <a:rPr lang="en-US" sz="1100" dirty="0">
                <a:solidFill>
                  <a:srgbClr val="333399"/>
                </a:solidFill>
              </a:rPr>
              <a:t>, C.E.; </a:t>
            </a:r>
            <a:r>
              <a:rPr lang="en-US" sz="1100" dirty="0" err="1">
                <a:solidFill>
                  <a:srgbClr val="333399"/>
                </a:solidFill>
              </a:rPr>
              <a:t>Barzola-Quiquia</a:t>
            </a:r>
            <a:r>
              <a:rPr lang="en-US" sz="1100" dirty="0">
                <a:solidFill>
                  <a:srgbClr val="333399"/>
                </a:solidFill>
              </a:rPr>
              <a:t>, J.; </a:t>
            </a:r>
            <a:r>
              <a:rPr lang="en-US" sz="1100" dirty="0" err="1">
                <a:solidFill>
                  <a:srgbClr val="333399"/>
                </a:solidFill>
              </a:rPr>
              <a:t>Esquinazi</a:t>
            </a:r>
            <a:r>
              <a:rPr lang="en-US" sz="1100" dirty="0">
                <a:solidFill>
                  <a:srgbClr val="333399"/>
                </a:solidFill>
              </a:rPr>
              <a:t>, P.D.; Stiller, M.; Chan, M.; Jaime, M.; Zhang, Z.; </a:t>
            </a:r>
            <a:r>
              <a:rPr lang="en-US" sz="1100" dirty="0" err="1">
                <a:solidFill>
                  <a:srgbClr val="333399"/>
                </a:solidFill>
              </a:rPr>
              <a:t>Grundmann</a:t>
            </a:r>
            <a:r>
              <a:rPr lang="en-US" sz="1100" dirty="0">
                <a:solidFill>
                  <a:srgbClr val="333399"/>
                </a:solidFill>
              </a:rPr>
              <a:t>, M., </a:t>
            </a:r>
            <a:endParaRPr lang="en-US" sz="1100" dirty="0" smtClean="0">
              <a:solidFill>
                <a:srgbClr val="333399"/>
              </a:solidFill>
            </a:endParaRPr>
          </a:p>
          <a:p>
            <a:pPr algn="just"/>
            <a:r>
              <a:rPr lang="en-US" sz="1100" i="1" dirty="0" smtClean="0">
                <a:solidFill>
                  <a:srgbClr val="333399"/>
                </a:solidFill>
              </a:rPr>
              <a:t>   “Record-Breaking </a:t>
            </a:r>
            <a:r>
              <a:rPr lang="en-US" sz="1100" i="1" dirty="0">
                <a:solidFill>
                  <a:srgbClr val="333399"/>
                </a:solidFill>
              </a:rPr>
              <a:t>Magnetoresistance at the Edge of a </a:t>
            </a:r>
            <a:r>
              <a:rPr lang="en-US" sz="1100" i="1" dirty="0" err="1">
                <a:solidFill>
                  <a:srgbClr val="333399"/>
                </a:solidFill>
              </a:rPr>
              <a:t>Microflake</a:t>
            </a:r>
            <a:r>
              <a:rPr lang="en-US" sz="1100" i="1" dirty="0">
                <a:solidFill>
                  <a:srgbClr val="333399"/>
                </a:solidFill>
              </a:rPr>
              <a:t> of Natural </a:t>
            </a:r>
            <a:r>
              <a:rPr lang="en-US" sz="1100" i="1" dirty="0" smtClean="0">
                <a:solidFill>
                  <a:srgbClr val="333399"/>
                </a:solidFill>
              </a:rPr>
              <a:t>Graphite”</a:t>
            </a:r>
            <a:r>
              <a:rPr lang="en-US" sz="1100" dirty="0" smtClean="0">
                <a:solidFill>
                  <a:srgbClr val="333399"/>
                </a:solidFill>
              </a:rPr>
              <a:t>, </a:t>
            </a:r>
          </a:p>
          <a:p>
            <a:pPr algn="just"/>
            <a:r>
              <a:rPr lang="en-US" sz="1100" b="1" dirty="0" smtClean="0">
                <a:solidFill>
                  <a:srgbClr val="333399"/>
                </a:solidFill>
              </a:rPr>
              <a:t>   Advanced </a:t>
            </a:r>
            <a:r>
              <a:rPr lang="en-US" sz="1100" b="1" dirty="0">
                <a:solidFill>
                  <a:srgbClr val="333399"/>
                </a:solidFill>
              </a:rPr>
              <a:t>Engineering </a:t>
            </a:r>
            <a:r>
              <a:rPr lang="en-US" sz="1100" b="1" dirty="0" smtClean="0">
                <a:solidFill>
                  <a:srgbClr val="333399"/>
                </a:solidFill>
              </a:rPr>
              <a:t>Materials </a:t>
            </a:r>
            <a:r>
              <a:rPr lang="en-US" sz="1100" b="1" dirty="0">
                <a:solidFill>
                  <a:srgbClr val="333399"/>
                </a:solidFill>
              </a:rPr>
              <a:t>21 </a:t>
            </a:r>
            <a:r>
              <a:rPr lang="en-US" sz="1100" dirty="0">
                <a:solidFill>
                  <a:srgbClr val="333399"/>
                </a:solidFill>
              </a:rPr>
              <a:t>(12), 1900991 (2019) doi.org/10.1002/adem.201900991</a:t>
            </a:r>
          </a:p>
        </p:txBody>
      </p:sp>
    </p:spTree>
    <p:extLst>
      <p:ext uri="{BB962C8B-B14F-4D97-AF65-F5344CB8AC3E}">
        <p14:creationId xmlns:p14="http://schemas.microsoft.com/office/powerpoint/2010/main" val="115577021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02ED0CECD0B641A5BB9FB5CB620836" ma:contentTypeVersion="1" ma:contentTypeDescription="Create a new document." ma:contentTypeScope="" ma:versionID="83dda36b849837e9f775fc17b333851c">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EBF787-05AC-48F5-8058-413D9A83CA7F}"/>
</file>

<file path=customXml/itemProps2.xml><?xml version="1.0" encoding="utf-8"?>
<ds:datastoreItem xmlns:ds="http://schemas.openxmlformats.org/officeDocument/2006/customXml" ds:itemID="{E263ECCF-0E71-41F3-BF17-857BEFA97186}"/>
</file>

<file path=customXml/itemProps3.xml><?xml version="1.0" encoding="utf-8"?>
<ds:datastoreItem xmlns:ds="http://schemas.openxmlformats.org/officeDocument/2006/customXml" ds:itemID="{59C92DFD-99AB-4A34-AB52-803A1AF0A938}"/>
</file>

<file path=docProps/app.xml><?xml version="1.0" encoding="utf-8"?>
<Properties xmlns="http://schemas.openxmlformats.org/officeDocument/2006/extended-properties" xmlns:vt="http://schemas.openxmlformats.org/officeDocument/2006/docPropsVTypes">
  <TotalTime>354</TotalTime>
  <Words>1061</Words>
  <Application>Microsoft Office PowerPoint</Application>
  <PresentationFormat>On-screen Show (4:3)</PresentationFormat>
  <Paragraphs>48</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165</cp:revision>
  <cp:lastPrinted>2019-07-16T13:07:28Z</cp:lastPrinted>
  <dcterms:created xsi:type="dcterms:W3CDTF">2004-08-07T03:10:56Z</dcterms:created>
  <dcterms:modified xsi:type="dcterms:W3CDTF">2020-02-14T20:21:30Z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0x0101000802ED0CECD0B641A5BB9FB5CB620836</vt:lpwstr>
  </property>
</Properties>
</file>