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3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E959"/>
    <a:srgbClr val="23B044"/>
    <a:srgbClr val="47E312"/>
    <a:srgbClr val="FECC13"/>
    <a:srgbClr val="E3E30A"/>
    <a:srgbClr val="E3A80E"/>
    <a:srgbClr val="E3952C"/>
    <a:srgbClr val="E31B3E"/>
    <a:srgbClr val="3333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89388" autoAdjust="0"/>
  </p:normalViewPr>
  <p:slideViewPr>
    <p:cSldViewPr snapToGrid="0">
      <p:cViewPr varScale="1">
        <p:scale>
          <a:sx n="104" d="100"/>
          <a:sy n="104" d="100"/>
        </p:scale>
        <p:origin x="2587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7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337493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3" name="Text Box 28">
            <a:extLst>
              <a:ext uri="{FF2B5EF4-FFF2-40B4-BE49-F238E27FC236}">
                <a16:creationId xmlns:a16="http://schemas.microsoft.com/office/drawing/2014/main" id="{8516AAA2-3677-8E43-9167-56B28925B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436" y="6320335"/>
            <a:ext cx="47603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DC Field </a:t>
            </a:r>
            <a:r>
              <a:rPr lang="en-US" sz="1100" dirty="0" smtClean="0">
                <a:solidFill>
                  <a:srgbClr val="333399"/>
                </a:solidFill>
              </a:rPr>
              <a:t>Facility</a:t>
            </a:r>
            <a:r>
              <a:rPr lang="en-US" sz="1100" dirty="0">
                <a:solidFill>
                  <a:srgbClr val="333399"/>
                </a:solidFill>
              </a:rPr>
              <a:t>.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16" name="Text Box 62">
            <a:extLst>
              <a:ext uri="{FF2B5EF4-FFF2-40B4-BE49-F238E27FC236}">
                <a16:creationId xmlns:a16="http://schemas.microsoft.com/office/drawing/2014/main" id="{EC83C8CC-1653-FA42-BE0C-1A0252B48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241" y="70109"/>
            <a:ext cx="75834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A Novel Safety System to Verify Absence of Voltage 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on </a:t>
            </a:r>
            <a:r>
              <a:rPr lang="en-US" sz="1600" b="1" dirty="0"/>
              <a:t>the </a:t>
            </a:r>
            <a:r>
              <a:rPr lang="en-US" sz="1600" b="1" dirty="0" err="1" smtClean="0"/>
              <a:t>MagLab’s</a:t>
            </a:r>
            <a:r>
              <a:rPr lang="en-US" sz="1600" b="1" dirty="0" smtClean="0"/>
              <a:t> 20 </a:t>
            </a:r>
            <a:r>
              <a:rPr lang="en-US" sz="1600" b="1" dirty="0" err="1"/>
              <a:t>K</a:t>
            </a:r>
            <a:r>
              <a:rPr lang="en-US" sz="1600" b="1" dirty="0" err="1" smtClean="0"/>
              <a:t>iloamp</a:t>
            </a:r>
            <a:r>
              <a:rPr lang="en-US" sz="1600" b="1" dirty="0" smtClean="0"/>
              <a:t> / 720 Volt </a:t>
            </a:r>
            <a:r>
              <a:rPr lang="en-US" sz="1600" b="1" dirty="0"/>
              <a:t>Resistive Magnet Bus   </a:t>
            </a:r>
          </a:p>
          <a:p>
            <a:pPr algn="ctr">
              <a:spcBef>
                <a:spcPts val="0"/>
              </a:spcBef>
            </a:pPr>
            <a:endParaRPr lang="en-US" sz="500" dirty="0"/>
          </a:p>
          <a:p>
            <a:pPr algn="ctr">
              <a:spcBef>
                <a:spcPts val="0"/>
              </a:spcBef>
            </a:pPr>
            <a:r>
              <a:rPr lang="en-US" sz="1050" dirty="0"/>
              <a:t>J.A. Powell</a:t>
            </a:r>
            <a:r>
              <a:rPr lang="en-US" sz="1050" baseline="30000" dirty="0"/>
              <a:t>1</a:t>
            </a:r>
            <a:r>
              <a:rPr lang="en-US" sz="1050" dirty="0"/>
              <a:t>, S.T. Hannahs</a:t>
            </a:r>
            <a:r>
              <a:rPr lang="en-US" sz="1050" baseline="30000" dirty="0"/>
              <a:t>1</a:t>
            </a:r>
            <a:r>
              <a:rPr lang="en-US" sz="1050" dirty="0"/>
              <a:t>, T.P. Murphy</a:t>
            </a:r>
            <a:r>
              <a:rPr lang="en-US" sz="1050" baseline="30000" dirty="0"/>
              <a:t>1</a:t>
            </a:r>
            <a:r>
              <a:rPr lang="en-US" sz="1050" dirty="0"/>
              <a:t>, J.H. Smith</a:t>
            </a:r>
            <a:r>
              <a:rPr lang="en-US" sz="1050" baseline="30000" dirty="0"/>
              <a:t>1</a:t>
            </a:r>
            <a:r>
              <a:rPr lang="en-US" sz="1050" dirty="0"/>
              <a:t>, E. Stiers</a:t>
            </a:r>
            <a:r>
              <a:rPr lang="en-US" sz="1050" baseline="30000" dirty="0"/>
              <a:t>1</a:t>
            </a:r>
            <a:r>
              <a:rPr lang="en-US" sz="1050" dirty="0"/>
              <a:t>. K. Talley</a:t>
            </a:r>
            <a:r>
              <a:rPr lang="en-US" sz="1050" baseline="30000" dirty="0"/>
              <a:t>1</a:t>
            </a:r>
            <a:r>
              <a:rPr lang="en-US" sz="1050" dirty="0"/>
              <a:t>, S. Uppalapati</a:t>
            </a:r>
            <a:r>
              <a:rPr lang="en-US" sz="1050" baseline="30000" dirty="0"/>
              <a:t>1</a:t>
            </a:r>
            <a:endParaRPr lang="en-US" sz="105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00" b="1" dirty="0">
                <a:solidFill>
                  <a:srgbClr val="0033CC"/>
                </a:solidFill>
              </a:rPr>
              <a:t>NHMFL, FSU</a:t>
            </a:r>
            <a:endParaRPr lang="en-US" sz="6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A40652-5A35-1D4A-9548-5D3604167D9F}"/>
              </a:ext>
            </a:extLst>
          </p:cNvPr>
          <p:cNvSpPr txBox="1"/>
          <p:nvPr/>
        </p:nvSpPr>
        <p:spPr>
          <a:xfrm>
            <a:off x="4161155" y="3622692"/>
            <a:ext cx="489413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b="1" i="1" dirty="0"/>
          </a:p>
          <a:p>
            <a:pPr algn="just"/>
            <a:r>
              <a:rPr lang="en-US" sz="1200" b="1" i="1" dirty="0"/>
              <a:t>Figure: </a:t>
            </a:r>
            <a:r>
              <a:rPr lang="en-US" sz="1200" i="1" dirty="0"/>
              <a:t>S</a:t>
            </a:r>
            <a:r>
              <a:rPr lang="en-US" sz="1200" dirty="0"/>
              <a:t>chematic overview of a novel NHMFL safety system </a:t>
            </a:r>
            <a:r>
              <a:rPr lang="en-US" sz="1200" dirty="0" smtClean="0"/>
              <a:t>   (green </a:t>
            </a:r>
            <a:r>
              <a:rPr lang="en-US" sz="1200" dirty="0"/>
              <a:t>box). This system verifies that our magnet disconnects are open – so </a:t>
            </a:r>
            <a:r>
              <a:rPr lang="en-US" sz="1200" dirty="0" smtClean="0"/>
              <a:t>personnel </a:t>
            </a:r>
            <a:r>
              <a:rPr lang="en-US" sz="1200" dirty="0"/>
              <a:t>can safely work on </a:t>
            </a:r>
            <a:r>
              <a:rPr lang="en-US" sz="1200" dirty="0" smtClean="0"/>
              <a:t>the magnet. </a:t>
            </a:r>
            <a:endParaRPr lang="en-US" sz="1200" dirty="0"/>
          </a:p>
          <a:p>
            <a:pPr algn="just"/>
            <a:endParaRPr lang="en-US" sz="1200" dirty="0"/>
          </a:p>
          <a:p>
            <a:pPr algn="just"/>
            <a:r>
              <a:rPr lang="en-US" sz="1200" b="1" i="1" dirty="0"/>
              <a:t>How does it work? </a:t>
            </a:r>
          </a:p>
          <a:p>
            <a:pPr algn="just"/>
            <a:r>
              <a:rPr lang="en-US" sz="1200" dirty="0"/>
              <a:t>A test power supply applies a low voltage to the power bus and measures voltage on both sides of the magnet disconnect </a:t>
            </a:r>
            <a:r>
              <a:rPr lang="en-US" sz="1200" dirty="0" smtClean="0"/>
              <a:t>(purple </a:t>
            </a:r>
            <a:r>
              <a:rPr lang="en-US" sz="1200" dirty="0"/>
              <a:t>arrow). This </a:t>
            </a:r>
            <a:r>
              <a:rPr lang="en-US" sz="1200" dirty="0" smtClean="0"/>
              <a:t>demonstrates </a:t>
            </a:r>
            <a:r>
              <a:rPr lang="en-US" sz="1200" dirty="0"/>
              <a:t>that </a:t>
            </a:r>
            <a:r>
              <a:rPr lang="en-US" sz="1200" dirty="0" smtClean="0"/>
              <a:t>a </a:t>
            </a:r>
            <a:r>
              <a:rPr lang="en-US" sz="1200" dirty="0"/>
              <a:t>voltage </a:t>
            </a:r>
            <a:r>
              <a:rPr lang="en-US" sz="1200" dirty="0" smtClean="0"/>
              <a:t>applied </a:t>
            </a:r>
            <a:r>
              <a:rPr lang="en-US" sz="1200" dirty="0"/>
              <a:t>on the power bus </a:t>
            </a:r>
            <a:r>
              <a:rPr lang="en-US" sz="1200" dirty="0" smtClean="0"/>
              <a:t>does not appear on </a:t>
            </a:r>
            <a:r>
              <a:rPr lang="en-US" sz="1200" dirty="0"/>
              <a:t>the magnet side of the open magnet </a:t>
            </a:r>
            <a:r>
              <a:rPr lang="en-US" sz="1200" dirty="0" smtClean="0"/>
              <a:t>disconnects. 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 smtClean="0"/>
              <a:t>The test device </a:t>
            </a:r>
            <a:r>
              <a:rPr lang="en-US" sz="1200" dirty="0"/>
              <a:t>also performs a rigorous self-check to ensure that </a:t>
            </a:r>
            <a:r>
              <a:rPr lang="en-US" sz="1200" dirty="0" smtClean="0"/>
              <a:t>it is </a:t>
            </a:r>
            <a:r>
              <a:rPr lang="en-US" sz="1200" dirty="0"/>
              <a:t>in </a:t>
            </a:r>
            <a:r>
              <a:rPr lang="en-US" sz="1200" dirty="0" smtClean="0"/>
              <a:t>full working order</a:t>
            </a:r>
            <a:r>
              <a:rPr lang="en-US" sz="1200" dirty="0"/>
              <a:t>. 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F2A15EFB-C32A-F746-91A8-ED549473D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1316858"/>
            <a:ext cx="407705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i="1" dirty="0">
                <a:solidFill>
                  <a:srgbClr val="000000"/>
                </a:solidFill>
              </a:rPr>
              <a:t>What is the development? </a:t>
            </a:r>
          </a:p>
          <a:p>
            <a:pPr algn="just"/>
            <a:r>
              <a:rPr lang="en-US" sz="1200" dirty="0" smtClean="0">
                <a:solidFill>
                  <a:srgbClr val="000000"/>
                </a:solidFill>
              </a:rPr>
              <a:t>Because the </a:t>
            </a:r>
            <a:r>
              <a:rPr lang="en-US" sz="1200" dirty="0" err="1" smtClean="0">
                <a:solidFill>
                  <a:srgbClr val="000000"/>
                </a:solidFill>
              </a:rPr>
              <a:t>MagLab’s</a:t>
            </a:r>
            <a:r>
              <a:rPr lang="en-US" sz="1200" dirty="0" smtClean="0">
                <a:solidFill>
                  <a:srgbClr val="000000"/>
                </a:solidFill>
              </a:rPr>
              <a:t> resistive </a:t>
            </a:r>
            <a:r>
              <a:rPr lang="en-US" sz="1200" dirty="0">
                <a:solidFill>
                  <a:srgbClr val="000000"/>
                </a:solidFill>
              </a:rPr>
              <a:t>and hybrid magnets use </a:t>
            </a:r>
            <a:r>
              <a:rPr lang="en-US" sz="1200" dirty="0" smtClean="0">
                <a:solidFill>
                  <a:srgbClr val="000000"/>
                </a:solidFill>
              </a:rPr>
              <a:t>high-current / high-voltage </a:t>
            </a:r>
            <a:r>
              <a:rPr lang="en-US" sz="1200" dirty="0">
                <a:solidFill>
                  <a:srgbClr val="000000"/>
                </a:solidFill>
              </a:rPr>
              <a:t>DC power supplies to </a:t>
            </a:r>
            <a:r>
              <a:rPr lang="en-US" sz="1200" dirty="0" smtClean="0">
                <a:solidFill>
                  <a:srgbClr val="000000"/>
                </a:solidFill>
              </a:rPr>
              <a:t>energize our magnets, </a:t>
            </a:r>
            <a:r>
              <a:rPr lang="en-US" sz="1200" i="1" u="sng" dirty="0">
                <a:solidFill>
                  <a:srgbClr val="000000"/>
                </a:solidFill>
              </a:rPr>
              <a:t>we must be absolutely sure that the power supplies are disconnected and isolated from the magnet before any </a:t>
            </a:r>
            <a:r>
              <a:rPr lang="en-US" sz="1200" i="1" u="sng" dirty="0" smtClean="0">
                <a:solidFill>
                  <a:srgbClr val="000000"/>
                </a:solidFill>
              </a:rPr>
              <a:t>maintenance or construction work begins on the magnets</a:t>
            </a:r>
            <a:r>
              <a:rPr lang="en-US" sz="1200" dirty="0" smtClean="0">
                <a:solidFill>
                  <a:srgbClr val="000000"/>
                </a:solidFill>
              </a:rPr>
              <a:t>. The MagLab </a:t>
            </a:r>
            <a:r>
              <a:rPr lang="en-US" sz="1200" dirty="0">
                <a:solidFill>
                  <a:srgbClr val="000000"/>
                </a:solidFill>
              </a:rPr>
              <a:t>developed a new safety device </a:t>
            </a:r>
            <a:r>
              <a:rPr lang="en-US" sz="1200" dirty="0" smtClean="0">
                <a:solidFill>
                  <a:srgbClr val="000000"/>
                </a:solidFill>
              </a:rPr>
              <a:t>(green box in the figure) to </a:t>
            </a:r>
            <a:r>
              <a:rPr lang="en-US" sz="1200" dirty="0">
                <a:solidFill>
                  <a:srgbClr val="000000"/>
                </a:solidFill>
              </a:rPr>
              <a:t>provide this capability without exposing </a:t>
            </a:r>
            <a:r>
              <a:rPr lang="en-US" sz="1200" dirty="0" smtClean="0">
                <a:solidFill>
                  <a:srgbClr val="000000"/>
                </a:solidFill>
              </a:rPr>
              <a:t>workers </a:t>
            </a:r>
            <a:r>
              <a:rPr lang="en-US" sz="1200" dirty="0">
                <a:solidFill>
                  <a:srgbClr val="000000"/>
                </a:solidFill>
              </a:rPr>
              <a:t>to </a:t>
            </a:r>
            <a:r>
              <a:rPr lang="en-US" sz="1200" dirty="0" smtClean="0">
                <a:solidFill>
                  <a:srgbClr val="000000"/>
                </a:solidFill>
              </a:rPr>
              <a:t>any </a:t>
            </a:r>
            <a:r>
              <a:rPr lang="en-US" sz="1200" smtClean="0">
                <a:solidFill>
                  <a:srgbClr val="000000"/>
                </a:solidFill>
              </a:rPr>
              <a:t>sort of high </a:t>
            </a:r>
            <a:r>
              <a:rPr lang="en-US" sz="1200" dirty="0">
                <a:solidFill>
                  <a:srgbClr val="000000"/>
                </a:solidFill>
              </a:rPr>
              <a:t>voltage </a:t>
            </a:r>
            <a:r>
              <a:rPr lang="en-US" sz="1200" dirty="0" smtClean="0">
                <a:solidFill>
                  <a:srgbClr val="000000"/>
                </a:solidFill>
              </a:rPr>
              <a:t>hazard. </a:t>
            </a:r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600" dirty="0" smtClean="0">
                <a:solidFill>
                  <a:srgbClr val="000000"/>
                </a:solidFill>
              </a:rPr>
              <a:t> </a:t>
            </a:r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i="1" dirty="0">
                <a:solidFill>
                  <a:srgbClr val="000000"/>
                </a:solidFill>
              </a:rPr>
              <a:t>Why is this important? </a:t>
            </a:r>
          </a:p>
          <a:p>
            <a:pPr algn="just"/>
            <a:r>
              <a:rPr lang="en-US" sz="1200" dirty="0">
                <a:solidFill>
                  <a:srgbClr val="000000"/>
                </a:solidFill>
              </a:rPr>
              <a:t>This new safety device enables technical work on magnet systems with uninsulated conductors by making certain that the power source is physically disconnected from the magnet. </a:t>
            </a:r>
          </a:p>
          <a:p>
            <a:pPr algn="just"/>
            <a:r>
              <a:rPr lang="en-US" sz="600" dirty="0" smtClean="0">
                <a:solidFill>
                  <a:srgbClr val="000000"/>
                </a:solidFill>
              </a:rPr>
              <a:t> </a:t>
            </a:r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i="1" dirty="0">
                <a:solidFill>
                  <a:srgbClr val="000000"/>
                </a:solidFill>
              </a:rPr>
              <a:t>Why did this research need the </a:t>
            </a:r>
            <a:r>
              <a:rPr lang="en-US" sz="1200" b="1" i="1" dirty="0" err="1">
                <a:solidFill>
                  <a:srgbClr val="000000"/>
                </a:solidFill>
              </a:rPr>
              <a:t>MagLab</a:t>
            </a:r>
            <a:r>
              <a:rPr lang="en-US" sz="1200" b="1" i="1" dirty="0">
                <a:solidFill>
                  <a:srgbClr val="000000"/>
                </a:solidFill>
              </a:rPr>
              <a:t>?</a:t>
            </a:r>
            <a:r>
              <a:rPr lang="en-US" sz="1200" b="1" i="1" dirty="0">
                <a:latin typeface="Arial" charset="0"/>
              </a:rPr>
              <a:t> </a:t>
            </a:r>
          </a:p>
          <a:p>
            <a:pPr algn="just"/>
            <a:r>
              <a:rPr lang="en-US" sz="1200" dirty="0">
                <a:latin typeface="Arial" charset="0"/>
              </a:rPr>
              <a:t>It is important </a:t>
            </a:r>
            <a:r>
              <a:rPr lang="en-US" sz="1200" dirty="0" smtClean="0">
                <a:latin typeface="Arial" charset="0"/>
              </a:rPr>
              <a:t>for the </a:t>
            </a:r>
            <a:r>
              <a:rPr lang="en-US" sz="1200" dirty="0">
                <a:latin typeface="Arial" charset="0"/>
              </a:rPr>
              <a:t>MagLab to comply </a:t>
            </a:r>
            <a:r>
              <a:rPr lang="en-US" sz="1200" dirty="0" smtClean="0">
                <a:latin typeface="Arial" charset="0"/>
              </a:rPr>
              <a:t>with safety standards from the </a:t>
            </a:r>
            <a:r>
              <a:rPr lang="en-US" sz="1200" dirty="0">
                <a:solidFill>
                  <a:srgbClr val="000000"/>
                </a:solidFill>
              </a:rPr>
              <a:t>Occupational Safety and Health Administration (OSHA</a:t>
            </a:r>
            <a:r>
              <a:rPr lang="en-US" sz="1200" dirty="0" smtClean="0">
                <a:solidFill>
                  <a:srgbClr val="000000"/>
                </a:solidFill>
              </a:rPr>
              <a:t>). </a:t>
            </a:r>
            <a:r>
              <a:rPr lang="en-US" sz="1200" dirty="0">
                <a:latin typeface="Arial" charset="0"/>
              </a:rPr>
              <a:t>The </a:t>
            </a:r>
            <a:r>
              <a:rPr lang="en-US" sz="1200" dirty="0" err="1">
                <a:latin typeface="Arial" charset="0"/>
              </a:rPr>
              <a:t>MagLab</a:t>
            </a:r>
            <a:r>
              <a:rPr lang="en-US" sz="1200" dirty="0">
                <a:latin typeface="Arial" charset="0"/>
              </a:rPr>
              <a:t> scientific user facility combines state-of-the-art scientific instrumentation with industrial scale infrastructure to produce the highest magnetic fields in the world.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This results in unique and extraordinary equipment </a:t>
            </a:r>
            <a:r>
              <a:rPr lang="en-US" sz="1200" i="1" u="sng" dirty="0" smtClean="0">
                <a:solidFill>
                  <a:srgbClr val="000000"/>
                </a:solidFill>
                <a:latin typeface="Arial" charset="0"/>
              </a:rPr>
              <a:t>needs, often requiring in-house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technological developments due to a lack of commercial, off-the-shelf solutions</a:t>
            </a: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US" sz="1200" dirty="0">
                <a:latin typeface="Arial" charset="0"/>
              </a:rPr>
              <a:t>he skill and expertise of </a:t>
            </a:r>
            <a:r>
              <a:rPr lang="en-US" sz="1200" dirty="0" err="1">
                <a:latin typeface="Arial" charset="0"/>
              </a:rPr>
              <a:t>MagLab</a:t>
            </a:r>
            <a:r>
              <a:rPr lang="en-US" sz="1200" dirty="0">
                <a:latin typeface="Arial" charset="0"/>
              </a:rPr>
              <a:t> user facility engineers made the development of this one-of-a-kind safety system possible. This safety system passed an external expert review. 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B16210A-65EE-C847-9F29-C35C70125327}"/>
              </a:ext>
            </a:extLst>
          </p:cNvPr>
          <p:cNvGrpSpPr/>
          <p:nvPr/>
        </p:nvGrpSpPr>
        <p:grpSpPr>
          <a:xfrm>
            <a:off x="4120713" y="1375845"/>
            <a:ext cx="4934577" cy="2509298"/>
            <a:chOff x="566340" y="2750420"/>
            <a:chExt cx="4934577" cy="2509298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A36D5DD-6DDD-484B-8AD1-E83D4D61819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325" y="3475431"/>
              <a:ext cx="1771650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D9245DF-E3C3-544A-BC20-8FA5BE1E15DA}"/>
                </a:ext>
              </a:extLst>
            </p:cNvPr>
            <p:cNvCxnSpPr>
              <a:cxnSpLocks/>
            </p:cNvCxnSpPr>
            <p:nvPr/>
          </p:nvCxnSpPr>
          <p:spPr>
            <a:xfrm>
              <a:off x="1457325" y="3705818"/>
              <a:ext cx="1771650" cy="952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A5BB532-FD81-4346-8F69-C51949824E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14725" y="3715344"/>
              <a:ext cx="413302" cy="1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A441400-21CD-F142-BBBE-2048CE4941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22151" y="3321844"/>
              <a:ext cx="285750" cy="15239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C78DF0D-5736-F248-9E1B-8720871513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7066" y="3574260"/>
              <a:ext cx="285750" cy="152393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CEF265D-DAAE-6844-B7D4-585FF55786E3}"/>
                </a:ext>
              </a:extLst>
            </p:cNvPr>
            <p:cNvCxnSpPr>
              <a:cxnSpLocks/>
            </p:cNvCxnSpPr>
            <p:nvPr/>
          </p:nvCxnSpPr>
          <p:spPr>
            <a:xfrm>
              <a:off x="3921593" y="3698716"/>
              <a:ext cx="0" cy="49821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26128BF7-3793-9943-AA8B-E4D6FF31AF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7483"/>
            <a:stretch/>
          </p:blipFill>
          <p:spPr>
            <a:xfrm flipH="1">
              <a:off x="3967595" y="2773694"/>
              <a:ext cx="1533322" cy="2486024"/>
            </a:xfrm>
            <a:prstGeom prst="rect">
              <a:avLst/>
            </a:prstGeom>
          </p:spPr>
        </p:pic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EC42829-B191-164D-8DBB-CE7A37874F85}"/>
                </a:ext>
              </a:extLst>
            </p:cNvPr>
            <p:cNvCxnSpPr>
              <a:cxnSpLocks/>
            </p:cNvCxnSpPr>
            <p:nvPr/>
          </p:nvCxnSpPr>
          <p:spPr>
            <a:xfrm>
              <a:off x="3921593" y="4202618"/>
              <a:ext cx="249946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506D8B0-BA21-C84C-8FC5-003460BD9DDB}"/>
                </a:ext>
              </a:extLst>
            </p:cNvPr>
            <p:cNvCxnSpPr>
              <a:cxnSpLocks/>
            </p:cNvCxnSpPr>
            <p:nvPr/>
          </p:nvCxnSpPr>
          <p:spPr>
            <a:xfrm>
              <a:off x="3514725" y="3474237"/>
              <a:ext cx="607570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Plus 57">
              <a:extLst>
                <a:ext uri="{FF2B5EF4-FFF2-40B4-BE49-F238E27FC236}">
                  <a16:creationId xmlns:a16="http://schemas.microsoft.com/office/drawing/2014/main" id="{345F7A5B-F468-5943-ABA0-E3F06430DC0B}"/>
                </a:ext>
              </a:extLst>
            </p:cNvPr>
            <p:cNvSpPr>
              <a:spLocks/>
            </p:cNvSpPr>
            <p:nvPr/>
          </p:nvSpPr>
          <p:spPr>
            <a:xfrm flipH="1">
              <a:off x="2991182" y="3230671"/>
              <a:ext cx="216910" cy="208817"/>
            </a:xfrm>
            <a:prstGeom prst="math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Minus 58">
              <a:extLst>
                <a:ext uri="{FF2B5EF4-FFF2-40B4-BE49-F238E27FC236}">
                  <a16:creationId xmlns:a16="http://schemas.microsoft.com/office/drawing/2014/main" id="{F0BFEF38-9A73-E949-961D-91FA9AE394E2}"/>
                </a:ext>
              </a:extLst>
            </p:cNvPr>
            <p:cNvSpPr>
              <a:spLocks/>
            </p:cNvSpPr>
            <p:nvPr/>
          </p:nvSpPr>
          <p:spPr>
            <a:xfrm>
              <a:off x="2980157" y="3743810"/>
              <a:ext cx="243674" cy="137059"/>
            </a:xfrm>
            <a:prstGeom prst="mathMinu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38FF13C-B5A4-FA4F-8F33-3E16CD79708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768728" y="3477218"/>
              <a:ext cx="3412" cy="168524"/>
            </a:xfrm>
            <a:prstGeom prst="line">
              <a:avLst/>
            </a:prstGeom>
            <a:ln w="22225"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Block Arc 61">
              <a:extLst>
                <a:ext uri="{FF2B5EF4-FFF2-40B4-BE49-F238E27FC236}">
                  <a16:creationId xmlns:a16="http://schemas.microsoft.com/office/drawing/2014/main" id="{2D00BB30-13A8-6C45-BDF4-64C0B8C831B3}"/>
                </a:ext>
              </a:extLst>
            </p:cNvPr>
            <p:cNvSpPr/>
            <p:nvPr/>
          </p:nvSpPr>
          <p:spPr>
            <a:xfrm rot="5400000">
              <a:off x="1679593" y="3637355"/>
              <a:ext cx="192881" cy="150019"/>
            </a:xfrm>
            <a:prstGeom prst="blockArc">
              <a:avLst/>
            </a:pr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A128F04-C5EE-6A4F-A533-9E98C3642D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2701" y="3474237"/>
              <a:ext cx="0" cy="159542"/>
            </a:xfrm>
            <a:prstGeom prst="line">
              <a:avLst/>
            </a:prstGeom>
            <a:ln w="22225"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B7B563C1-08F1-564D-82BF-66CFF8A669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2701" y="3808805"/>
              <a:ext cx="0" cy="230386"/>
            </a:xfrm>
            <a:prstGeom prst="line">
              <a:avLst/>
            </a:prstGeom>
            <a:ln w="22225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1C08CAC-04CB-7B40-84A0-DCD25BFD43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8728" y="3804056"/>
              <a:ext cx="3130" cy="470477"/>
            </a:xfrm>
            <a:prstGeom prst="line">
              <a:avLst/>
            </a:prstGeom>
            <a:ln w="15875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E8D4D2D-E0F1-F448-8305-94A162A6CE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2849" y="3712365"/>
              <a:ext cx="0" cy="326826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885D8C5-EB26-8346-9B8F-DAD1983CE6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8027" y="4190222"/>
              <a:ext cx="0" cy="30833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ED5295F-045A-7640-86A2-56218741AC53}"/>
                </a:ext>
              </a:extLst>
            </p:cNvPr>
            <p:cNvCxnSpPr>
              <a:cxnSpLocks/>
            </p:cNvCxnSpPr>
            <p:nvPr/>
          </p:nvCxnSpPr>
          <p:spPr>
            <a:xfrm>
              <a:off x="2304272" y="4274533"/>
              <a:ext cx="1464456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D959746-103F-F24A-B3A8-1EB34BC86CCD}"/>
                </a:ext>
              </a:extLst>
            </p:cNvPr>
            <p:cNvCxnSpPr>
              <a:cxnSpLocks/>
            </p:cNvCxnSpPr>
            <p:nvPr/>
          </p:nvCxnSpPr>
          <p:spPr>
            <a:xfrm>
              <a:off x="2303859" y="4494569"/>
              <a:ext cx="162416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8D97ABB-F5E7-2648-9CAC-19719B6B3E80}"/>
                </a:ext>
              </a:extLst>
            </p:cNvPr>
            <p:cNvSpPr txBox="1"/>
            <p:nvPr/>
          </p:nvSpPr>
          <p:spPr>
            <a:xfrm>
              <a:off x="566340" y="2750420"/>
              <a:ext cx="11665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Magnet </a:t>
              </a:r>
            </a:p>
            <a:p>
              <a:pPr algn="ctr"/>
              <a:r>
                <a:rPr lang="en-US" sz="1200" dirty="0" smtClean="0"/>
                <a:t>Power </a:t>
              </a:r>
              <a:r>
                <a:rPr lang="en-US" sz="1200" dirty="0"/>
                <a:t>Supply </a:t>
              </a:r>
              <a:endParaRPr lang="en-US" sz="1200" dirty="0" smtClean="0"/>
            </a:p>
            <a:p>
              <a:pPr algn="ctr"/>
              <a:r>
                <a:rPr lang="en-US" sz="1200" dirty="0" smtClean="0"/>
                <a:t>(High Voltage)</a:t>
              </a:r>
              <a:endParaRPr lang="en-US" sz="1200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A284ED0-3158-DF4C-BB37-BEDCBF68673C}"/>
                </a:ext>
              </a:extLst>
            </p:cNvPr>
            <p:cNvSpPr txBox="1"/>
            <p:nvPr/>
          </p:nvSpPr>
          <p:spPr>
            <a:xfrm>
              <a:off x="1947141" y="3217288"/>
              <a:ext cx="10440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Power Bus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F4EF892-1CE6-0A40-8820-94354DCEC138}"/>
                </a:ext>
              </a:extLst>
            </p:cNvPr>
            <p:cNvSpPr txBox="1"/>
            <p:nvPr/>
          </p:nvSpPr>
          <p:spPr>
            <a:xfrm>
              <a:off x="2754556" y="2773046"/>
              <a:ext cx="1650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Magnet Disconnects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E2ECA6F6-8C9E-8146-87B7-033E2A778F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4842" y="2989017"/>
              <a:ext cx="7967" cy="302235"/>
            </a:xfrm>
            <a:prstGeom prst="straightConnector1">
              <a:avLst/>
            </a:prstGeom>
            <a:ln w="317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C9FAC13-52B0-1A47-B29A-91EE89C7342B}"/>
                </a:ext>
              </a:extLst>
            </p:cNvPr>
            <p:cNvSpPr/>
            <p:nvPr/>
          </p:nvSpPr>
          <p:spPr>
            <a:xfrm>
              <a:off x="1299401" y="4039191"/>
              <a:ext cx="1239951" cy="829753"/>
            </a:xfrm>
            <a:prstGeom prst="rect">
              <a:avLst/>
            </a:prstGeom>
            <a:solidFill>
              <a:srgbClr val="55E959"/>
            </a:solidFill>
            <a:ln>
              <a:solidFill>
                <a:srgbClr val="23B0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C89AD8A-AD56-7942-8122-2FC9E5707119}"/>
                </a:ext>
              </a:extLst>
            </p:cNvPr>
            <p:cNvSpPr txBox="1"/>
            <p:nvPr/>
          </p:nvSpPr>
          <p:spPr>
            <a:xfrm>
              <a:off x="1221470" y="4029180"/>
              <a:ext cx="138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Test </a:t>
              </a:r>
            </a:p>
            <a:p>
              <a:pPr algn="ctr"/>
              <a:r>
                <a:rPr lang="en-US" sz="1200" dirty="0" smtClean="0"/>
                <a:t>Power </a:t>
              </a:r>
              <a:r>
                <a:rPr lang="en-US" sz="1200" dirty="0"/>
                <a:t>Supply </a:t>
              </a:r>
              <a:endParaRPr lang="en-US" sz="1200" dirty="0" smtClean="0"/>
            </a:p>
            <a:p>
              <a:pPr algn="ctr"/>
              <a:r>
                <a:rPr lang="en-US" sz="1200" dirty="0" smtClean="0"/>
                <a:t>and Voltmeter</a:t>
              </a:r>
            </a:p>
            <a:p>
              <a:pPr algn="ctr"/>
              <a:r>
                <a:rPr lang="en-US" sz="1200" dirty="0" smtClean="0"/>
                <a:t>(</a:t>
              </a:r>
              <a:r>
                <a:rPr lang="en-US" sz="1200" dirty="0"/>
                <a:t>Low </a:t>
              </a:r>
              <a:r>
                <a:rPr lang="en-US" sz="1200" dirty="0" smtClean="0"/>
                <a:t>Voltage)</a:t>
              </a:r>
              <a:endParaRPr lang="en-US" sz="12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E61F22-5691-1B48-AFAC-A17085AEFD06}"/>
                </a:ext>
              </a:extLst>
            </p:cNvPr>
            <p:cNvSpPr/>
            <p:nvPr/>
          </p:nvSpPr>
          <p:spPr>
            <a:xfrm>
              <a:off x="757238" y="3386456"/>
              <a:ext cx="730209" cy="41077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49">
            <a:extLst>
              <a:ext uri="{FF2B5EF4-FFF2-40B4-BE49-F238E27FC236}">
                <a16:creationId xmlns:a16="http://schemas.microsoft.com/office/drawing/2014/main" id="{E329C39A-9FAD-B743-87E3-DDE9A854B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448" y="1381318"/>
            <a:ext cx="4937546" cy="479429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F4EF892-1CE6-0A40-8820-94354DCEC138}"/>
              </a:ext>
            </a:extLst>
          </p:cNvPr>
          <p:cNvSpPr txBox="1"/>
          <p:nvPr/>
        </p:nvSpPr>
        <p:spPr>
          <a:xfrm>
            <a:off x="8106225" y="1600794"/>
            <a:ext cx="704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Magnet</a:t>
            </a:r>
            <a:endParaRPr lang="en-US" sz="1200" dirty="0"/>
          </a:p>
        </p:txBody>
      </p:sp>
      <p:sp>
        <p:nvSpPr>
          <p:cNvPr id="42" name="Block Arc 41">
            <a:extLst>
              <a:ext uri="{FF2B5EF4-FFF2-40B4-BE49-F238E27FC236}">
                <a16:creationId xmlns:a16="http://schemas.microsoft.com/office/drawing/2014/main" id="{2D00BB30-13A8-6C45-BDF4-64C0B8C831B3}"/>
              </a:ext>
            </a:extLst>
          </p:cNvPr>
          <p:cNvSpPr/>
          <p:nvPr/>
        </p:nvSpPr>
        <p:spPr>
          <a:xfrm rot="5400000">
            <a:off x="7208347" y="2265052"/>
            <a:ext cx="192881" cy="150019"/>
          </a:xfrm>
          <a:prstGeom prst="blockArc">
            <a:avLst/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0549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0DBB27-27BF-4851-AD6B-0B4901C9FA9B}"/>
</file>

<file path=customXml/itemProps2.xml><?xml version="1.0" encoding="utf-8"?>
<ds:datastoreItem xmlns:ds="http://schemas.openxmlformats.org/officeDocument/2006/customXml" ds:itemID="{5A1A2730-BB14-4337-8F0C-6997ACB956C3}"/>
</file>

<file path=customXml/itemProps3.xml><?xml version="1.0" encoding="utf-8"?>
<ds:datastoreItem xmlns:ds="http://schemas.openxmlformats.org/officeDocument/2006/customXml" ds:itemID="{2550509A-EDD9-41FA-9BAC-53282589F08B}"/>
</file>

<file path=docProps/app.xml><?xml version="1.0" encoding="utf-8"?>
<Properties xmlns="http://schemas.openxmlformats.org/officeDocument/2006/extended-properties" xmlns:vt="http://schemas.openxmlformats.org/officeDocument/2006/docPropsVTypes">
  <TotalTime>7286</TotalTime>
  <Words>321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199</cp:revision>
  <cp:lastPrinted>2019-07-16T13:07:28Z</cp:lastPrinted>
  <dcterms:created xsi:type="dcterms:W3CDTF">2004-08-07T03:10:56Z</dcterms:created>
  <dcterms:modified xsi:type="dcterms:W3CDTF">2020-02-14T20:32:26Z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