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63"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4E4084"/>
    <a:srgbClr val="333399"/>
    <a:srgbClr val="0033CC"/>
    <a:srgbClr val="00808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7279" autoAdjust="0"/>
  </p:normalViewPr>
  <p:slideViewPr>
    <p:cSldViewPr snapToGrid="0">
      <p:cViewPr varScale="1">
        <p:scale>
          <a:sx n="117" d="100"/>
          <a:sy n="117" d="100"/>
        </p:scale>
        <p:origin x="1546"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D6AC04BA-D5B1-4AEE-92A8-018E0611CCA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90056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22752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10" name="Text Box 28"/>
          <p:cNvSpPr txBox="1">
            <a:spLocks noChangeArrowheads="1"/>
          </p:cNvSpPr>
          <p:nvPr/>
        </p:nvSpPr>
        <p:spPr bwMode="auto">
          <a:xfrm>
            <a:off x="0" y="5951783"/>
            <a:ext cx="9144000" cy="938719"/>
          </a:xfrm>
          <a:prstGeom prst="rect">
            <a:avLst/>
          </a:prstGeom>
          <a:noFill/>
          <a:ln w="9525">
            <a:noFill/>
            <a:miter lim="800000"/>
            <a:headEnd/>
            <a:tailEnd/>
          </a:ln>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smtClean="0">
                <a:ln>
                  <a:noFill/>
                </a:ln>
                <a:solidFill>
                  <a:srgbClr val="333399"/>
                </a:solidFill>
                <a:effectLst/>
                <a:uLnTx/>
                <a:uFillTx/>
              </a:rPr>
              <a:t>Facilities:  </a:t>
            </a:r>
            <a:r>
              <a:rPr kumimoji="0" lang="en-US" sz="1100" b="0" i="0" u="none" strike="noStrike" kern="1200" cap="none" spc="0" normalizeH="0" baseline="0" noProof="0" dirty="0" smtClean="0">
                <a:ln>
                  <a:noFill/>
                </a:ln>
                <a:solidFill>
                  <a:srgbClr val="333399"/>
                </a:solidFill>
                <a:effectLst/>
                <a:uLnTx/>
                <a:uFillTx/>
              </a:rPr>
              <a:t>9.4T passive Fourier Transform – Ion Cyclotron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333399"/>
                </a:solidFill>
                <a:effectLst/>
                <a:uLnTx/>
                <a:uFillTx/>
              </a:rPr>
              <a:t>Resonance (FT-ICR) Mass Spectrometer (MS)</a:t>
            </a:r>
          </a:p>
          <a:p>
            <a:pPr lvl="0" algn="just">
              <a:defRPr/>
            </a:pPr>
            <a:r>
              <a:rPr lang="en-US" sz="1100" b="1" dirty="0">
                <a:solidFill>
                  <a:srgbClr val="333399"/>
                </a:solidFill>
              </a:rPr>
              <a:t>Citation: </a:t>
            </a:r>
            <a:r>
              <a:rPr lang="en-US" sz="1100" dirty="0" err="1">
                <a:solidFill>
                  <a:srgbClr val="333399"/>
                </a:solidFill>
              </a:rPr>
              <a:t>Krajewski</a:t>
            </a:r>
            <a:r>
              <a:rPr lang="en-US" sz="1100" dirty="0">
                <a:solidFill>
                  <a:srgbClr val="333399"/>
                </a:solidFill>
              </a:rPr>
              <a:t>, L.; Robbins, W.K.; </a:t>
            </a:r>
            <a:r>
              <a:rPr lang="en-US" sz="1100" dirty="0" err="1">
                <a:solidFill>
                  <a:srgbClr val="333399"/>
                </a:solidFill>
              </a:rPr>
              <a:t>Corilo</a:t>
            </a:r>
            <a:r>
              <a:rPr lang="en-US" sz="1100" dirty="0">
                <a:solidFill>
                  <a:srgbClr val="333399"/>
                </a:solidFill>
              </a:rPr>
              <a:t>, Y.E.; </a:t>
            </a:r>
            <a:r>
              <a:rPr lang="en-US" sz="1100" dirty="0" err="1">
                <a:solidFill>
                  <a:srgbClr val="333399"/>
                </a:solidFill>
              </a:rPr>
              <a:t>Bota</a:t>
            </a:r>
            <a:r>
              <a:rPr lang="en-US" sz="1100" dirty="0">
                <a:solidFill>
                  <a:srgbClr val="333399"/>
                </a:solidFill>
              </a:rPr>
              <a:t>, G.; </a:t>
            </a:r>
            <a:endParaRPr lang="en-US" sz="1100" dirty="0" smtClean="0">
              <a:solidFill>
                <a:srgbClr val="333399"/>
              </a:solidFill>
            </a:endParaRPr>
          </a:p>
          <a:p>
            <a:pPr lvl="0" algn="just">
              <a:defRPr/>
            </a:pPr>
            <a:r>
              <a:rPr lang="en-US" sz="1100" dirty="0" smtClean="0">
                <a:solidFill>
                  <a:srgbClr val="333399"/>
                </a:solidFill>
              </a:rPr>
              <a:t>Marshall</a:t>
            </a:r>
            <a:r>
              <a:rPr lang="en-US" sz="1100" dirty="0">
                <a:solidFill>
                  <a:srgbClr val="333399"/>
                </a:solidFill>
              </a:rPr>
              <a:t>, A.G.; Rodgers, R.P., </a:t>
            </a:r>
            <a:r>
              <a:rPr lang="en-US" sz="1100" i="1" dirty="0" smtClean="0">
                <a:solidFill>
                  <a:srgbClr val="333399"/>
                </a:solidFill>
              </a:rPr>
              <a:t>“Characterization </a:t>
            </a:r>
            <a:r>
              <a:rPr lang="en-US" sz="1100" i="1" dirty="0">
                <a:solidFill>
                  <a:srgbClr val="333399"/>
                </a:solidFill>
              </a:rPr>
              <a:t>of Ketones Formed in the Open System Corrosion Test of Naphthenic Acids by Fourier Transform Ion Cyclotron Resonance Mass </a:t>
            </a:r>
            <a:r>
              <a:rPr lang="en-US" sz="1100" i="1" dirty="0" smtClean="0">
                <a:solidFill>
                  <a:srgbClr val="333399"/>
                </a:solidFill>
              </a:rPr>
              <a:t>Spectrometry”, </a:t>
            </a:r>
            <a:r>
              <a:rPr lang="en-US" sz="1100" b="1" dirty="0">
                <a:solidFill>
                  <a:srgbClr val="333399"/>
                </a:solidFill>
              </a:rPr>
              <a:t>Energy </a:t>
            </a:r>
            <a:r>
              <a:rPr lang="en-US" sz="1100" b="1" dirty="0" smtClean="0">
                <a:solidFill>
                  <a:srgbClr val="333399"/>
                </a:solidFill>
              </a:rPr>
              <a:t>Fuels </a:t>
            </a:r>
            <a:r>
              <a:rPr lang="en-US" sz="1100" b="1" dirty="0">
                <a:solidFill>
                  <a:srgbClr val="333399"/>
                </a:solidFill>
              </a:rPr>
              <a:t>33 </a:t>
            </a:r>
            <a:r>
              <a:rPr lang="en-US" sz="1100" dirty="0">
                <a:solidFill>
                  <a:srgbClr val="333399"/>
                </a:solidFill>
              </a:rPr>
              <a:t>(6), 4946-4950 (2019) </a:t>
            </a:r>
            <a:r>
              <a:rPr lang="en-US" sz="1100" dirty="0" smtClean="0">
                <a:solidFill>
                  <a:srgbClr val="333399"/>
                </a:solidFill>
              </a:rPr>
              <a:t>doi.org/10.1021/acs.energyfuels.9b00626</a:t>
            </a:r>
            <a:endParaRPr kumimoji="0" lang="en-US" sz="1100" b="0" i="0" u="none" strike="noStrike" kern="1200" cap="none" spc="0" normalizeH="0" baseline="0" noProof="0" dirty="0" smtClean="0">
              <a:ln>
                <a:noFill/>
              </a:ln>
              <a:solidFill>
                <a:srgbClr val="333399"/>
              </a:solidFill>
              <a:effectLst/>
              <a:uLnTx/>
              <a:uFillTx/>
            </a:endParaRPr>
          </a:p>
        </p:txBody>
      </p:sp>
      <p:sp>
        <p:nvSpPr>
          <p:cNvPr id="17" name="Text Box 28"/>
          <p:cNvSpPr txBox="1">
            <a:spLocks noChangeArrowheads="1"/>
          </p:cNvSpPr>
          <p:nvPr/>
        </p:nvSpPr>
        <p:spPr bwMode="auto">
          <a:xfrm>
            <a:off x="4569121" y="1506988"/>
            <a:ext cx="4295776" cy="461665"/>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19" name="TextBox 18"/>
          <p:cNvSpPr txBox="1"/>
          <p:nvPr/>
        </p:nvSpPr>
        <p:spPr>
          <a:xfrm>
            <a:off x="4381388" y="4638016"/>
            <a:ext cx="4705462" cy="1785104"/>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i="0" u="none" strike="noStrike" kern="1200" cap="none" spc="0" normalizeH="0" baseline="0" noProof="0" dirty="0" smtClean="0">
                <a:ln>
                  <a:noFill/>
                </a:ln>
                <a:solidFill>
                  <a:srgbClr val="006600"/>
                </a:solidFill>
                <a:effectLst/>
                <a:uLnTx/>
                <a:uFillTx/>
              </a:rPr>
              <a:t>Figure. (left) Molecular analysis of the feed naphthenic acids before the corrosion test provides the carbon number (x-axis) and </a:t>
            </a:r>
            <a:r>
              <a:rPr lang="en-US" sz="1100" dirty="0" smtClean="0">
                <a:solidFill>
                  <a:srgbClr val="006600"/>
                </a:solidFill>
              </a:rPr>
              <a:t>“Double Bond Equivalents (</a:t>
            </a:r>
            <a:r>
              <a:rPr kumimoji="0" lang="en-US" sz="1100" i="0" u="none" strike="noStrike" kern="1200" cap="none" spc="0" normalizeH="0" baseline="0" noProof="0" dirty="0" smtClean="0">
                <a:ln>
                  <a:noFill/>
                </a:ln>
                <a:solidFill>
                  <a:srgbClr val="006600"/>
                </a:solidFill>
                <a:effectLst/>
                <a:uLnTx/>
                <a:uFillTx/>
              </a:rPr>
              <a:t>DBE,</a:t>
            </a:r>
            <a:r>
              <a:rPr kumimoji="0" lang="en-US" sz="1100" i="0" u="none" strike="noStrike" kern="1200" cap="none" spc="0" normalizeH="0" noProof="0" dirty="0" smtClean="0">
                <a:ln>
                  <a:noFill/>
                </a:ln>
                <a:solidFill>
                  <a:srgbClr val="006600"/>
                </a:solidFill>
                <a:effectLst/>
                <a:uLnTx/>
                <a:uFillTx/>
              </a:rPr>
              <a:t> the </a:t>
            </a:r>
            <a:r>
              <a:rPr kumimoji="0" lang="en-US" sz="1100" i="0" u="none" strike="noStrike" kern="1200" cap="none" spc="0" normalizeH="0" baseline="0" noProof="0" dirty="0" smtClean="0">
                <a:ln>
                  <a:noFill/>
                </a:ln>
                <a:solidFill>
                  <a:srgbClr val="006600"/>
                </a:solidFill>
                <a:effectLst/>
                <a:uLnTx/>
                <a:uFillTx/>
              </a:rPr>
              <a:t>number of rings and double bonds to carbon, on the y-axis).</a:t>
            </a:r>
            <a:r>
              <a:rPr kumimoji="0" lang="en-US" sz="1100" i="0" u="none" strike="noStrike" kern="1200" cap="none" spc="0" normalizeH="0" noProof="0" dirty="0" smtClean="0">
                <a:ln>
                  <a:noFill/>
                </a:ln>
                <a:solidFill>
                  <a:srgbClr val="006600"/>
                </a:solidFill>
                <a:effectLst/>
                <a:uLnTx/>
                <a:uFillTx/>
              </a:rPr>
              <a:t> </a:t>
            </a:r>
            <a:r>
              <a:rPr kumimoji="0" lang="en-US" sz="1100" i="0" u="none" strike="noStrike" kern="1200" cap="none" spc="0" normalizeH="0" baseline="0" noProof="0" dirty="0" smtClean="0">
                <a:ln>
                  <a:noFill/>
                </a:ln>
                <a:solidFill>
                  <a:srgbClr val="006600"/>
                </a:solidFill>
                <a:effectLst/>
                <a:uLnTx/>
                <a:uFillTx/>
              </a:rPr>
              <a:t>The acids react with iron and then</a:t>
            </a:r>
            <a:r>
              <a:rPr kumimoji="0" lang="en-US" sz="1100" i="0" u="none" strike="noStrike" kern="1200" cap="none" spc="0" normalizeH="0" noProof="0" dirty="0" smtClean="0">
                <a:ln>
                  <a:noFill/>
                </a:ln>
                <a:solidFill>
                  <a:srgbClr val="006600"/>
                </a:solidFill>
                <a:effectLst/>
                <a:uLnTx/>
                <a:uFillTx/>
              </a:rPr>
              <a:t> decompose </a:t>
            </a:r>
            <a:r>
              <a:rPr kumimoji="0" lang="en-US" sz="1100" i="0" u="none" strike="noStrike" kern="1200" cap="none" spc="0" normalizeH="0" baseline="0" noProof="0" dirty="0" smtClean="0">
                <a:ln>
                  <a:noFill/>
                </a:ln>
                <a:solidFill>
                  <a:srgbClr val="006600"/>
                </a:solidFill>
                <a:effectLst/>
                <a:uLnTx/>
                <a:uFillTx/>
              </a:rPr>
              <a:t>to form the ketone corrosion products, so knowledge of the acid composition allows prediction of the corrosion ketone products, assuming that each acid is equally likely to react (top, right). The actual ketone corrosion products (bottom, right) are centered at the same carbon number as predicted, suggesting little dependence on carbon number, but are lower in DBE, which suggests lower DBE species are more reactive with iron. </a:t>
            </a:r>
            <a:endParaRPr kumimoji="0" lang="en-US" sz="1100" i="0" u="none" strike="noStrike" kern="1200" cap="none" spc="0" normalizeH="0" baseline="0" noProof="0" dirty="0">
              <a:ln>
                <a:noFill/>
              </a:ln>
              <a:solidFill>
                <a:srgbClr val="006600"/>
              </a:solidFill>
              <a:effectLst/>
              <a:uLnTx/>
              <a:uFillTx/>
            </a:endParaRPr>
          </a:p>
        </p:txBody>
      </p:sp>
      <p:sp>
        <p:nvSpPr>
          <p:cNvPr id="18" name="Text Box 28"/>
          <p:cNvSpPr txBox="1">
            <a:spLocks noChangeArrowheads="1"/>
          </p:cNvSpPr>
          <p:nvPr/>
        </p:nvSpPr>
        <p:spPr bwMode="auto">
          <a:xfrm>
            <a:off x="1" y="1427468"/>
            <a:ext cx="4369980" cy="4524315"/>
          </a:xfrm>
          <a:prstGeom prst="rect">
            <a:avLst/>
          </a:prstGeom>
          <a:noFill/>
          <a:ln w="9525">
            <a:noFill/>
            <a:miter lim="800000"/>
            <a:headEnd/>
            <a:tailEnd/>
          </a:ln>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“Opportunity crudes” are crude oils available at discounted price due to higher concentration of sulfur and organic acids (naphthenic acids).  </a:t>
            </a:r>
            <a:r>
              <a:rPr kumimoji="0" lang="en-US" sz="1200" b="0" i="1" u="sng" strike="noStrike" kern="1200" cap="none" spc="0" normalizeH="0" baseline="0" noProof="0" dirty="0" smtClean="0">
                <a:ln>
                  <a:noFill/>
                </a:ln>
                <a:solidFill>
                  <a:srgbClr val="000000"/>
                </a:solidFill>
                <a:effectLst/>
                <a:uLnTx/>
                <a:uFillTx/>
                <a:latin typeface="Arial" pitchFamily="34" charset="0"/>
                <a:ea typeface="+mn-ea"/>
                <a:cs typeface="Arial" pitchFamily="34" charset="0"/>
              </a:rPr>
              <a:t>Reactive sulfur (sulfur compounds that react with iron) and naphthenic acids cause corrosion in refineries at a cost of ~ $1 billion annually</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  However, the two types of corrosive species react in different ways.</a:t>
            </a:r>
            <a:r>
              <a:rPr kumimoji="0" lang="en-US" sz="1200" b="0" i="0" u="none" strike="noStrike" kern="1200" cap="none" spc="0" normalizeH="0" noProof="0" dirty="0" smtClean="0">
                <a:ln>
                  <a:noFill/>
                </a:ln>
                <a:solidFill>
                  <a:srgbClr val="000000"/>
                </a:solidFill>
                <a:effectLst/>
                <a:uLnTx/>
                <a:uFillTx/>
                <a:latin typeface="Arial" pitchFamily="34" charset="0"/>
                <a:ea typeface="+mn-ea"/>
                <a:cs typeface="Arial" pitchFamily="34" charset="0"/>
              </a:rPr>
              <a:t> S</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ulfur reacts with iron to form oil-insoluble iron sulfide scale, whereas naphthenic acids react to form oil-soluble iron </a:t>
            </a:r>
            <a:r>
              <a:rPr kumimoji="0" lang="en-US" sz="1200" b="0" i="0" u="none" strike="noStrike" kern="1200" cap="none" spc="0" normalizeH="0" baseline="0" noProof="0" dirty="0" err="1" smtClean="0">
                <a:ln>
                  <a:noFill/>
                </a:ln>
                <a:solidFill>
                  <a:srgbClr val="000000"/>
                </a:solidFill>
                <a:effectLst/>
                <a:uLnTx/>
                <a:uFillTx/>
                <a:latin typeface="Arial" pitchFamily="34" charset="0"/>
                <a:ea typeface="+mn-ea"/>
                <a:cs typeface="Arial" pitchFamily="34" charset="0"/>
              </a:rPr>
              <a:t>naphthenate</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a:t>
            </a:r>
            <a:r>
              <a:rPr kumimoji="0" lang="en-US" sz="1200" b="0" i="0" u="none" strike="noStrike" kern="1200" cap="none" spc="0" normalizeH="0" noProof="0" dirty="0" smtClean="0">
                <a:ln>
                  <a:noFill/>
                </a:ln>
                <a:solidFill>
                  <a:srgbClr val="000000"/>
                </a:solidFill>
                <a:effectLst/>
                <a:uLnTx/>
                <a:uFillTx/>
                <a:latin typeface="Arial" pitchFamily="34" charset="0"/>
                <a:ea typeface="+mn-ea"/>
                <a:cs typeface="Arial" pitchFamily="34" charset="0"/>
              </a:rPr>
              <a:t> I</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ron naphthenate then decomposes at refining temperatures to yield an oil-soluble ketone and oil-insoluble ferrite and magnetite (Fe</a:t>
            </a:r>
            <a:r>
              <a:rPr kumimoji="0" lang="en-US" sz="1200" b="0" i="0" u="none" strike="noStrike" kern="1200" cap="none" spc="0" normalizeH="0" baseline="-25000" noProof="0" dirty="0" smtClean="0">
                <a:ln>
                  <a:noFill/>
                </a:ln>
                <a:solidFill>
                  <a:srgbClr val="000000"/>
                </a:solidFill>
                <a:effectLst/>
                <a:uLnTx/>
                <a:uFillTx/>
                <a:latin typeface="Arial" pitchFamily="34" charset="0"/>
                <a:ea typeface="+mn-ea"/>
                <a:cs typeface="Arial" pitchFamily="34" charset="0"/>
              </a:rPr>
              <a:t>3</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O</a:t>
            </a:r>
            <a:r>
              <a:rPr kumimoji="0" lang="en-US" sz="1200" b="0" i="0" u="none" strike="noStrike" kern="1200" cap="none" spc="0" normalizeH="0" baseline="-25000" noProof="0" dirty="0" smtClean="0">
                <a:ln>
                  <a:noFill/>
                </a:ln>
                <a:solidFill>
                  <a:srgbClr val="000000"/>
                </a:solidFill>
                <a:effectLst/>
                <a:uLnTx/>
                <a:uFillTx/>
                <a:latin typeface="Arial" pitchFamily="34" charset="0"/>
                <a:ea typeface="+mn-ea"/>
                <a:cs typeface="Arial" pitchFamily="34" charset="0"/>
              </a:rPr>
              <a:t>4</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  Importantly, the ketone composition reveals</a:t>
            </a:r>
            <a:r>
              <a:rPr kumimoji="0" lang="en-US" sz="1200" b="0" i="0" u="none" strike="noStrike" kern="1200" cap="none" spc="0" normalizeH="0" noProof="0" dirty="0" smtClean="0">
                <a:ln>
                  <a:noFill/>
                </a:ln>
                <a:solidFill>
                  <a:srgbClr val="000000"/>
                </a:solidFill>
                <a:effectLst/>
                <a:uLnTx/>
                <a:uFillTx/>
                <a:latin typeface="Arial" pitchFamily="34" charset="0"/>
                <a:ea typeface="+mn-ea"/>
                <a:cs typeface="Arial" pitchFamily="34" charset="0"/>
              </a:rPr>
              <a:t> which </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specific acids initially reacted with iron to form the iron </a:t>
            </a:r>
            <a:r>
              <a:rPr kumimoji="0" lang="en-US" sz="1200" b="0" i="0" u="none" strike="noStrike" kern="1200" cap="none" spc="0" normalizeH="0" baseline="0" noProof="0" dirty="0" err="1" smtClean="0">
                <a:ln>
                  <a:noFill/>
                </a:ln>
                <a:solidFill>
                  <a:srgbClr val="000000"/>
                </a:solidFill>
                <a:effectLst/>
                <a:uLnTx/>
                <a:uFillTx/>
                <a:latin typeface="Arial" pitchFamily="34" charset="0"/>
                <a:ea typeface="+mn-ea"/>
                <a:cs typeface="Arial" pitchFamily="34" charset="0"/>
              </a:rPr>
              <a:t>naphthenate</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a:t>
            </a:r>
            <a:r>
              <a:rPr lang="en-US" sz="1200" dirty="0">
                <a:solidFill>
                  <a:srgbClr val="000000"/>
                </a:solidFill>
              </a:rPr>
              <a:t> </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This is critical information, because corrosion rates do not correlate well with naphthenic acid concentration, suggesting that only a fraction of the naphthenic acids are reactive.</a:t>
            </a:r>
            <a:r>
              <a:rPr kumimoji="0" lang="en-US" sz="1200" b="0" i="0" u="none" strike="noStrike" kern="1200" cap="none" spc="0" normalizeH="0" noProof="0" dirty="0" smtClean="0">
                <a:ln>
                  <a:noFill/>
                </a:ln>
                <a:solidFill>
                  <a:srgbClr val="000000"/>
                </a:solidFill>
                <a:effectLst/>
                <a:uLnTx/>
                <a:uFillTx/>
                <a:latin typeface="Arial" pitchFamily="34" charset="0"/>
                <a:ea typeface="+mn-ea"/>
                <a:cs typeface="Arial" pitchFamily="34" charset="0"/>
              </a:rPr>
              <a:t> </a:t>
            </a:r>
            <a:r>
              <a:rPr kumimoji="0" lang="en-US" sz="1200" b="0" i="1" u="sng" strike="noStrike" kern="1200" cap="none" spc="0" normalizeH="0" noProof="0" dirty="0" smtClean="0">
                <a:ln>
                  <a:noFill/>
                </a:ln>
                <a:solidFill>
                  <a:srgbClr val="000000"/>
                </a:solidFill>
                <a:effectLst/>
                <a:uLnTx/>
                <a:uFillTx/>
                <a:latin typeface="Arial" pitchFamily="34" charset="0"/>
                <a:ea typeface="+mn-ea"/>
                <a:cs typeface="Arial" pitchFamily="34" charset="0"/>
              </a:rPr>
              <a:t>N</a:t>
            </a:r>
            <a:r>
              <a:rPr kumimoji="0" lang="en-US" sz="1200" b="0" i="1" u="sng" strike="noStrike" kern="1200" cap="none" spc="0" normalizeH="0" baseline="0" noProof="0" dirty="0" smtClean="0">
                <a:ln>
                  <a:noFill/>
                </a:ln>
                <a:solidFill>
                  <a:srgbClr val="000000"/>
                </a:solidFill>
                <a:effectLst/>
                <a:uLnTx/>
                <a:uFillTx/>
                <a:latin typeface="Arial" pitchFamily="34" charset="0"/>
                <a:ea typeface="+mn-ea"/>
                <a:cs typeface="Arial" pitchFamily="34" charset="0"/>
              </a:rPr>
              <a:t>aphthenic acids are composed of tens</a:t>
            </a:r>
            <a:r>
              <a:rPr kumimoji="0" lang="en-US" sz="1200" b="0" i="1" u="sng" strike="noStrike" kern="1200" cap="none" spc="0" normalizeH="0" noProof="0" dirty="0" smtClean="0">
                <a:ln>
                  <a:noFill/>
                </a:ln>
                <a:solidFill>
                  <a:srgbClr val="000000"/>
                </a:solidFill>
                <a:effectLst/>
                <a:uLnTx/>
                <a:uFillTx/>
                <a:latin typeface="Arial" pitchFamily="34" charset="0"/>
                <a:ea typeface="+mn-ea"/>
                <a:cs typeface="Arial" pitchFamily="34" charset="0"/>
              </a:rPr>
              <a:t> </a:t>
            </a:r>
            <a:r>
              <a:rPr kumimoji="0" lang="en-US" sz="1200" b="0" i="1" u="sng" strike="noStrike" kern="1200" cap="none" spc="0" normalizeH="0" baseline="0" noProof="0" dirty="0" smtClean="0">
                <a:ln>
                  <a:noFill/>
                </a:ln>
                <a:solidFill>
                  <a:srgbClr val="000000"/>
                </a:solidFill>
                <a:effectLst/>
                <a:uLnTx/>
                <a:uFillTx/>
                <a:latin typeface="Arial" pitchFamily="34" charset="0"/>
                <a:ea typeface="+mn-ea"/>
                <a:cs typeface="Arial" pitchFamily="34" charset="0"/>
              </a:rPr>
              <a:t>of</a:t>
            </a:r>
            <a:r>
              <a:rPr kumimoji="0" lang="en-US" sz="1200" b="0" i="1" u="sng" strike="noStrike" kern="1200" cap="none" spc="0" normalizeH="0" noProof="0" dirty="0" smtClean="0">
                <a:ln>
                  <a:noFill/>
                </a:ln>
                <a:solidFill>
                  <a:srgbClr val="000000"/>
                </a:solidFill>
                <a:effectLst/>
                <a:uLnTx/>
                <a:uFillTx/>
                <a:latin typeface="Arial" pitchFamily="34" charset="0"/>
                <a:ea typeface="+mn-ea"/>
                <a:cs typeface="Arial" pitchFamily="34" charset="0"/>
              </a:rPr>
              <a:t> </a:t>
            </a:r>
            <a:r>
              <a:rPr kumimoji="0" lang="en-US" sz="1200" b="0" i="1" u="sng" strike="noStrike" kern="1200" cap="none" spc="0" normalizeH="0" baseline="0" noProof="0" dirty="0" smtClean="0">
                <a:ln>
                  <a:noFill/>
                </a:ln>
                <a:solidFill>
                  <a:srgbClr val="000000"/>
                </a:solidFill>
                <a:effectLst/>
                <a:uLnTx/>
                <a:uFillTx/>
                <a:latin typeface="Arial" pitchFamily="34" charset="0"/>
                <a:ea typeface="+mn-ea"/>
                <a:cs typeface="Arial" pitchFamily="34" charset="0"/>
              </a:rPr>
              <a:t>thousands of different species, so</a:t>
            </a:r>
            <a:r>
              <a:rPr kumimoji="0" lang="en-US" sz="1200" b="0" i="1" u="sng" strike="noStrike" kern="1200" cap="none" spc="0" normalizeH="0" noProof="0" dirty="0" smtClean="0">
                <a:ln>
                  <a:noFill/>
                </a:ln>
                <a:solidFill>
                  <a:srgbClr val="000000"/>
                </a:solidFill>
                <a:effectLst/>
                <a:uLnTx/>
                <a:uFillTx/>
                <a:latin typeface="Arial" pitchFamily="34" charset="0"/>
                <a:ea typeface="+mn-ea"/>
                <a:cs typeface="Arial" pitchFamily="34" charset="0"/>
              </a:rPr>
              <a:t> u</a:t>
            </a:r>
            <a:r>
              <a:rPr kumimoji="0" lang="en-US" sz="1200" b="0" i="1" u="sng" strike="noStrike" kern="1200" cap="none" spc="0" normalizeH="0" baseline="0" noProof="0" dirty="0" smtClean="0">
                <a:ln>
                  <a:noFill/>
                </a:ln>
                <a:solidFill>
                  <a:srgbClr val="000000"/>
                </a:solidFill>
                <a:effectLst/>
                <a:uLnTx/>
                <a:uFillTx/>
                <a:latin typeface="Arial" pitchFamily="34" charset="0"/>
                <a:ea typeface="+mn-ea"/>
                <a:cs typeface="Arial" pitchFamily="34" charset="0"/>
              </a:rPr>
              <a:t>ltrahigh resolution mass spectrometry is required for the compositional analysis of the original unreacted naphthenic acids and the ketone products.</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  </a:t>
            </a:r>
            <a:r>
              <a:rPr kumimoji="0" lang="en-US" sz="1200" b="0" i="1" u="sng" strike="noStrike" kern="1200" cap="none" spc="0" normalizeH="0" baseline="0" noProof="0" dirty="0" smtClean="0">
                <a:ln>
                  <a:noFill/>
                </a:ln>
                <a:solidFill>
                  <a:srgbClr val="000000"/>
                </a:solidFill>
                <a:effectLst/>
                <a:uLnTx/>
                <a:uFillTx/>
                <a:latin typeface="Arial" pitchFamily="34" charset="0"/>
                <a:ea typeface="+mn-ea"/>
                <a:cs typeface="Arial" pitchFamily="34" charset="0"/>
              </a:rPr>
              <a:t>We present here the first mass spectral analysis of both, and highlight potential applications in commercial refineries</a:t>
            </a:r>
            <a:r>
              <a:rPr kumimoji="0" lang="en-US" sz="1200" b="0" i="0" u="none" strike="noStrike" kern="1200" cap="none" spc="0" normalizeH="0" baseline="0" noProof="0" dirty="0" smtClean="0">
                <a:ln>
                  <a:noFill/>
                </a:ln>
                <a:solidFill>
                  <a:srgbClr val="000000"/>
                </a:solidFill>
                <a:effectLst/>
                <a:uLnTx/>
                <a:uFillTx/>
                <a:latin typeface="Arial" pitchFamily="34" charset="0"/>
                <a:ea typeface="+mn-ea"/>
                <a:cs typeface="Arial" pitchFamily="34" charset="0"/>
              </a:rPr>
              <a:t>.  Corrosion tests were conducted at Ohio University, and samples were sent to the MagLab for analysis.</a:t>
            </a:r>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20" name="Line 42"/>
          <p:cNvSpPr>
            <a:spLocks noChangeShapeType="1"/>
          </p:cNvSpPr>
          <p:nvPr/>
        </p:nvSpPr>
        <p:spPr bwMode="auto">
          <a:xfrm>
            <a:off x="57150" y="1352420"/>
            <a:ext cx="9029700" cy="0"/>
          </a:xfrm>
          <a:prstGeom prst="line">
            <a:avLst/>
          </a:prstGeom>
          <a:noFill/>
          <a:ln w="82550" cmpd="thickThin">
            <a:solidFill>
              <a:schemeClr val="tx1"/>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pic>
        <p:nvPicPr>
          <p:cNvPr id="21" name="Picture 20"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23" name="Picture 22"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01221" y="1427468"/>
            <a:ext cx="4466524"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 Box 62"/>
          <p:cNvSpPr txBox="1">
            <a:spLocks noChangeArrowheads="1"/>
          </p:cNvSpPr>
          <p:nvPr/>
        </p:nvSpPr>
        <p:spPr bwMode="auto">
          <a:xfrm>
            <a:off x="665777" y="90288"/>
            <a:ext cx="7638758" cy="1115690"/>
          </a:xfrm>
          <a:prstGeom prst="rect">
            <a:avLst/>
          </a:prstGeom>
          <a:noFill/>
          <a:ln w="9525">
            <a:noFill/>
            <a:miter lim="800000"/>
            <a:headEnd/>
            <a:tailEnd/>
          </a:ln>
        </p:spPr>
        <p:txBody>
          <a:bodyPr wrap="square">
            <a:spAutoFit/>
          </a:bodyPr>
          <a:lstStyle/>
          <a:p>
            <a:pPr algn="ctr"/>
            <a:r>
              <a:rPr lang="en-US" sz="1400" b="1" dirty="0" smtClean="0"/>
              <a:t>Understanding Oil Refinery Corrosion Caused by Acidic Crude Oils</a:t>
            </a:r>
          </a:p>
          <a:p>
            <a:pPr algn="ctr"/>
            <a:r>
              <a:rPr lang="en-US" sz="1100" dirty="0" smtClean="0"/>
              <a:t>Krajewski, L.C.</a:t>
            </a:r>
            <a:r>
              <a:rPr lang="en-US" sz="1100" baseline="30000" dirty="0" smtClean="0"/>
              <a:t>1,2</a:t>
            </a:r>
            <a:r>
              <a:rPr lang="en-US" sz="1100" dirty="0" smtClean="0"/>
              <a:t>, Robbins, W.K.</a:t>
            </a:r>
            <a:r>
              <a:rPr lang="en-US" sz="1100" baseline="30000" dirty="0" smtClean="0"/>
              <a:t>2</a:t>
            </a:r>
            <a:r>
              <a:rPr lang="en-US" sz="1100" dirty="0" smtClean="0"/>
              <a:t>, Corilo, Y.E.</a:t>
            </a:r>
            <a:r>
              <a:rPr lang="en-US" sz="1100" baseline="30000" dirty="0" smtClean="0"/>
              <a:t>1</a:t>
            </a:r>
            <a:r>
              <a:rPr lang="en-US" sz="1100" dirty="0" smtClean="0"/>
              <a:t>, Bota. G.</a:t>
            </a:r>
            <a:r>
              <a:rPr lang="en-US" sz="1100" baseline="30000" dirty="0" smtClean="0"/>
              <a:t>4</a:t>
            </a:r>
            <a:r>
              <a:rPr lang="en-US" sz="1100" dirty="0" smtClean="0"/>
              <a:t>, Marshall, A.G.</a:t>
            </a:r>
            <a:r>
              <a:rPr lang="en-US" sz="1100" baseline="30000" dirty="0" smtClean="0"/>
              <a:t>1,3</a:t>
            </a:r>
            <a:r>
              <a:rPr lang="en-US" sz="1100" dirty="0" smtClean="0"/>
              <a:t>, and Rodgers, R.P.</a:t>
            </a:r>
            <a:r>
              <a:rPr lang="en-US" sz="1100" baseline="30000" dirty="0" smtClean="0"/>
              <a:t>1,2,3</a:t>
            </a:r>
            <a:endParaRPr lang="en-US" sz="1100" kern="1200" dirty="0"/>
          </a:p>
          <a:p>
            <a:pPr marL="228600" indent="-228600" algn="ctr">
              <a:spcBef>
                <a:spcPts val="600"/>
              </a:spcBef>
              <a:buAutoNum type="arabicPeriod"/>
            </a:pPr>
            <a:r>
              <a:rPr lang="en-US" sz="1050" b="1" dirty="0" smtClean="0">
                <a:solidFill>
                  <a:srgbClr val="4E4084"/>
                </a:solidFill>
              </a:rPr>
              <a:t>ICR </a:t>
            </a:r>
            <a:r>
              <a:rPr lang="en-US" sz="1050" b="1" dirty="0">
                <a:solidFill>
                  <a:srgbClr val="4E4084"/>
                </a:solidFill>
              </a:rPr>
              <a:t>User Facility, National High Magnetic Field </a:t>
            </a:r>
            <a:r>
              <a:rPr lang="en-US" sz="1050" b="1" dirty="0" smtClean="0">
                <a:solidFill>
                  <a:srgbClr val="4E4084"/>
                </a:solidFill>
              </a:rPr>
              <a:t>Laboratory </a:t>
            </a:r>
            <a:r>
              <a:rPr lang="en-US" sz="1050" b="1" kern="1200" dirty="0" smtClean="0">
                <a:solidFill>
                  <a:srgbClr val="4E4084"/>
                </a:solidFill>
              </a:rPr>
              <a:t>2. Future Fuels Institute (FFI) </a:t>
            </a:r>
            <a:r>
              <a:rPr lang="en-US" sz="1050" b="1" dirty="0" smtClean="0">
                <a:solidFill>
                  <a:srgbClr val="4E4084"/>
                </a:solidFill>
              </a:rPr>
              <a:t>3. </a:t>
            </a:r>
            <a:r>
              <a:rPr lang="en-US" sz="1050" b="1" dirty="0">
                <a:solidFill>
                  <a:srgbClr val="4E4084"/>
                </a:solidFill>
              </a:rPr>
              <a:t>Department of Chemistry and Biochemistry, Florida State </a:t>
            </a:r>
            <a:r>
              <a:rPr lang="en-US" sz="1050" b="1" dirty="0" smtClean="0">
                <a:solidFill>
                  <a:srgbClr val="4E4084"/>
                </a:solidFill>
              </a:rPr>
              <a:t>University  4. Inst. for Corrosion and Multiphase Tech, Ohio University </a:t>
            </a:r>
          </a:p>
          <a:p>
            <a:pPr marL="228600" indent="-228600" algn="ctr">
              <a:spcBef>
                <a:spcPts val="600"/>
              </a:spcBef>
              <a:buAutoNum type="arabicPeriod"/>
            </a:pPr>
            <a:r>
              <a:rPr lang="en-US" sz="1050" b="1" dirty="0" smtClean="0"/>
              <a:t>Funding </a:t>
            </a:r>
            <a:r>
              <a:rPr lang="en-US" sz="1050" b="1" dirty="0"/>
              <a:t>Grants:</a:t>
            </a:r>
            <a:r>
              <a:rPr lang="en-US" sz="1050" dirty="0"/>
              <a:t>  G.S. </a:t>
            </a:r>
            <a:r>
              <a:rPr lang="en-US" sz="1050" dirty="0" err="1"/>
              <a:t>Boebinger</a:t>
            </a:r>
            <a:r>
              <a:rPr lang="en-US" sz="1050" dirty="0"/>
              <a:t> (NSF DMR-1157490), R.P. Rodgers (FFI)</a:t>
            </a:r>
            <a:endParaRPr lang="en-US" sz="1100" b="1" dirty="0">
              <a:solidFill>
                <a:srgbClr val="0033CC"/>
              </a:solidFill>
            </a:endParaRPr>
          </a:p>
        </p:txBody>
      </p:sp>
    </p:spTree>
    <p:extLst>
      <p:ext uri="{BB962C8B-B14F-4D97-AF65-F5344CB8AC3E}">
        <p14:creationId xmlns:p14="http://schemas.microsoft.com/office/powerpoint/2010/main" val="3291169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7" name="Text Box 28"/>
          <p:cNvSpPr txBox="1">
            <a:spLocks noChangeArrowheads="1"/>
          </p:cNvSpPr>
          <p:nvPr/>
        </p:nvSpPr>
        <p:spPr bwMode="auto">
          <a:xfrm>
            <a:off x="4569121" y="1506988"/>
            <a:ext cx="4295776" cy="461665"/>
          </a:xfrm>
          <a:prstGeom prst="rect">
            <a:avLst/>
          </a:prstGeom>
          <a:noFill/>
          <a:ln w="9525">
            <a:noFill/>
            <a:miter lim="800000"/>
            <a:headEnd/>
            <a:tailEnd/>
          </a:ln>
        </p:spPr>
        <p:txBody>
          <a:bodyPr wrap="square">
            <a:spAutoFit/>
          </a:bodyPr>
          <a:lstStyle/>
          <a:p>
            <a:endParaRPr lang="en-US" sz="1200" dirty="0" smtClean="0"/>
          </a:p>
          <a:p>
            <a:endParaRPr lang="en-US" sz="1200" dirty="0"/>
          </a:p>
        </p:txBody>
      </p:sp>
      <p:sp>
        <p:nvSpPr>
          <p:cNvPr id="18" name="Text Box 28"/>
          <p:cNvSpPr txBox="1">
            <a:spLocks noChangeArrowheads="1"/>
          </p:cNvSpPr>
          <p:nvPr/>
        </p:nvSpPr>
        <p:spPr bwMode="auto">
          <a:xfrm>
            <a:off x="1" y="1427468"/>
            <a:ext cx="4369980" cy="4524315"/>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smtClean="0"/>
              <a:t>We </a:t>
            </a:r>
            <a:r>
              <a:rPr lang="en-US" sz="1200" i="1" u="sng" dirty="0"/>
              <a:t>show that </a:t>
            </a:r>
            <a:r>
              <a:rPr lang="en-US" sz="1200" i="1" u="sng" dirty="0" smtClean="0"/>
              <a:t>corrosion in acidic crude oils depends on the specific structures of the acid molecules</a:t>
            </a:r>
            <a:r>
              <a:rPr lang="en-US" sz="1200" dirty="0" smtClean="0"/>
              <a:t>. Acids with </a:t>
            </a:r>
            <a:r>
              <a:rPr lang="en-US" sz="1200" dirty="0"/>
              <a:t>fewer rings and double bonds in their structure are more </a:t>
            </a:r>
            <a:r>
              <a:rPr lang="en-US" sz="1200" dirty="0" smtClean="0"/>
              <a:t>corrosive.</a:t>
            </a:r>
          </a:p>
          <a:p>
            <a:pPr algn="just"/>
            <a:endParaRPr lang="en-US" sz="1200" dirty="0"/>
          </a:p>
          <a:p>
            <a:pPr algn="just"/>
            <a:r>
              <a:rPr lang="en-US" sz="1200" b="1" dirty="0">
                <a:solidFill>
                  <a:srgbClr val="000000"/>
                </a:solidFill>
              </a:rPr>
              <a:t>Why is this important? </a:t>
            </a:r>
            <a:r>
              <a:rPr lang="en-US" sz="1200" dirty="0" smtClean="0"/>
              <a:t>“Opportunity crudes” are those crude oils available at discounted price due to higher concentration of organic acids (naphthenic acids). Naphthenic acids cause corrosion in the steel pipes of oil refineries at a cost of ~ $1 billion annually. The acids react with iron in the steel to form oil-soluble iron </a:t>
            </a:r>
            <a:r>
              <a:rPr lang="en-US" sz="1200" dirty="0" err="1" smtClean="0"/>
              <a:t>naphthenates</a:t>
            </a:r>
            <a:r>
              <a:rPr lang="en-US" sz="1200" dirty="0" smtClean="0"/>
              <a:t>, which decompose at refinery temperature to yield oil-soluble ketones and oil-insoluble iron and magnetite (Fe</a:t>
            </a:r>
            <a:r>
              <a:rPr lang="en-US" sz="1200" baseline="-25000" dirty="0" smtClean="0"/>
              <a:t>3</a:t>
            </a:r>
            <a:r>
              <a:rPr lang="en-US" sz="1200" dirty="0" smtClean="0"/>
              <a:t>O</a:t>
            </a:r>
            <a:r>
              <a:rPr lang="en-US" sz="1200" baseline="-25000" dirty="0" smtClean="0"/>
              <a:t>4</a:t>
            </a:r>
            <a:r>
              <a:rPr lang="en-US" sz="1200" dirty="0" smtClean="0"/>
              <a:t>). Each ketone is composed of the two acids that initially reacted with iron to form the iron </a:t>
            </a:r>
            <a:r>
              <a:rPr lang="en-US" sz="1200" dirty="0" err="1" smtClean="0"/>
              <a:t>naphthenate</a:t>
            </a:r>
            <a:r>
              <a:rPr lang="en-US" sz="1200" dirty="0" smtClean="0"/>
              <a:t>, so analysis of the ketones formed reveals which specific naphthenic acids reacted with iron. </a:t>
            </a:r>
            <a:r>
              <a:rPr lang="en-US" sz="1200" i="1" u="sng" dirty="0" smtClean="0"/>
              <a:t>Not all acids are equally corrosive, so this knowledge can be used to provide more accurate oil pricing and better refinery strategy</a:t>
            </a:r>
            <a:r>
              <a:rPr lang="en-US" sz="1200" dirty="0" smtClean="0"/>
              <a:t>.</a:t>
            </a:r>
          </a:p>
          <a:p>
            <a:pPr algn="just"/>
            <a:endParaRPr lang="en-US" sz="1200" dirty="0" smtClean="0"/>
          </a:p>
          <a:p>
            <a:pPr algn="just"/>
            <a:r>
              <a:rPr lang="en-US" sz="1200" b="1" dirty="0" smtClean="0">
                <a:solidFill>
                  <a:srgbClr val="000000"/>
                </a:solidFill>
              </a:rPr>
              <a:t>Why </a:t>
            </a:r>
            <a:r>
              <a:rPr lang="en-US" sz="1200" b="1" dirty="0">
                <a:solidFill>
                  <a:srgbClr val="000000"/>
                </a:solidFill>
              </a:rPr>
              <a:t>did this research need the </a:t>
            </a:r>
            <a:r>
              <a:rPr lang="en-US" sz="1200" b="1" dirty="0" err="1" smtClean="0">
                <a:solidFill>
                  <a:srgbClr val="000000"/>
                </a:solidFill>
              </a:rPr>
              <a:t>MagLab</a:t>
            </a:r>
            <a:r>
              <a:rPr lang="en-US" sz="1200" b="1" dirty="0" smtClean="0">
                <a:solidFill>
                  <a:srgbClr val="000000"/>
                </a:solidFill>
              </a:rPr>
              <a:t>?</a:t>
            </a:r>
            <a:r>
              <a:rPr lang="en-US" sz="1200" dirty="0"/>
              <a:t> </a:t>
            </a:r>
            <a:r>
              <a:rPr lang="en-US" sz="1200" i="1" u="sng" dirty="0"/>
              <a:t>T</a:t>
            </a:r>
            <a:r>
              <a:rPr lang="en-US" sz="1200" i="1" u="sng" dirty="0" smtClean="0"/>
              <a:t>here are tens of thousands of different naphthenic acids, so the ultrahigh resolution mass spectrometers at the </a:t>
            </a:r>
            <a:r>
              <a:rPr lang="en-US" sz="1200" i="1" u="sng" dirty="0" err="1" smtClean="0"/>
              <a:t>Maglab</a:t>
            </a:r>
            <a:r>
              <a:rPr lang="en-US" sz="1200" i="1" u="sng" dirty="0" smtClean="0"/>
              <a:t> are required to resolve and identify the original unreacted naphthenic acids and the ketone products</a:t>
            </a:r>
            <a:r>
              <a:rPr lang="en-US" sz="1200" dirty="0" smtClean="0"/>
              <a:t>.  </a:t>
            </a:r>
            <a:endParaRPr lang="en-US" sz="1200" dirty="0"/>
          </a:p>
        </p:txBody>
      </p:sp>
      <p:sp>
        <p:nvSpPr>
          <p:cNvPr id="20" name="Line 42"/>
          <p:cNvSpPr>
            <a:spLocks noChangeShapeType="1"/>
          </p:cNvSpPr>
          <p:nvPr/>
        </p:nvSpPr>
        <p:spPr bwMode="auto">
          <a:xfrm>
            <a:off x="57150" y="1352420"/>
            <a:ext cx="9029700" cy="0"/>
          </a:xfrm>
          <a:prstGeom prst="line">
            <a:avLst/>
          </a:prstGeom>
          <a:noFill/>
          <a:ln w="82550" cmpd="thickThin">
            <a:solidFill>
              <a:schemeClr val="tx1"/>
            </a:solidFill>
            <a:round/>
            <a:headEnd/>
            <a:tailEnd/>
          </a:ln>
        </p:spPr>
        <p:txBody>
          <a:bodyPr/>
          <a:lstStyle/>
          <a:p>
            <a:endParaRPr lang="en-US"/>
          </a:p>
        </p:txBody>
      </p:sp>
      <p:pic>
        <p:nvPicPr>
          <p:cNvPr id="21" name="Picture 20" descr="NSF logo.jpg"/>
          <p:cNvPicPr>
            <a:picLocks noChangeAspect="1"/>
          </p:cNvPicPr>
          <p:nvPr/>
        </p:nvPicPr>
        <p:blipFill>
          <a:blip r:embed="rId3" cstate="print"/>
          <a:stretch>
            <a:fillRect/>
          </a:stretch>
        </p:blipFill>
        <p:spPr>
          <a:xfrm>
            <a:off x="8126812" y="0"/>
            <a:ext cx="1017188" cy="1023315"/>
          </a:xfrm>
          <a:prstGeom prst="rect">
            <a:avLst/>
          </a:prstGeom>
        </p:spPr>
      </p:pic>
      <p:sp>
        <p:nvSpPr>
          <p:cNvPr id="22" name="Text Box 62"/>
          <p:cNvSpPr txBox="1">
            <a:spLocks noChangeArrowheads="1"/>
          </p:cNvSpPr>
          <p:nvPr/>
        </p:nvSpPr>
        <p:spPr bwMode="auto">
          <a:xfrm>
            <a:off x="665777" y="90288"/>
            <a:ext cx="7638758" cy="1115690"/>
          </a:xfrm>
          <a:prstGeom prst="rect">
            <a:avLst/>
          </a:prstGeom>
          <a:noFill/>
          <a:ln w="9525">
            <a:noFill/>
            <a:miter lim="800000"/>
            <a:headEnd/>
            <a:tailEnd/>
          </a:ln>
        </p:spPr>
        <p:txBody>
          <a:bodyPr wrap="square">
            <a:spAutoFit/>
          </a:bodyPr>
          <a:lstStyle/>
          <a:p>
            <a:pPr algn="ctr"/>
            <a:r>
              <a:rPr lang="en-US" sz="1400" b="1" dirty="0" smtClean="0"/>
              <a:t>Understanding Oil Refinery Corrosion Caused by Acidic Crude Oils</a:t>
            </a:r>
          </a:p>
          <a:p>
            <a:pPr algn="ctr"/>
            <a:r>
              <a:rPr lang="en-US" sz="1100" dirty="0" smtClean="0"/>
              <a:t>Krajewski, L.C.</a:t>
            </a:r>
            <a:r>
              <a:rPr lang="en-US" sz="1100" baseline="30000" dirty="0" smtClean="0"/>
              <a:t>1,2</a:t>
            </a:r>
            <a:r>
              <a:rPr lang="en-US" sz="1100" dirty="0" smtClean="0"/>
              <a:t>, Robbins, W.K.</a:t>
            </a:r>
            <a:r>
              <a:rPr lang="en-US" sz="1100" baseline="30000" dirty="0" smtClean="0"/>
              <a:t>2</a:t>
            </a:r>
            <a:r>
              <a:rPr lang="en-US" sz="1100" dirty="0" smtClean="0"/>
              <a:t>, Corilo, Y.E.</a:t>
            </a:r>
            <a:r>
              <a:rPr lang="en-US" sz="1100" baseline="30000" dirty="0" smtClean="0"/>
              <a:t>1</a:t>
            </a:r>
            <a:r>
              <a:rPr lang="en-US" sz="1100" dirty="0" smtClean="0"/>
              <a:t>, Bota. G.</a:t>
            </a:r>
            <a:r>
              <a:rPr lang="en-US" sz="1100" baseline="30000" dirty="0" smtClean="0"/>
              <a:t>4</a:t>
            </a:r>
            <a:r>
              <a:rPr lang="en-US" sz="1100" dirty="0" smtClean="0"/>
              <a:t>, Marshall, A.G.</a:t>
            </a:r>
            <a:r>
              <a:rPr lang="en-US" sz="1100" baseline="30000" dirty="0" smtClean="0"/>
              <a:t>1,3</a:t>
            </a:r>
            <a:r>
              <a:rPr lang="en-US" sz="1100" dirty="0" smtClean="0"/>
              <a:t>, and Rodgers, R.P.</a:t>
            </a:r>
            <a:r>
              <a:rPr lang="en-US" sz="1100" baseline="30000" dirty="0" smtClean="0"/>
              <a:t>1,2,3</a:t>
            </a:r>
            <a:endParaRPr lang="en-US" sz="1100" kern="1200" dirty="0"/>
          </a:p>
          <a:p>
            <a:pPr marL="228600" indent="-228600" algn="ctr">
              <a:spcBef>
                <a:spcPts val="600"/>
              </a:spcBef>
              <a:buAutoNum type="arabicPeriod"/>
            </a:pPr>
            <a:r>
              <a:rPr lang="en-US" sz="1050" b="1" dirty="0" smtClean="0">
                <a:solidFill>
                  <a:srgbClr val="4E4084"/>
                </a:solidFill>
              </a:rPr>
              <a:t>ICR </a:t>
            </a:r>
            <a:r>
              <a:rPr lang="en-US" sz="1050" b="1" dirty="0">
                <a:solidFill>
                  <a:srgbClr val="4E4084"/>
                </a:solidFill>
              </a:rPr>
              <a:t>User Facility, National High Magnetic Field </a:t>
            </a:r>
            <a:r>
              <a:rPr lang="en-US" sz="1050" b="1" dirty="0" smtClean="0">
                <a:solidFill>
                  <a:srgbClr val="4E4084"/>
                </a:solidFill>
              </a:rPr>
              <a:t>Laboratory </a:t>
            </a:r>
            <a:r>
              <a:rPr lang="en-US" sz="1050" b="1" kern="1200" dirty="0" smtClean="0">
                <a:solidFill>
                  <a:srgbClr val="4E4084"/>
                </a:solidFill>
              </a:rPr>
              <a:t>2. Future Fuels Institute (FFI) </a:t>
            </a:r>
            <a:r>
              <a:rPr lang="en-US" sz="1050" b="1" dirty="0" smtClean="0">
                <a:solidFill>
                  <a:srgbClr val="4E4084"/>
                </a:solidFill>
              </a:rPr>
              <a:t>3. </a:t>
            </a:r>
            <a:r>
              <a:rPr lang="en-US" sz="1050" b="1" dirty="0">
                <a:solidFill>
                  <a:srgbClr val="4E4084"/>
                </a:solidFill>
              </a:rPr>
              <a:t>Department of Chemistry and Biochemistry, Florida State </a:t>
            </a:r>
            <a:r>
              <a:rPr lang="en-US" sz="1050" b="1" dirty="0" smtClean="0">
                <a:solidFill>
                  <a:srgbClr val="4E4084"/>
                </a:solidFill>
              </a:rPr>
              <a:t>University  4. Inst. for Corrosion and Multiphase Tech, Ohio University </a:t>
            </a:r>
          </a:p>
          <a:p>
            <a:pPr marL="228600" indent="-228600" algn="ctr">
              <a:spcBef>
                <a:spcPts val="600"/>
              </a:spcBef>
              <a:buAutoNum type="arabicPeriod"/>
            </a:pPr>
            <a:r>
              <a:rPr lang="en-US" sz="1050" b="1" dirty="0" smtClean="0"/>
              <a:t>Funding </a:t>
            </a:r>
            <a:r>
              <a:rPr lang="en-US" sz="1050" b="1" dirty="0"/>
              <a:t>Grants:</a:t>
            </a:r>
            <a:r>
              <a:rPr lang="en-US" sz="1050" dirty="0"/>
              <a:t>  G.S. </a:t>
            </a:r>
            <a:r>
              <a:rPr lang="en-US" sz="1050" dirty="0" err="1"/>
              <a:t>Boebinger</a:t>
            </a:r>
            <a:r>
              <a:rPr lang="en-US" sz="1050" dirty="0"/>
              <a:t> (NSF DMR-1157490), R.P. Rodgers (FFI)</a:t>
            </a:r>
            <a:endParaRPr lang="en-US" sz="1100" b="1" dirty="0">
              <a:solidFill>
                <a:srgbClr val="0033CC"/>
              </a:solidFill>
            </a:endParaRPr>
          </a:p>
        </p:txBody>
      </p:sp>
      <p:pic>
        <p:nvPicPr>
          <p:cNvPr id="23" name="Picture 22"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3" name="Text Box 28"/>
          <p:cNvSpPr txBox="1">
            <a:spLocks noChangeArrowheads="1"/>
          </p:cNvSpPr>
          <p:nvPr/>
        </p:nvSpPr>
        <p:spPr bwMode="auto">
          <a:xfrm>
            <a:off x="0" y="5951783"/>
            <a:ext cx="9144000" cy="938719"/>
          </a:xfrm>
          <a:prstGeom prst="rect">
            <a:avLst/>
          </a:prstGeom>
          <a:noFill/>
          <a:ln w="9525">
            <a:noFill/>
            <a:miter lim="800000"/>
            <a:headEnd/>
            <a:tailEnd/>
          </a:ln>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smtClean="0">
                <a:ln>
                  <a:noFill/>
                </a:ln>
                <a:solidFill>
                  <a:srgbClr val="333399"/>
                </a:solidFill>
                <a:effectLst/>
                <a:uLnTx/>
                <a:uFillTx/>
              </a:rPr>
              <a:t>Facilities:  </a:t>
            </a:r>
            <a:r>
              <a:rPr kumimoji="0" lang="en-US" sz="1100" b="0" i="0" u="none" strike="noStrike" kern="1200" cap="none" spc="0" normalizeH="0" baseline="0" noProof="0" dirty="0" smtClean="0">
                <a:ln>
                  <a:noFill/>
                </a:ln>
                <a:solidFill>
                  <a:srgbClr val="333399"/>
                </a:solidFill>
                <a:effectLst/>
                <a:uLnTx/>
                <a:uFillTx/>
              </a:rPr>
              <a:t>9.4T passive Fourier Transform – Ion Cyclotron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333399"/>
                </a:solidFill>
                <a:effectLst/>
                <a:uLnTx/>
                <a:uFillTx/>
              </a:rPr>
              <a:t>Resonance (FT-ICR) Mass Spectrometer (MS)</a:t>
            </a:r>
          </a:p>
          <a:p>
            <a:pPr lvl="0" algn="just">
              <a:defRPr/>
            </a:pPr>
            <a:r>
              <a:rPr lang="en-US" sz="1100" b="1" dirty="0">
                <a:solidFill>
                  <a:srgbClr val="333399"/>
                </a:solidFill>
              </a:rPr>
              <a:t>Citation: </a:t>
            </a:r>
            <a:r>
              <a:rPr lang="en-US" sz="1100" dirty="0" err="1">
                <a:solidFill>
                  <a:srgbClr val="333399"/>
                </a:solidFill>
              </a:rPr>
              <a:t>Krajewski</a:t>
            </a:r>
            <a:r>
              <a:rPr lang="en-US" sz="1100" dirty="0">
                <a:solidFill>
                  <a:srgbClr val="333399"/>
                </a:solidFill>
              </a:rPr>
              <a:t>, L.; Robbins, W.K.; </a:t>
            </a:r>
            <a:r>
              <a:rPr lang="en-US" sz="1100" dirty="0" err="1">
                <a:solidFill>
                  <a:srgbClr val="333399"/>
                </a:solidFill>
              </a:rPr>
              <a:t>Corilo</a:t>
            </a:r>
            <a:r>
              <a:rPr lang="en-US" sz="1100" dirty="0">
                <a:solidFill>
                  <a:srgbClr val="333399"/>
                </a:solidFill>
              </a:rPr>
              <a:t>, Y.E.; </a:t>
            </a:r>
            <a:r>
              <a:rPr lang="en-US" sz="1100" dirty="0" err="1">
                <a:solidFill>
                  <a:srgbClr val="333399"/>
                </a:solidFill>
              </a:rPr>
              <a:t>Bota</a:t>
            </a:r>
            <a:r>
              <a:rPr lang="en-US" sz="1100" dirty="0">
                <a:solidFill>
                  <a:srgbClr val="333399"/>
                </a:solidFill>
              </a:rPr>
              <a:t>, G.; </a:t>
            </a:r>
            <a:endParaRPr lang="en-US" sz="1100" dirty="0" smtClean="0">
              <a:solidFill>
                <a:srgbClr val="333399"/>
              </a:solidFill>
            </a:endParaRPr>
          </a:p>
          <a:p>
            <a:pPr lvl="0" algn="just">
              <a:defRPr/>
            </a:pPr>
            <a:r>
              <a:rPr lang="en-US" sz="1100" dirty="0" smtClean="0">
                <a:solidFill>
                  <a:srgbClr val="333399"/>
                </a:solidFill>
              </a:rPr>
              <a:t>Marshall</a:t>
            </a:r>
            <a:r>
              <a:rPr lang="en-US" sz="1100" dirty="0">
                <a:solidFill>
                  <a:srgbClr val="333399"/>
                </a:solidFill>
              </a:rPr>
              <a:t>, A.G.; Rodgers, R.P., </a:t>
            </a:r>
            <a:r>
              <a:rPr lang="en-US" sz="1100" i="1" dirty="0" smtClean="0">
                <a:solidFill>
                  <a:srgbClr val="333399"/>
                </a:solidFill>
              </a:rPr>
              <a:t>“Characterization </a:t>
            </a:r>
            <a:r>
              <a:rPr lang="en-US" sz="1100" i="1" dirty="0">
                <a:solidFill>
                  <a:srgbClr val="333399"/>
                </a:solidFill>
              </a:rPr>
              <a:t>of Ketones Formed in the Open System Corrosion Test of Naphthenic Acids by Fourier Transform Ion Cyclotron Resonance Mass </a:t>
            </a:r>
            <a:r>
              <a:rPr lang="en-US" sz="1100" i="1" dirty="0" smtClean="0">
                <a:solidFill>
                  <a:srgbClr val="333399"/>
                </a:solidFill>
              </a:rPr>
              <a:t>Spectrometry”, </a:t>
            </a:r>
            <a:r>
              <a:rPr lang="en-US" sz="1100" b="1" dirty="0">
                <a:solidFill>
                  <a:srgbClr val="333399"/>
                </a:solidFill>
              </a:rPr>
              <a:t>Energy </a:t>
            </a:r>
            <a:r>
              <a:rPr lang="en-US" sz="1100" b="1" dirty="0" smtClean="0">
                <a:solidFill>
                  <a:srgbClr val="333399"/>
                </a:solidFill>
              </a:rPr>
              <a:t>Fuels </a:t>
            </a:r>
            <a:r>
              <a:rPr lang="en-US" sz="1100" b="1" dirty="0">
                <a:solidFill>
                  <a:srgbClr val="333399"/>
                </a:solidFill>
              </a:rPr>
              <a:t>33 </a:t>
            </a:r>
            <a:r>
              <a:rPr lang="en-US" sz="1100" dirty="0">
                <a:solidFill>
                  <a:srgbClr val="333399"/>
                </a:solidFill>
              </a:rPr>
              <a:t>(6), 4946-4950 (2019) </a:t>
            </a:r>
            <a:r>
              <a:rPr lang="en-US" sz="1100" dirty="0" smtClean="0">
                <a:solidFill>
                  <a:srgbClr val="333399"/>
                </a:solidFill>
              </a:rPr>
              <a:t>doi.org/10.1021/acs.energyfuels.9b00626</a:t>
            </a:r>
            <a:endParaRPr kumimoji="0" lang="en-US" sz="1100" b="0" i="0" u="none" strike="noStrike" kern="1200" cap="none" spc="0" normalizeH="0" baseline="0" noProof="0" dirty="0" smtClean="0">
              <a:ln>
                <a:noFill/>
              </a:ln>
              <a:solidFill>
                <a:srgbClr val="333399"/>
              </a:solidFill>
              <a:effectLst/>
              <a:uLnTx/>
              <a:uFillTx/>
            </a:endParaRPr>
          </a:p>
        </p:txBody>
      </p:sp>
      <p:sp>
        <p:nvSpPr>
          <p:cNvPr id="14" name="TextBox 13"/>
          <p:cNvSpPr txBox="1"/>
          <p:nvPr/>
        </p:nvSpPr>
        <p:spPr>
          <a:xfrm>
            <a:off x="4381388" y="4638016"/>
            <a:ext cx="4705462" cy="1785104"/>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i="0" u="none" strike="noStrike" kern="1200" cap="none" spc="0" normalizeH="0" baseline="0" noProof="0" dirty="0" smtClean="0">
                <a:ln>
                  <a:noFill/>
                </a:ln>
                <a:solidFill>
                  <a:srgbClr val="006600"/>
                </a:solidFill>
                <a:effectLst/>
                <a:uLnTx/>
                <a:uFillTx/>
              </a:rPr>
              <a:t>Figure. (left) Molecular analysis of the feed naphthenic acids before the corrosion test provides the carbon number (x-axis) and </a:t>
            </a:r>
            <a:r>
              <a:rPr lang="en-US" sz="1100" dirty="0" smtClean="0">
                <a:solidFill>
                  <a:srgbClr val="006600"/>
                </a:solidFill>
              </a:rPr>
              <a:t>“Double Bond Equivalents (</a:t>
            </a:r>
            <a:r>
              <a:rPr kumimoji="0" lang="en-US" sz="1100" i="0" u="none" strike="noStrike" kern="1200" cap="none" spc="0" normalizeH="0" baseline="0" noProof="0" dirty="0" smtClean="0">
                <a:ln>
                  <a:noFill/>
                </a:ln>
                <a:solidFill>
                  <a:srgbClr val="006600"/>
                </a:solidFill>
                <a:effectLst/>
                <a:uLnTx/>
                <a:uFillTx/>
              </a:rPr>
              <a:t>DBE,</a:t>
            </a:r>
            <a:r>
              <a:rPr kumimoji="0" lang="en-US" sz="1100" i="0" u="none" strike="noStrike" kern="1200" cap="none" spc="0" normalizeH="0" noProof="0" dirty="0" smtClean="0">
                <a:ln>
                  <a:noFill/>
                </a:ln>
                <a:solidFill>
                  <a:srgbClr val="006600"/>
                </a:solidFill>
                <a:effectLst/>
                <a:uLnTx/>
                <a:uFillTx/>
              </a:rPr>
              <a:t> the </a:t>
            </a:r>
            <a:r>
              <a:rPr kumimoji="0" lang="en-US" sz="1100" i="0" u="none" strike="noStrike" kern="1200" cap="none" spc="0" normalizeH="0" baseline="0" noProof="0" dirty="0" smtClean="0">
                <a:ln>
                  <a:noFill/>
                </a:ln>
                <a:solidFill>
                  <a:srgbClr val="006600"/>
                </a:solidFill>
                <a:effectLst/>
                <a:uLnTx/>
                <a:uFillTx/>
              </a:rPr>
              <a:t>number of rings and double bonds to carbon, on the y-axis).</a:t>
            </a:r>
            <a:r>
              <a:rPr kumimoji="0" lang="en-US" sz="1100" i="0" u="none" strike="noStrike" kern="1200" cap="none" spc="0" normalizeH="0" noProof="0" dirty="0" smtClean="0">
                <a:ln>
                  <a:noFill/>
                </a:ln>
                <a:solidFill>
                  <a:srgbClr val="006600"/>
                </a:solidFill>
                <a:effectLst/>
                <a:uLnTx/>
                <a:uFillTx/>
              </a:rPr>
              <a:t> </a:t>
            </a:r>
            <a:r>
              <a:rPr kumimoji="0" lang="en-US" sz="1100" i="0" u="none" strike="noStrike" kern="1200" cap="none" spc="0" normalizeH="0" baseline="0" noProof="0" dirty="0" smtClean="0">
                <a:ln>
                  <a:noFill/>
                </a:ln>
                <a:solidFill>
                  <a:srgbClr val="006600"/>
                </a:solidFill>
                <a:effectLst/>
                <a:uLnTx/>
                <a:uFillTx/>
              </a:rPr>
              <a:t>The acids react with iron and then</a:t>
            </a:r>
            <a:r>
              <a:rPr kumimoji="0" lang="en-US" sz="1100" i="0" u="none" strike="noStrike" kern="1200" cap="none" spc="0" normalizeH="0" noProof="0" dirty="0" smtClean="0">
                <a:ln>
                  <a:noFill/>
                </a:ln>
                <a:solidFill>
                  <a:srgbClr val="006600"/>
                </a:solidFill>
                <a:effectLst/>
                <a:uLnTx/>
                <a:uFillTx/>
              </a:rPr>
              <a:t> decompose </a:t>
            </a:r>
            <a:r>
              <a:rPr kumimoji="0" lang="en-US" sz="1100" i="0" u="none" strike="noStrike" kern="1200" cap="none" spc="0" normalizeH="0" baseline="0" noProof="0" dirty="0" smtClean="0">
                <a:ln>
                  <a:noFill/>
                </a:ln>
                <a:solidFill>
                  <a:srgbClr val="006600"/>
                </a:solidFill>
                <a:effectLst/>
                <a:uLnTx/>
                <a:uFillTx/>
              </a:rPr>
              <a:t>to form the ketone corrosion products, so knowledge of the acid composition allows prediction of the corrosion ketone products, assuming that each acid is equally likely to react (top, right). The actual ketone corrosion products (bottom, right) are centered at the same carbon number as predicted, suggesting little dependence on carbon number, but are lower in DBE, which suggests lower DBE species are more reactive with iron. </a:t>
            </a:r>
            <a:endParaRPr kumimoji="0" lang="en-US" sz="1100" i="0" u="none" strike="noStrike" kern="1200" cap="none" spc="0" normalizeH="0" baseline="0" noProof="0" dirty="0">
              <a:ln>
                <a:noFill/>
              </a:ln>
              <a:solidFill>
                <a:srgbClr val="006600"/>
              </a:solidFill>
              <a:effectLst/>
              <a:uLnTx/>
              <a:uFillTx/>
            </a:endParaRPr>
          </a:p>
        </p:txBody>
      </p:sp>
      <p:pic>
        <p:nvPicPr>
          <p:cNvPr id="1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01221" y="1427468"/>
            <a:ext cx="4466524"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4405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4F7E8A-B388-46B4-B4B7-2A7B4A21571D}"/>
</file>

<file path=customXml/itemProps2.xml><?xml version="1.0" encoding="utf-8"?>
<ds:datastoreItem xmlns:ds="http://schemas.openxmlformats.org/officeDocument/2006/customXml" ds:itemID="{D2A8A8ED-E036-4BA5-8089-E34036676AD4}"/>
</file>

<file path=customXml/itemProps3.xml><?xml version="1.0" encoding="utf-8"?>
<ds:datastoreItem xmlns:ds="http://schemas.openxmlformats.org/officeDocument/2006/customXml" ds:itemID="{F8664F82-3121-4293-9A9A-D18444284CD9}"/>
</file>

<file path=docProps/app.xml><?xml version="1.0" encoding="utf-8"?>
<Properties xmlns="http://schemas.openxmlformats.org/officeDocument/2006/extended-properties" xmlns:vt="http://schemas.openxmlformats.org/officeDocument/2006/docPropsVTypes">
  <TotalTime>8941</TotalTime>
  <Words>1042</Words>
  <Application>Microsoft Office PowerPoint</Application>
  <PresentationFormat>On-screen Show (4:3)</PresentationFormat>
  <Paragraphs>26</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175</cp:revision>
  <cp:lastPrinted>2007-07-13T05:35:51Z</cp:lastPrinted>
  <dcterms:created xsi:type="dcterms:W3CDTF">2004-08-07T03:10:56Z</dcterms:created>
  <dcterms:modified xsi:type="dcterms:W3CDTF">2020-02-14T20:56:53Z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