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2" autoAdjust="0"/>
    <p:restoredTop sz="96395" autoAdjust="0"/>
  </p:normalViewPr>
  <p:slideViewPr>
    <p:cSldViewPr snapToGrid="0">
      <p:cViewPr varScale="1">
        <p:scale>
          <a:sx n="95" d="100"/>
          <a:sy n="95" d="100"/>
        </p:scale>
        <p:origin x="100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14393" cy="46577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38871" y="0"/>
            <a:ext cx="3014393" cy="46577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1" y="8841738"/>
            <a:ext cx="3014393" cy="46577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38871" y="8841738"/>
            <a:ext cx="3014393" cy="46577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14393" cy="46577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40445" y="0"/>
            <a:ext cx="3014393" cy="46577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27627" y="4422459"/>
            <a:ext cx="5099585" cy="418877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1" y="8843328"/>
            <a:ext cx="3014393" cy="46577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40445" y="8843328"/>
            <a:ext cx="3014393" cy="46577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79351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80073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tiff"/><Relationship Id="rId4" Type="http://schemas.openxmlformats.org/officeDocument/2006/relationships/hyperlink" Target="https://doi.org/10.1016/j.neuroimage.2019.11613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neuroimage.2019.11613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SF logo.jpg"/>
          <p:cNvPicPr>
            <a:picLocks noChangeAspect="1"/>
          </p:cNvPicPr>
          <p:nvPr/>
        </p:nvPicPr>
        <p:blipFill>
          <a:blip r:embed="rId3" cstate="print"/>
          <a:stretch>
            <a:fillRect/>
          </a:stretch>
        </p:blipFill>
        <p:spPr>
          <a:xfrm>
            <a:off x="8095395" y="63525"/>
            <a:ext cx="1017188" cy="102331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0382" y="1383434"/>
            <a:ext cx="4924737" cy="4093428"/>
          </a:xfrm>
          <a:prstGeom prst="rect">
            <a:avLst/>
          </a:prstGeom>
          <a:noFill/>
          <a:ln w="9525">
            <a:noFill/>
            <a:miter lim="800000"/>
            <a:headEnd/>
            <a:tailEnd/>
          </a:ln>
        </p:spPr>
        <p:txBody>
          <a:bodyPr wrap="square">
            <a:spAutoFit/>
          </a:bodyPr>
          <a:lstStyle/>
          <a:p>
            <a:pPr algn="just"/>
            <a:r>
              <a:rPr lang="en-US" sz="1200" dirty="0"/>
              <a:t>Alzheimer's </a:t>
            </a:r>
            <a:r>
              <a:rPr lang="en-US" sz="1200" dirty="0" smtClean="0"/>
              <a:t>disease is </a:t>
            </a:r>
            <a:r>
              <a:rPr lang="en-US" sz="1200" dirty="0"/>
              <a:t>a neurodegenerative disease which is linked to changes in the microstructure of the brain. Extracellular β-amyloid (</a:t>
            </a:r>
            <a:r>
              <a:rPr lang="en-US" sz="1200" dirty="0" smtClean="0"/>
              <a:t>Aβ) plaque </a:t>
            </a:r>
            <a:r>
              <a:rPr lang="en-US" sz="1200" dirty="0"/>
              <a:t>deposits and inflammatory immune activation, mediated in part by interleukin-6 (IL6), are suspected </a:t>
            </a:r>
            <a:r>
              <a:rPr lang="en-US" sz="1200" dirty="0" smtClean="0"/>
              <a:t>to cause the altered tissue microstructure</a:t>
            </a:r>
            <a:r>
              <a:rPr lang="en-US" sz="1200" dirty="0"/>
              <a:t>. </a:t>
            </a:r>
            <a:r>
              <a:rPr lang="en-US" sz="1200" i="1" u="sng" dirty="0"/>
              <a:t>Quantifying </a:t>
            </a:r>
            <a:r>
              <a:rPr lang="en-US" sz="1200" i="1" u="sng" dirty="0" smtClean="0"/>
              <a:t>early changes </a:t>
            </a:r>
            <a:r>
              <a:rPr lang="en-US" sz="1200" i="1" u="sng" dirty="0"/>
              <a:t>in </a:t>
            </a:r>
            <a:r>
              <a:rPr lang="en-US" sz="1200" i="1" u="sng" dirty="0" smtClean="0"/>
              <a:t>brain microstructures via MRI could help </a:t>
            </a:r>
            <a:r>
              <a:rPr lang="en-US" sz="1200" i="1" u="sng" dirty="0"/>
              <a:t>to monitor and predict disease progression, as well as </a:t>
            </a:r>
            <a:r>
              <a:rPr lang="en-US" sz="1200" i="1" u="sng" dirty="0" smtClean="0"/>
              <a:t>potentially suggest </a:t>
            </a:r>
            <a:r>
              <a:rPr lang="en-US" sz="1200" i="1" u="sng" dirty="0"/>
              <a:t>new treatment methods</a:t>
            </a:r>
            <a:r>
              <a:rPr lang="en-US" sz="1200" dirty="0" smtClean="0"/>
              <a:t>. </a:t>
            </a:r>
          </a:p>
          <a:p>
            <a:pPr algn="just"/>
            <a:endParaRPr lang="en-US" sz="800" dirty="0"/>
          </a:p>
          <a:p>
            <a:pPr algn="just"/>
            <a:r>
              <a:rPr lang="en-US" sz="1200" i="1" u="sng" dirty="0" smtClean="0"/>
              <a:t>Using a mouse model of Alzheimer’s disease, researchers demonstrated that high-field </a:t>
            </a:r>
            <a:r>
              <a:rPr lang="en-US" sz="1200" i="1" u="sng" dirty="0"/>
              <a:t>diffusion </a:t>
            </a:r>
            <a:r>
              <a:rPr lang="en-US" sz="1200" i="1" u="sng" dirty="0" smtClean="0"/>
              <a:t>MRI measurements can detect early changes in white matter due to increased levels of either Aβ or IL6</a:t>
            </a:r>
            <a:r>
              <a:rPr lang="en-US" sz="1200" dirty="0" smtClean="0"/>
              <a:t>. It is known that Aβ </a:t>
            </a:r>
            <a:r>
              <a:rPr lang="en-US" sz="1200" dirty="0"/>
              <a:t>and IL6 </a:t>
            </a:r>
            <a:r>
              <a:rPr lang="en-US" sz="1200" dirty="0" smtClean="0"/>
              <a:t>have opposite effects </a:t>
            </a:r>
            <a:r>
              <a:rPr lang="en-US" sz="1200" dirty="0"/>
              <a:t>on </a:t>
            </a:r>
            <a:r>
              <a:rPr lang="en-US" sz="1200" dirty="0" smtClean="0"/>
              <a:t>the fractional anisotropy (FA) of water diffusion in white matter: </a:t>
            </a:r>
            <a:r>
              <a:rPr lang="en-US" sz="1200" dirty="0"/>
              <a:t>Aβ </a:t>
            </a:r>
            <a:r>
              <a:rPr lang="en-US" sz="1200" dirty="0" smtClean="0"/>
              <a:t>reduces FA </a:t>
            </a:r>
            <a:r>
              <a:rPr lang="en-US" sz="1200" dirty="0"/>
              <a:t>while IL6 </a:t>
            </a:r>
            <a:r>
              <a:rPr lang="en-US" sz="1200" dirty="0" smtClean="0"/>
              <a:t>decreases </a:t>
            </a:r>
            <a:r>
              <a:rPr lang="en-US" sz="1200" dirty="0"/>
              <a:t>FA. The reduction in </a:t>
            </a:r>
            <a:r>
              <a:rPr lang="en-US" sz="1200" dirty="0" smtClean="0"/>
              <a:t>FA with </a:t>
            </a:r>
            <a:r>
              <a:rPr lang="en-US" sz="1200" dirty="0"/>
              <a:t>increased Aβ </a:t>
            </a:r>
            <a:r>
              <a:rPr lang="en-US" sz="1200" dirty="0" smtClean="0"/>
              <a:t>suggests hindered diffusion </a:t>
            </a:r>
            <a:r>
              <a:rPr lang="en-US" sz="1200" dirty="0"/>
              <a:t>in the presence of </a:t>
            </a:r>
            <a:r>
              <a:rPr lang="en-US" sz="1200" dirty="0" smtClean="0"/>
              <a:t>high levels </a:t>
            </a:r>
            <a:r>
              <a:rPr lang="en-US" sz="1200" dirty="0"/>
              <a:t>of this protein. </a:t>
            </a:r>
            <a:r>
              <a:rPr lang="en-US" sz="1200" dirty="0" smtClean="0"/>
              <a:t>IL6-induced </a:t>
            </a:r>
            <a:r>
              <a:rPr lang="en-US" sz="1200" dirty="0"/>
              <a:t>increases in FA </a:t>
            </a:r>
            <a:r>
              <a:rPr lang="en-US" sz="1200" dirty="0" smtClean="0"/>
              <a:t>suggest a counteracting </a:t>
            </a:r>
            <a:r>
              <a:rPr lang="en-US" sz="1200" dirty="0"/>
              <a:t>effect </a:t>
            </a:r>
            <a:r>
              <a:rPr lang="en-US" sz="1200" dirty="0" smtClean="0"/>
              <a:t>of inflammation such </a:t>
            </a:r>
            <a:r>
              <a:rPr lang="en-US" sz="1200" dirty="0"/>
              <a:t>as clearance of Aβ. </a:t>
            </a:r>
            <a:r>
              <a:rPr lang="en-US" sz="1200" dirty="0" smtClean="0"/>
              <a:t>Researchers also observed </a:t>
            </a:r>
            <a:r>
              <a:rPr lang="en-US" sz="1200" dirty="0"/>
              <a:t>reduced </a:t>
            </a:r>
            <a:r>
              <a:rPr lang="en-US" sz="1200" dirty="0" smtClean="0"/>
              <a:t>mean, axial, and radial diffusivity in several white matter areas as well </a:t>
            </a:r>
            <a:r>
              <a:rPr lang="en-US" sz="1200" dirty="0"/>
              <a:t>as in the </a:t>
            </a:r>
            <a:r>
              <a:rPr lang="en-US" sz="1200" dirty="0" smtClean="0"/>
              <a:t>hippocampus</a:t>
            </a:r>
            <a:r>
              <a:rPr lang="en-US" sz="1200" dirty="0"/>
              <a:t>. </a:t>
            </a:r>
            <a:r>
              <a:rPr lang="en-US" sz="1200" dirty="0" smtClean="0"/>
              <a:t>Using the neurite </a:t>
            </a:r>
            <a:r>
              <a:rPr lang="en-US" sz="1200" dirty="0"/>
              <a:t>orientation dispersion and density imaging (NODDI) </a:t>
            </a:r>
            <a:r>
              <a:rPr lang="en-US" sz="1200" dirty="0" smtClean="0"/>
              <a:t>model, these researchers observed Aβ </a:t>
            </a:r>
            <a:r>
              <a:rPr lang="en-US" sz="1200" dirty="0"/>
              <a:t>and IL6 significantly affected hippocampal, thalamic, midbrain and striatal networks</a:t>
            </a:r>
            <a:endParaRPr lang="en-US" sz="1200" dirty="0" smtClean="0"/>
          </a:p>
        </p:txBody>
      </p:sp>
      <p:sp>
        <p:nvSpPr>
          <p:cNvPr id="1034" name="Rectangle 49"/>
          <p:cNvSpPr>
            <a:spLocks noChangeArrowheads="1"/>
          </p:cNvSpPr>
          <p:nvPr/>
        </p:nvSpPr>
        <p:spPr bwMode="auto">
          <a:xfrm>
            <a:off x="5069936" y="1356128"/>
            <a:ext cx="4033455" cy="5485245"/>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16417" y="5505910"/>
            <a:ext cx="5132416" cy="1277273"/>
          </a:xfrm>
          <a:prstGeom prst="rect">
            <a:avLst/>
          </a:prstGeom>
          <a:noFill/>
          <a:ln w="9525">
            <a:noFill/>
            <a:miter lim="800000"/>
            <a:headEnd/>
            <a:tailEnd/>
          </a:ln>
        </p:spPr>
        <p:txBody>
          <a:bodyPr wrap="square">
            <a:spAutoFit/>
          </a:bodyPr>
          <a:lstStyle/>
          <a:p>
            <a:r>
              <a:rPr lang="en-US" sz="1100" b="1" dirty="0" smtClean="0">
                <a:solidFill>
                  <a:srgbClr val="333399"/>
                </a:solidFill>
              </a:rPr>
              <a:t>Facilities and instrumentation:</a:t>
            </a:r>
            <a:r>
              <a:rPr lang="en-US" sz="1100" dirty="0" smtClean="0">
                <a:solidFill>
                  <a:srgbClr val="333399"/>
                </a:solidFill>
              </a:rPr>
              <a:t> </a:t>
            </a:r>
            <a:r>
              <a:rPr lang="en-US" sz="1100" dirty="0">
                <a:solidFill>
                  <a:srgbClr val="333399"/>
                </a:solidFill>
              </a:rPr>
              <a:t>11.1 </a:t>
            </a:r>
            <a:r>
              <a:rPr lang="en-US" sz="1100" dirty="0" smtClean="0">
                <a:solidFill>
                  <a:srgbClr val="333399"/>
                </a:solidFill>
              </a:rPr>
              <a:t>T MRI system, </a:t>
            </a:r>
            <a:r>
              <a:rPr lang="en-US" sz="1100" dirty="0" err="1" smtClean="0">
                <a:solidFill>
                  <a:srgbClr val="333399"/>
                </a:solidFill>
              </a:rPr>
              <a:t>MagLab’s</a:t>
            </a:r>
            <a:r>
              <a:rPr lang="en-US" sz="1100" dirty="0" smtClean="0">
                <a:solidFill>
                  <a:srgbClr val="333399"/>
                </a:solidFill>
              </a:rPr>
              <a:t> AMRIS Facility</a:t>
            </a:r>
            <a:endParaRPr lang="en-US" sz="1100" dirty="0">
              <a:solidFill>
                <a:srgbClr val="333399"/>
              </a:solidFill>
            </a:endParaRPr>
          </a:p>
          <a:p>
            <a:r>
              <a:rPr lang="en-US" sz="1100" b="1" dirty="0" smtClean="0">
                <a:solidFill>
                  <a:srgbClr val="333399"/>
                </a:solidFill>
              </a:rPr>
              <a:t>Citation: </a:t>
            </a:r>
            <a:r>
              <a:rPr lang="en-US" sz="1100" dirty="0"/>
              <a:t> </a:t>
            </a:r>
            <a:r>
              <a:rPr lang="en-US" sz="1100" dirty="0">
                <a:solidFill>
                  <a:srgbClr val="333399"/>
                </a:solidFill>
              </a:rPr>
              <a:t>Colon-Perez, L.M.; Ibanez, K.R.; Suarez, M.; </a:t>
            </a:r>
            <a:r>
              <a:rPr lang="en-US" sz="1100" dirty="0" err="1">
                <a:solidFill>
                  <a:srgbClr val="333399"/>
                </a:solidFill>
              </a:rPr>
              <a:t>Torroella</a:t>
            </a:r>
            <a:r>
              <a:rPr lang="en-US" sz="1100" dirty="0">
                <a:solidFill>
                  <a:srgbClr val="333399"/>
                </a:solidFill>
              </a:rPr>
              <a:t>, K.; Acuna, K.; </a:t>
            </a:r>
            <a:r>
              <a:rPr lang="en-US" sz="1100" dirty="0" err="1">
                <a:solidFill>
                  <a:srgbClr val="333399"/>
                </a:solidFill>
              </a:rPr>
              <a:t>Ofori</a:t>
            </a:r>
            <a:r>
              <a:rPr lang="en-US" sz="1100" dirty="0">
                <a:solidFill>
                  <a:srgbClr val="333399"/>
                </a:solidFill>
              </a:rPr>
              <a:t>, E.; Levites, Y.; </a:t>
            </a:r>
            <a:r>
              <a:rPr lang="en-US" sz="1100" dirty="0" err="1">
                <a:solidFill>
                  <a:srgbClr val="333399"/>
                </a:solidFill>
              </a:rPr>
              <a:t>Vaillancourt</a:t>
            </a:r>
            <a:r>
              <a:rPr lang="en-US" sz="1100" dirty="0">
                <a:solidFill>
                  <a:srgbClr val="333399"/>
                </a:solidFill>
              </a:rPr>
              <a:t>, D.; </a:t>
            </a:r>
            <a:r>
              <a:rPr lang="en-US" sz="1100" dirty="0" err="1">
                <a:solidFill>
                  <a:srgbClr val="333399"/>
                </a:solidFill>
              </a:rPr>
              <a:t>Golde</a:t>
            </a:r>
            <a:r>
              <a:rPr lang="en-US" sz="1100" dirty="0">
                <a:solidFill>
                  <a:srgbClr val="333399"/>
                </a:solidFill>
              </a:rPr>
              <a:t>, T.E.; </a:t>
            </a:r>
            <a:r>
              <a:rPr lang="en-US" sz="1100" dirty="0" err="1">
                <a:solidFill>
                  <a:srgbClr val="333399"/>
                </a:solidFill>
              </a:rPr>
              <a:t>Chakrabarty</a:t>
            </a:r>
            <a:r>
              <a:rPr lang="en-US" sz="1100" dirty="0">
                <a:solidFill>
                  <a:srgbClr val="333399"/>
                </a:solidFill>
              </a:rPr>
              <a:t>, P.; </a:t>
            </a:r>
            <a:r>
              <a:rPr lang="en-US" sz="1100" dirty="0" err="1">
                <a:solidFill>
                  <a:srgbClr val="333399"/>
                </a:solidFill>
              </a:rPr>
              <a:t>Febo</a:t>
            </a:r>
            <a:r>
              <a:rPr lang="en-US" sz="1100" dirty="0">
                <a:solidFill>
                  <a:srgbClr val="333399"/>
                </a:solidFill>
              </a:rPr>
              <a:t>, M., </a:t>
            </a:r>
            <a:r>
              <a:rPr lang="en-US" sz="1100" i="1" dirty="0">
                <a:solidFill>
                  <a:srgbClr val="333399"/>
                </a:solidFill>
              </a:rPr>
              <a:t>Neurite orientation dispersion and density imaging reveals white matter and hippocampal microstructure changes produced by Interleukin-6 in the TgCRND8 mouse model of amyloidosis,</a:t>
            </a:r>
            <a:r>
              <a:rPr lang="en-US" sz="1100" dirty="0">
                <a:solidFill>
                  <a:srgbClr val="333399"/>
                </a:solidFill>
              </a:rPr>
              <a:t> </a:t>
            </a:r>
            <a:r>
              <a:rPr lang="en-US" sz="1100" b="1" dirty="0" err="1">
                <a:solidFill>
                  <a:srgbClr val="333399"/>
                </a:solidFill>
              </a:rPr>
              <a:t>NeuroImage</a:t>
            </a:r>
            <a:r>
              <a:rPr lang="en-US" sz="1100" dirty="0">
                <a:solidFill>
                  <a:srgbClr val="333399"/>
                </a:solidFill>
              </a:rPr>
              <a:t>, </a:t>
            </a:r>
            <a:r>
              <a:rPr lang="en-US" sz="1100" b="1" dirty="0">
                <a:solidFill>
                  <a:srgbClr val="333399"/>
                </a:solidFill>
              </a:rPr>
              <a:t>202</a:t>
            </a:r>
            <a:r>
              <a:rPr lang="en-US" sz="1100" dirty="0">
                <a:solidFill>
                  <a:srgbClr val="333399"/>
                </a:solidFill>
              </a:rPr>
              <a:t>, 116138 (2019) </a:t>
            </a:r>
            <a:r>
              <a:rPr lang="en-US" sz="1100" dirty="0">
                <a:solidFill>
                  <a:srgbClr val="333399"/>
                </a:solidFill>
                <a:hlinkClick r:id="rId4"/>
              </a:rPr>
              <a:t>doi.org/10.1016/j.neuroimage.2019.116138</a:t>
            </a:r>
            <a:endParaRPr lang="en-US" sz="1200" dirty="0">
              <a:solidFill>
                <a:srgbClr val="333399"/>
              </a:solidFill>
            </a:endParaRPr>
          </a:p>
        </p:txBody>
      </p:sp>
      <p:sp>
        <p:nvSpPr>
          <p:cNvPr id="3" name="TextBox 2"/>
          <p:cNvSpPr txBox="1"/>
          <p:nvPr/>
        </p:nvSpPr>
        <p:spPr>
          <a:xfrm>
            <a:off x="5101672" y="4716227"/>
            <a:ext cx="3941189" cy="2123658"/>
          </a:xfrm>
          <a:prstGeom prst="rect">
            <a:avLst/>
          </a:prstGeom>
          <a:noFill/>
        </p:spPr>
        <p:txBody>
          <a:bodyPr wrap="square" rtlCol="0">
            <a:spAutoFit/>
          </a:bodyPr>
          <a:lstStyle/>
          <a:p>
            <a:pPr algn="just"/>
            <a:r>
              <a:rPr lang="en-US" sz="1100" dirty="0" smtClean="0"/>
              <a:t>Resting </a:t>
            </a:r>
            <a:r>
              <a:rPr lang="en-US" sz="1100" dirty="0"/>
              <a:t>state functional MRI </a:t>
            </a:r>
            <a:r>
              <a:rPr lang="en-US" sz="1100" dirty="0" smtClean="0"/>
              <a:t>at 11.1T revealed </a:t>
            </a:r>
            <a:r>
              <a:rPr lang="en-US" sz="1100" dirty="0"/>
              <a:t>the effects </a:t>
            </a:r>
            <a:r>
              <a:rPr lang="en-US" sz="1100" dirty="0" smtClean="0"/>
              <a:t>on brain microstructures and intrinsic activity due to </a:t>
            </a:r>
            <a:r>
              <a:rPr lang="en-US" sz="1100" dirty="0"/>
              <a:t>β-amyloid (Aβ) plaque deposits and </a:t>
            </a:r>
            <a:r>
              <a:rPr lang="en-US" sz="1100" dirty="0" smtClean="0"/>
              <a:t>inflammation, as indicated by the presence of the </a:t>
            </a:r>
            <a:r>
              <a:rPr lang="en-US" sz="1100" dirty="0"/>
              <a:t>inflammatory protein interleukin-6 (IL6</a:t>
            </a:r>
            <a:r>
              <a:rPr lang="en-US" sz="1100" dirty="0" smtClean="0"/>
              <a:t>).  By </a:t>
            </a:r>
            <a:r>
              <a:rPr lang="en-US" sz="1100" dirty="0"/>
              <a:t>comparing normal, healthy mice to mice which either had elevated levels of β-amyloid (Aβ) plaque deposits and/or the inflammatory protein interleukin-6 (</a:t>
            </a:r>
            <a:r>
              <a:rPr lang="en-US" sz="1100" dirty="0" smtClean="0"/>
              <a:t>IL6), researchers found </a:t>
            </a:r>
            <a:r>
              <a:rPr lang="en-US" sz="1100" dirty="0"/>
              <a:t>a significant main effect of A</a:t>
            </a:r>
            <a:r>
              <a:rPr lang="el-GR" sz="1100" dirty="0"/>
              <a:t>β </a:t>
            </a:r>
            <a:r>
              <a:rPr lang="en-US" sz="1100" dirty="0"/>
              <a:t>on cortical-thalamic connectivity </a:t>
            </a:r>
            <a:r>
              <a:rPr lang="en-US" sz="1100" dirty="0" smtClean="0"/>
              <a:t>(top) </a:t>
            </a:r>
            <a:r>
              <a:rPr lang="en-US" sz="1100" dirty="0"/>
              <a:t>and a significant main effect of IL6 on subiculum-midbrain connectivity (bottom). High-field diffusion MRI measurements also detected changes in white matter microstructures due to increased levels of either Aβ or IL6</a:t>
            </a:r>
            <a:r>
              <a:rPr lang="en-US" sz="1100" dirty="0" smtClean="0"/>
              <a:t>.</a:t>
            </a:r>
            <a:endParaRPr lang="en-US" sz="11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66232" t="1995" r="1059" b="76178"/>
          <a:stretch/>
        </p:blipFill>
        <p:spPr>
          <a:xfrm>
            <a:off x="5123877" y="1394648"/>
            <a:ext cx="3875050" cy="1681062"/>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6232" t="28625" r="1059" b="50629"/>
          <a:stretch/>
        </p:blipFill>
        <p:spPr>
          <a:xfrm>
            <a:off x="5137748" y="3121302"/>
            <a:ext cx="3861178" cy="1592124"/>
          </a:xfrm>
          <a:prstGeom prst="rect">
            <a:avLst/>
          </a:prstGeom>
        </p:spPr>
      </p:pic>
      <p:sp>
        <p:nvSpPr>
          <p:cNvPr id="18" name="Line 42"/>
          <p:cNvSpPr>
            <a:spLocks noChangeShapeType="1"/>
          </p:cNvSpPr>
          <p:nvPr/>
        </p:nvSpPr>
        <p:spPr bwMode="auto">
          <a:xfrm>
            <a:off x="38100" y="1289340"/>
            <a:ext cx="9029700" cy="0"/>
          </a:xfrm>
          <a:prstGeom prst="line">
            <a:avLst/>
          </a:prstGeom>
          <a:noFill/>
          <a:ln w="82550" cmpd="thickThin">
            <a:solidFill>
              <a:schemeClr val="tx1"/>
            </a:solidFill>
            <a:round/>
            <a:headEnd/>
            <a:tailEnd/>
          </a:ln>
        </p:spPr>
        <p:txBody>
          <a:bodyPr/>
          <a:lstStyle/>
          <a:p>
            <a:endParaRPr lang="en-US"/>
          </a:p>
        </p:txBody>
      </p:sp>
      <p:sp>
        <p:nvSpPr>
          <p:cNvPr id="19" name="Text Box 62"/>
          <p:cNvSpPr txBox="1">
            <a:spLocks noChangeArrowheads="1"/>
          </p:cNvSpPr>
          <p:nvPr/>
        </p:nvSpPr>
        <p:spPr bwMode="auto">
          <a:xfrm>
            <a:off x="673183" y="-2161"/>
            <a:ext cx="7772007" cy="954107"/>
          </a:xfrm>
          <a:prstGeom prst="rect">
            <a:avLst/>
          </a:prstGeom>
          <a:noFill/>
          <a:ln w="9525">
            <a:noFill/>
            <a:miter lim="800000"/>
            <a:headEnd/>
            <a:tailEnd/>
          </a:ln>
        </p:spPr>
        <p:txBody>
          <a:bodyPr wrap="square">
            <a:spAutoFit/>
          </a:bodyPr>
          <a:lstStyle/>
          <a:p>
            <a:pPr algn="ctr"/>
            <a:r>
              <a:rPr lang="en-US" sz="1600" b="1" dirty="0" smtClean="0"/>
              <a:t>MRI detects brain responses to amyloid plaque deposition and inflammation</a:t>
            </a:r>
          </a:p>
          <a:p>
            <a:pPr algn="ctr"/>
            <a:r>
              <a:rPr lang="en-US" sz="1100" dirty="0" smtClean="0"/>
              <a:t>L</a:t>
            </a:r>
            <a:r>
              <a:rPr lang="en-US" sz="1100" dirty="0"/>
              <a:t>. Colon-Perez</a:t>
            </a:r>
            <a:r>
              <a:rPr lang="en-US" sz="1100" baseline="30000" dirty="0"/>
              <a:t>1,4</a:t>
            </a:r>
            <a:r>
              <a:rPr lang="en-US" sz="1100" dirty="0"/>
              <a:t>, K. R. Ibanez</a:t>
            </a:r>
            <a:r>
              <a:rPr lang="en-US" sz="1100" baseline="30000" dirty="0"/>
              <a:t>2,5</a:t>
            </a:r>
            <a:r>
              <a:rPr lang="en-US" sz="1100" dirty="0"/>
              <a:t>, M. Suarez</a:t>
            </a:r>
            <a:r>
              <a:rPr lang="en-US" sz="1100" baseline="30000" dirty="0"/>
              <a:t>4</a:t>
            </a:r>
            <a:r>
              <a:rPr lang="en-US" sz="1100" dirty="0"/>
              <a:t>, K</a:t>
            </a:r>
            <a:r>
              <a:rPr lang="en-US" sz="1100" dirty="0" smtClean="0"/>
              <a:t>. Torroella</a:t>
            </a:r>
            <a:r>
              <a:rPr lang="en-US" sz="1100" baseline="30000" dirty="0" smtClean="0"/>
              <a:t>4</a:t>
            </a:r>
            <a:r>
              <a:rPr lang="en-US" sz="1100" dirty="0" smtClean="0"/>
              <a:t>, K. Acuna</a:t>
            </a:r>
            <a:r>
              <a:rPr lang="en-US" sz="1100" baseline="30000" dirty="0" smtClean="0"/>
              <a:t>4</a:t>
            </a:r>
            <a:r>
              <a:rPr lang="en-US" sz="1100" dirty="0" smtClean="0"/>
              <a:t>, E. Ofori</a:t>
            </a:r>
            <a:r>
              <a:rPr lang="en-US" sz="1100" baseline="30000" dirty="0" smtClean="0"/>
              <a:t>1,6</a:t>
            </a:r>
            <a:r>
              <a:rPr lang="en-US" sz="1100" dirty="0" smtClean="0"/>
              <a:t>, Y. Levites</a:t>
            </a:r>
            <a:r>
              <a:rPr lang="en-US" sz="1100" baseline="30000" dirty="0" smtClean="0"/>
              <a:t>1,2,5,7</a:t>
            </a:r>
            <a:r>
              <a:rPr lang="en-US" sz="1100" dirty="0" smtClean="0"/>
              <a:t>, </a:t>
            </a:r>
          </a:p>
          <a:p>
            <a:pPr algn="ctr"/>
            <a:r>
              <a:rPr lang="en-US" sz="1100" dirty="0" smtClean="0"/>
              <a:t>D. E. Vaillancourt</a:t>
            </a:r>
            <a:r>
              <a:rPr lang="en-US" sz="1100" baseline="30000" dirty="0" smtClean="0"/>
              <a:t>1,3,4,6</a:t>
            </a:r>
            <a:r>
              <a:rPr lang="en-US" sz="1100" dirty="0" smtClean="0"/>
              <a:t>, T. E. Golde</a:t>
            </a:r>
            <a:r>
              <a:rPr lang="en-US" sz="1100" baseline="30000" dirty="0" smtClean="0"/>
              <a:t>1,2,5,7</a:t>
            </a:r>
            <a:r>
              <a:rPr lang="en-US" sz="1100" dirty="0" smtClean="0"/>
              <a:t>,  </a:t>
            </a:r>
            <a:r>
              <a:rPr lang="en-US" sz="1100" dirty="0"/>
              <a:t>P</a:t>
            </a:r>
            <a:r>
              <a:rPr lang="en-US" sz="1100" dirty="0" smtClean="0"/>
              <a:t>. Chakrabarty</a:t>
            </a:r>
            <a:r>
              <a:rPr lang="en-US" sz="1100" baseline="30000" dirty="0" smtClean="0"/>
              <a:t>1,2,5,7</a:t>
            </a:r>
            <a:r>
              <a:rPr lang="en-US" sz="1100" dirty="0" smtClean="0"/>
              <a:t>, </a:t>
            </a:r>
            <a:r>
              <a:rPr lang="en-US" sz="1100" dirty="0"/>
              <a:t>M. </a:t>
            </a:r>
            <a:r>
              <a:rPr lang="en-US" sz="1100" dirty="0" smtClean="0"/>
              <a:t>Febo</a:t>
            </a:r>
            <a:r>
              <a:rPr lang="en-US" sz="1100" baseline="30000" dirty="0" smtClean="0"/>
              <a:t>1,3,4,7</a:t>
            </a:r>
          </a:p>
          <a:p>
            <a:pPr algn="ctr"/>
            <a:r>
              <a:rPr lang="en-US" sz="900" b="1" dirty="0" smtClean="0">
                <a:solidFill>
                  <a:srgbClr val="0033CC"/>
                </a:solidFill>
              </a:rPr>
              <a:t>1. Florida </a:t>
            </a:r>
            <a:r>
              <a:rPr lang="en-US" sz="900" b="1" dirty="0">
                <a:solidFill>
                  <a:srgbClr val="0033CC"/>
                </a:solidFill>
              </a:rPr>
              <a:t>Alzheimer’s Disease </a:t>
            </a:r>
            <a:r>
              <a:rPr lang="en-US" sz="900" b="1" dirty="0" smtClean="0">
                <a:solidFill>
                  <a:srgbClr val="0033CC"/>
                </a:solidFill>
              </a:rPr>
              <a:t>Research </a:t>
            </a:r>
            <a:r>
              <a:rPr lang="en-US" sz="900" b="1" dirty="0">
                <a:solidFill>
                  <a:srgbClr val="0033CC"/>
                </a:solidFill>
              </a:rPr>
              <a:t>Center, </a:t>
            </a:r>
            <a:r>
              <a:rPr lang="en-US" sz="900" b="1" dirty="0" smtClean="0">
                <a:solidFill>
                  <a:srgbClr val="0033CC"/>
                </a:solidFill>
              </a:rPr>
              <a:t>2. Center </a:t>
            </a:r>
            <a:r>
              <a:rPr lang="en-US" sz="900" b="1" dirty="0">
                <a:solidFill>
                  <a:srgbClr val="0033CC"/>
                </a:solidFill>
              </a:rPr>
              <a:t>for Translational Research on </a:t>
            </a:r>
            <a:r>
              <a:rPr lang="en-US" sz="900" b="1" dirty="0" smtClean="0">
                <a:solidFill>
                  <a:srgbClr val="0033CC"/>
                </a:solidFill>
              </a:rPr>
              <a:t>Neurodegenerative Diseases, U. Florida; </a:t>
            </a:r>
          </a:p>
          <a:p>
            <a:pPr algn="ctr"/>
            <a:r>
              <a:rPr lang="en-US" sz="900" b="1" dirty="0" smtClean="0">
                <a:solidFill>
                  <a:srgbClr val="0033CC"/>
                </a:solidFill>
              </a:rPr>
              <a:t>3. AMRIS </a:t>
            </a:r>
            <a:r>
              <a:rPr lang="en-US" sz="900" b="1" dirty="0">
                <a:solidFill>
                  <a:srgbClr val="0033CC"/>
                </a:solidFill>
              </a:rPr>
              <a:t>Facility, </a:t>
            </a:r>
            <a:r>
              <a:rPr lang="en-US" sz="900" b="1" dirty="0" smtClean="0">
                <a:solidFill>
                  <a:srgbClr val="0033CC"/>
                </a:solidFill>
              </a:rPr>
              <a:t>4. Psychiatry</a:t>
            </a:r>
            <a:r>
              <a:rPr lang="en-US" sz="900" b="1" dirty="0">
                <a:solidFill>
                  <a:srgbClr val="0033CC"/>
                </a:solidFill>
              </a:rPr>
              <a:t>, </a:t>
            </a:r>
            <a:r>
              <a:rPr lang="en-US" sz="900" b="1" dirty="0" smtClean="0">
                <a:solidFill>
                  <a:srgbClr val="0033CC"/>
                </a:solidFill>
              </a:rPr>
              <a:t>5. Neuroscience</a:t>
            </a:r>
            <a:r>
              <a:rPr lang="en-US" sz="900" b="1" dirty="0">
                <a:solidFill>
                  <a:srgbClr val="0033CC"/>
                </a:solidFill>
              </a:rPr>
              <a:t>, </a:t>
            </a:r>
            <a:r>
              <a:rPr lang="en-US" sz="900" b="1" dirty="0" smtClean="0">
                <a:solidFill>
                  <a:srgbClr val="0033CC"/>
                </a:solidFill>
              </a:rPr>
              <a:t>6. Applied Physiology </a:t>
            </a:r>
            <a:r>
              <a:rPr lang="en-US" sz="900" b="1" dirty="0">
                <a:solidFill>
                  <a:srgbClr val="0033CC"/>
                </a:solidFill>
              </a:rPr>
              <a:t>&amp; </a:t>
            </a:r>
            <a:r>
              <a:rPr lang="en-US" sz="900" b="1" dirty="0" smtClean="0">
                <a:solidFill>
                  <a:srgbClr val="0033CC"/>
                </a:solidFill>
              </a:rPr>
              <a:t>Kinesiology, 7. McKnight </a:t>
            </a:r>
            <a:r>
              <a:rPr lang="en-US" sz="900" b="1" dirty="0">
                <a:solidFill>
                  <a:srgbClr val="0033CC"/>
                </a:solidFill>
              </a:rPr>
              <a:t>Brain </a:t>
            </a:r>
            <a:r>
              <a:rPr lang="en-US" sz="900" b="1" dirty="0" smtClean="0">
                <a:solidFill>
                  <a:srgbClr val="0033CC"/>
                </a:solidFill>
              </a:rPr>
              <a:t>Institute</a:t>
            </a:r>
            <a:endParaRPr lang="en-US" sz="900" b="1" kern="1200" dirty="0">
              <a:solidFill>
                <a:srgbClr val="0033CC"/>
              </a:solidFill>
            </a:endParaRPr>
          </a:p>
        </p:txBody>
      </p:sp>
      <p:sp>
        <p:nvSpPr>
          <p:cNvPr id="20" name="Rectangle 19"/>
          <p:cNvSpPr/>
          <p:nvPr/>
        </p:nvSpPr>
        <p:spPr>
          <a:xfrm>
            <a:off x="1256002" y="882648"/>
            <a:ext cx="6632631" cy="369332"/>
          </a:xfrm>
          <a:prstGeom prst="rect">
            <a:avLst/>
          </a:prstGeom>
        </p:spPr>
        <p:txBody>
          <a:bodyPr wrap="square">
            <a:spAutoFit/>
          </a:bodyPr>
          <a:lstStyle/>
          <a:p>
            <a:pPr algn="ctr"/>
            <a:r>
              <a:rPr lang="en-US" sz="900" b="1" dirty="0"/>
              <a:t>Funding Grants:</a:t>
            </a:r>
            <a:r>
              <a:rPr lang="en-US" sz="900" dirty="0"/>
              <a:t>  </a:t>
            </a:r>
            <a:r>
              <a:rPr lang="en-US" sz="900" dirty="0" smtClean="0"/>
              <a:t>NIH P50AG047266</a:t>
            </a:r>
            <a:r>
              <a:rPr lang="en-US" sz="900" dirty="0"/>
              <a:t>, R01NS052318, R01NS075012, T32NS082168, P50NS091856, 1R01AG055798; </a:t>
            </a:r>
            <a:endParaRPr lang="en-US" sz="900" dirty="0" smtClean="0"/>
          </a:p>
          <a:p>
            <a:pPr algn="ctr"/>
            <a:r>
              <a:rPr lang="en-US" sz="900" dirty="0" smtClean="0"/>
              <a:t>G.S. Boebinger </a:t>
            </a:r>
            <a:r>
              <a:rPr lang="en-US" sz="900" dirty="0"/>
              <a:t>(NSF DMR-1157490, NSF DMR-1644779</a:t>
            </a:r>
            <a:r>
              <a:rPr lang="en-US" sz="900" dirty="0" smtClean="0"/>
              <a:t>)</a:t>
            </a:r>
            <a:endParaRPr lang="en-US" sz="900" dirty="0"/>
          </a:p>
        </p:txBody>
      </p:sp>
      <p:pic>
        <p:nvPicPr>
          <p:cNvPr id="17" name="Picture 16"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417" y="63525"/>
            <a:ext cx="792698" cy="944759"/>
          </a:xfrm>
          <a:prstGeom prst="rect">
            <a:avLst/>
          </a:prstGeom>
        </p:spPr>
      </p:pic>
    </p:spTree>
    <p:extLst>
      <p:ext uri="{BB962C8B-B14F-4D97-AF65-F5344CB8AC3E}">
        <p14:creationId xmlns:p14="http://schemas.microsoft.com/office/powerpoint/2010/main" val="334584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42"/>
          <p:cNvSpPr>
            <a:spLocks noChangeShapeType="1"/>
          </p:cNvSpPr>
          <p:nvPr/>
        </p:nvSpPr>
        <p:spPr bwMode="auto">
          <a:xfrm>
            <a:off x="38100" y="1289340"/>
            <a:ext cx="9029700" cy="0"/>
          </a:xfrm>
          <a:prstGeom prst="line">
            <a:avLst/>
          </a:prstGeom>
          <a:noFill/>
          <a:ln w="82550" cmpd="thickThin">
            <a:solidFill>
              <a:schemeClr val="tx1"/>
            </a:solidFill>
            <a:round/>
            <a:headEnd/>
            <a:tailEnd/>
          </a:ln>
        </p:spPr>
        <p:txBody>
          <a:bodyPr/>
          <a:lstStyle/>
          <a:p>
            <a:endParaRPr lang="en-US"/>
          </a:p>
        </p:txBody>
      </p:sp>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97934" y="1567529"/>
            <a:ext cx="4867537" cy="3785652"/>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smtClean="0"/>
              <a:t>Magnetic </a:t>
            </a:r>
            <a:r>
              <a:rPr lang="en-US" sz="1200" dirty="0"/>
              <a:t>Resonance Imaging (MRI) can be used </a:t>
            </a:r>
            <a:r>
              <a:rPr lang="en-US" sz="1200" dirty="0" smtClean="0"/>
              <a:t>to measure changes in </a:t>
            </a:r>
            <a:r>
              <a:rPr lang="en-US" sz="1200" dirty="0"/>
              <a:t>brain </a:t>
            </a:r>
            <a:r>
              <a:rPr lang="en-US" sz="1200" dirty="0" smtClean="0"/>
              <a:t>microstructures of mice affected by Alzheimer’s disease, an inflammatory brain disease with </a:t>
            </a:r>
            <a:r>
              <a:rPr lang="en-US" sz="1200" dirty="0"/>
              <a:t>effects that </a:t>
            </a:r>
            <a:r>
              <a:rPr lang="en-US" sz="1200" dirty="0" smtClean="0"/>
              <a:t>disrupt the limbic functions of emotion</a:t>
            </a:r>
            <a:r>
              <a:rPr lang="en-US" sz="1200" dirty="0"/>
              <a:t>, learning, and memory</a:t>
            </a:r>
            <a:r>
              <a:rPr lang="en-US" sz="1200" dirty="0" smtClean="0"/>
              <a:t>. </a:t>
            </a:r>
          </a:p>
          <a:p>
            <a:pPr algn="just"/>
            <a:endParaRPr lang="en-US" sz="1200" dirty="0"/>
          </a:p>
          <a:p>
            <a:pPr algn="just"/>
            <a:r>
              <a:rPr lang="en-US" sz="1200" b="1" dirty="0" smtClean="0">
                <a:solidFill>
                  <a:srgbClr val="000000"/>
                </a:solidFill>
              </a:rPr>
              <a:t>Why is this important?  </a:t>
            </a:r>
            <a:r>
              <a:rPr lang="en-US" sz="1200" dirty="0" smtClean="0"/>
              <a:t>Alzheimer's </a:t>
            </a:r>
            <a:r>
              <a:rPr lang="en-US" sz="1200" dirty="0"/>
              <a:t>disease is a </a:t>
            </a:r>
            <a:r>
              <a:rPr lang="en-US" sz="1200" dirty="0" smtClean="0"/>
              <a:t>neurodegenerative </a:t>
            </a:r>
            <a:r>
              <a:rPr lang="en-US" sz="1200" dirty="0"/>
              <a:t>condition linked to plaque deposits in the brain. The study of mouse models </a:t>
            </a:r>
            <a:r>
              <a:rPr lang="en-US" sz="1200" dirty="0" smtClean="0"/>
              <a:t>of Alzheimer’s disease can be used to determine </a:t>
            </a:r>
            <a:r>
              <a:rPr lang="en-US" sz="1200" dirty="0"/>
              <a:t>the </a:t>
            </a:r>
            <a:r>
              <a:rPr lang="en-US" sz="1200" dirty="0" smtClean="0"/>
              <a:t>roles </a:t>
            </a:r>
            <a:r>
              <a:rPr lang="en-US" sz="1200" dirty="0"/>
              <a:t>of </a:t>
            </a:r>
            <a:r>
              <a:rPr lang="en-US" sz="1200" dirty="0" smtClean="0"/>
              <a:t>extracellular </a:t>
            </a:r>
            <a:r>
              <a:rPr lang="en-US" sz="1200" dirty="0"/>
              <a:t>β-amyloid (Aβ) plaque deposits </a:t>
            </a:r>
            <a:r>
              <a:rPr lang="en-US" sz="1200" dirty="0" smtClean="0"/>
              <a:t>and inflammation in affecting brain morphology and function. Quantifying changes in the brain using MRI will help to monitor and predict disease progression, as well as potentially suggest new treatment methods. </a:t>
            </a:r>
          </a:p>
          <a:p>
            <a:pPr algn="just"/>
            <a:endParaRPr lang="en-US" sz="1200" dirty="0"/>
          </a:p>
          <a:p>
            <a:pPr algn="just"/>
            <a:r>
              <a:rPr lang="en-US" sz="1200" b="1" dirty="0">
                <a:solidFill>
                  <a:srgbClr val="000000"/>
                </a:solidFill>
              </a:rPr>
              <a:t>Why did this research need the MagLab?</a:t>
            </a:r>
            <a:r>
              <a:rPr lang="en-US" sz="1200" dirty="0">
                <a:latin typeface="Arial" charset="0"/>
              </a:rPr>
              <a:t> </a:t>
            </a:r>
            <a:r>
              <a:rPr lang="en-US" sz="1200" dirty="0" smtClean="0">
                <a:latin typeface="Arial" charset="0"/>
              </a:rPr>
              <a:t>Specialty MRI coils created for the </a:t>
            </a:r>
            <a:r>
              <a:rPr lang="en-US" sz="1200" dirty="0">
                <a:latin typeface="Arial" charset="0"/>
              </a:rPr>
              <a:t>unique </a:t>
            </a:r>
            <a:r>
              <a:rPr lang="en-US" sz="1200" dirty="0" smtClean="0">
                <a:latin typeface="Arial" charset="0"/>
              </a:rPr>
              <a:t>11.1T MRI magnet system </a:t>
            </a:r>
            <a:r>
              <a:rPr lang="en-US" sz="1200" dirty="0">
                <a:latin typeface="Arial" charset="0"/>
              </a:rPr>
              <a:t>at the MagLab’s AMRIS Facility, in conjunction with the strong MRI technique experience of the AMRIS staff, enabled the acquisition of high-resolution </a:t>
            </a:r>
            <a:r>
              <a:rPr lang="en-US" sz="1200" dirty="0" smtClean="0">
                <a:latin typeface="Arial" charset="0"/>
              </a:rPr>
              <a:t>images </a:t>
            </a:r>
            <a:r>
              <a:rPr lang="en-US" sz="1200" dirty="0">
                <a:latin typeface="Arial" charset="0"/>
              </a:rPr>
              <a:t>of </a:t>
            </a:r>
            <a:r>
              <a:rPr lang="en-US" sz="1200" dirty="0" smtClean="0">
                <a:latin typeface="Arial" charset="0"/>
              </a:rPr>
              <a:t>mouse brains. </a:t>
            </a:r>
            <a:r>
              <a:rPr lang="en-US" sz="1200" dirty="0">
                <a:latin typeface="Arial" charset="0"/>
              </a:rPr>
              <a:t>The </a:t>
            </a:r>
            <a:r>
              <a:rPr lang="en-US" sz="1200" dirty="0"/>
              <a:t>diffusion MRI and functional connectivity analyses were carried out at </a:t>
            </a:r>
            <a:r>
              <a:rPr lang="en-US" sz="1200" dirty="0" smtClean="0"/>
              <a:t>11.1T </a:t>
            </a:r>
            <a:r>
              <a:rPr lang="en-US" sz="1200" dirty="0"/>
              <a:t>in mice with early onset </a:t>
            </a:r>
            <a:r>
              <a:rPr lang="en-US" sz="1200" dirty="0" smtClean="0"/>
              <a:t>deposit of amyloid plaque in the brain. </a:t>
            </a:r>
          </a:p>
        </p:txBody>
      </p:sp>
      <p:sp>
        <p:nvSpPr>
          <p:cNvPr id="26" name="Rectangle 49"/>
          <p:cNvSpPr>
            <a:spLocks noChangeArrowheads="1"/>
          </p:cNvSpPr>
          <p:nvPr/>
        </p:nvSpPr>
        <p:spPr bwMode="auto">
          <a:xfrm>
            <a:off x="5069936" y="1356128"/>
            <a:ext cx="4033455" cy="5485245"/>
          </a:xfrm>
          <a:prstGeom prst="rect">
            <a:avLst/>
          </a:prstGeom>
          <a:noFill/>
          <a:ln w="19050">
            <a:solidFill>
              <a:srgbClr val="0033CC"/>
            </a:solidFill>
            <a:miter lim="800000"/>
            <a:headEnd/>
            <a:tailEnd/>
          </a:ln>
        </p:spPr>
        <p:txBody>
          <a:bodyPr wrap="none" anchor="ctr"/>
          <a:lstStyle/>
          <a:p>
            <a:endParaRPr lang="en-US"/>
          </a:p>
        </p:txBody>
      </p:sp>
      <p:sp>
        <p:nvSpPr>
          <p:cNvPr id="27" name="Text Box 28"/>
          <p:cNvSpPr txBox="1">
            <a:spLocks noChangeArrowheads="1"/>
          </p:cNvSpPr>
          <p:nvPr/>
        </p:nvSpPr>
        <p:spPr bwMode="auto">
          <a:xfrm>
            <a:off x="16417" y="5505910"/>
            <a:ext cx="5132416" cy="1277273"/>
          </a:xfrm>
          <a:prstGeom prst="rect">
            <a:avLst/>
          </a:prstGeom>
          <a:noFill/>
          <a:ln w="9525">
            <a:noFill/>
            <a:miter lim="800000"/>
            <a:headEnd/>
            <a:tailEnd/>
          </a:ln>
        </p:spPr>
        <p:txBody>
          <a:bodyPr wrap="square">
            <a:spAutoFit/>
          </a:bodyPr>
          <a:lstStyle/>
          <a:p>
            <a:r>
              <a:rPr lang="en-US" sz="1100" b="1" dirty="0" smtClean="0">
                <a:solidFill>
                  <a:srgbClr val="333399"/>
                </a:solidFill>
              </a:rPr>
              <a:t>Facilities and instrumentation:</a:t>
            </a:r>
            <a:r>
              <a:rPr lang="en-US" sz="1100" dirty="0" smtClean="0">
                <a:solidFill>
                  <a:srgbClr val="333399"/>
                </a:solidFill>
              </a:rPr>
              <a:t> </a:t>
            </a:r>
            <a:r>
              <a:rPr lang="en-US" sz="1100" dirty="0">
                <a:solidFill>
                  <a:srgbClr val="333399"/>
                </a:solidFill>
              </a:rPr>
              <a:t>11.1 </a:t>
            </a:r>
            <a:r>
              <a:rPr lang="en-US" sz="1100" dirty="0" smtClean="0">
                <a:solidFill>
                  <a:srgbClr val="333399"/>
                </a:solidFill>
              </a:rPr>
              <a:t>T MRI system, </a:t>
            </a:r>
            <a:r>
              <a:rPr lang="en-US" sz="1100" dirty="0" err="1" smtClean="0">
                <a:solidFill>
                  <a:srgbClr val="333399"/>
                </a:solidFill>
              </a:rPr>
              <a:t>MagLab’s</a:t>
            </a:r>
            <a:r>
              <a:rPr lang="en-US" sz="1100" dirty="0" smtClean="0">
                <a:solidFill>
                  <a:srgbClr val="333399"/>
                </a:solidFill>
              </a:rPr>
              <a:t> AMRIS Facility</a:t>
            </a:r>
            <a:endParaRPr lang="en-US" sz="1100" dirty="0">
              <a:solidFill>
                <a:srgbClr val="333399"/>
              </a:solidFill>
            </a:endParaRPr>
          </a:p>
          <a:p>
            <a:r>
              <a:rPr lang="en-US" sz="1100" b="1" dirty="0" smtClean="0">
                <a:solidFill>
                  <a:srgbClr val="333399"/>
                </a:solidFill>
              </a:rPr>
              <a:t>Citation: </a:t>
            </a:r>
            <a:r>
              <a:rPr lang="en-US" sz="1100" dirty="0"/>
              <a:t> </a:t>
            </a:r>
            <a:r>
              <a:rPr lang="en-US" sz="1100" dirty="0">
                <a:solidFill>
                  <a:srgbClr val="333399"/>
                </a:solidFill>
              </a:rPr>
              <a:t>Colon-Perez, L.M.; Ibanez, K.R.; Suarez, M.; </a:t>
            </a:r>
            <a:r>
              <a:rPr lang="en-US" sz="1100" dirty="0" err="1">
                <a:solidFill>
                  <a:srgbClr val="333399"/>
                </a:solidFill>
              </a:rPr>
              <a:t>Torroella</a:t>
            </a:r>
            <a:r>
              <a:rPr lang="en-US" sz="1100" dirty="0">
                <a:solidFill>
                  <a:srgbClr val="333399"/>
                </a:solidFill>
              </a:rPr>
              <a:t>, K.; Acuna, K.; </a:t>
            </a:r>
            <a:r>
              <a:rPr lang="en-US" sz="1100" dirty="0" err="1">
                <a:solidFill>
                  <a:srgbClr val="333399"/>
                </a:solidFill>
              </a:rPr>
              <a:t>Ofori</a:t>
            </a:r>
            <a:r>
              <a:rPr lang="en-US" sz="1100" dirty="0">
                <a:solidFill>
                  <a:srgbClr val="333399"/>
                </a:solidFill>
              </a:rPr>
              <a:t>, E.; Levites, Y.; </a:t>
            </a:r>
            <a:r>
              <a:rPr lang="en-US" sz="1100" dirty="0" err="1">
                <a:solidFill>
                  <a:srgbClr val="333399"/>
                </a:solidFill>
              </a:rPr>
              <a:t>Vaillancourt</a:t>
            </a:r>
            <a:r>
              <a:rPr lang="en-US" sz="1100" dirty="0">
                <a:solidFill>
                  <a:srgbClr val="333399"/>
                </a:solidFill>
              </a:rPr>
              <a:t>, D.; </a:t>
            </a:r>
            <a:r>
              <a:rPr lang="en-US" sz="1100" dirty="0" err="1">
                <a:solidFill>
                  <a:srgbClr val="333399"/>
                </a:solidFill>
              </a:rPr>
              <a:t>Golde</a:t>
            </a:r>
            <a:r>
              <a:rPr lang="en-US" sz="1100" dirty="0">
                <a:solidFill>
                  <a:srgbClr val="333399"/>
                </a:solidFill>
              </a:rPr>
              <a:t>, T.E.; </a:t>
            </a:r>
            <a:r>
              <a:rPr lang="en-US" sz="1100" dirty="0" err="1">
                <a:solidFill>
                  <a:srgbClr val="333399"/>
                </a:solidFill>
              </a:rPr>
              <a:t>Chakrabarty</a:t>
            </a:r>
            <a:r>
              <a:rPr lang="en-US" sz="1100" dirty="0">
                <a:solidFill>
                  <a:srgbClr val="333399"/>
                </a:solidFill>
              </a:rPr>
              <a:t>, P.; </a:t>
            </a:r>
            <a:r>
              <a:rPr lang="en-US" sz="1100" dirty="0" err="1">
                <a:solidFill>
                  <a:srgbClr val="333399"/>
                </a:solidFill>
              </a:rPr>
              <a:t>Febo</a:t>
            </a:r>
            <a:r>
              <a:rPr lang="en-US" sz="1100" dirty="0">
                <a:solidFill>
                  <a:srgbClr val="333399"/>
                </a:solidFill>
              </a:rPr>
              <a:t>, M., </a:t>
            </a:r>
            <a:r>
              <a:rPr lang="en-US" sz="1100" i="1" dirty="0">
                <a:solidFill>
                  <a:srgbClr val="333399"/>
                </a:solidFill>
              </a:rPr>
              <a:t>Neurite orientation dispersion and density imaging reveals white matter and hippocampal microstructure changes produced by Interleukin-6 in the TgCRND8 mouse model of amyloidosis,</a:t>
            </a:r>
            <a:r>
              <a:rPr lang="en-US" sz="1100" dirty="0">
                <a:solidFill>
                  <a:srgbClr val="333399"/>
                </a:solidFill>
              </a:rPr>
              <a:t> </a:t>
            </a:r>
            <a:r>
              <a:rPr lang="en-US" sz="1100" b="1" dirty="0" err="1">
                <a:solidFill>
                  <a:srgbClr val="333399"/>
                </a:solidFill>
              </a:rPr>
              <a:t>NeuroImage</a:t>
            </a:r>
            <a:r>
              <a:rPr lang="en-US" sz="1100" dirty="0">
                <a:solidFill>
                  <a:srgbClr val="333399"/>
                </a:solidFill>
              </a:rPr>
              <a:t>, </a:t>
            </a:r>
            <a:r>
              <a:rPr lang="en-US" sz="1100" b="1" dirty="0">
                <a:solidFill>
                  <a:srgbClr val="333399"/>
                </a:solidFill>
              </a:rPr>
              <a:t>202</a:t>
            </a:r>
            <a:r>
              <a:rPr lang="en-US" sz="1100" dirty="0">
                <a:solidFill>
                  <a:srgbClr val="333399"/>
                </a:solidFill>
              </a:rPr>
              <a:t>, 116138 (2019) </a:t>
            </a:r>
            <a:r>
              <a:rPr lang="en-US" sz="1100" dirty="0">
                <a:solidFill>
                  <a:srgbClr val="333399"/>
                </a:solidFill>
                <a:hlinkClick r:id="rId3"/>
              </a:rPr>
              <a:t>doi.org/10.1016/j.neuroimage.2019.116138</a:t>
            </a:r>
            <a:endParaRPr lang="en-US" sz="1200" dirty="0">
              <a:solidFill>
                <a:srgbClr val="333399"/>
              </a:solidFill>
            </a:endParaRPr>
          </a:p>
        </p:txBody>
      </p:sp>
      <p:sp>
        <p:nvSpPr>
          <p:cNvPr id="28" name="TextBox 27"/>
          <p:cNvSpPr txBox="1"/>
          <p:nvPr/>
        </p:nvSpPr>
        <p:spPr>
          <a:xfrm>
            <a:off x="5101672" y="4716227"/>
            <a:ext cx="3941189" cy="2123658"/>
          </a:xfrm>
          <a:prstGeom prst="rect">
            <a:avLst/>
          </a:prstGeom>
          <a:noFill/>
        </p:spPr>
        <p:txBody>
          <a:bodyPr wrap="square" rtlCol="0">
            <a:spAutoFit/>
          </a:bodyPr>
          <a:lstStyle/>
          <a:p>
            <a:pPr algn="just"/>
            <a:r>
              <a:rPr lang="en-US" sz="1100" dirty="0" smtClean="0"/>
              <a:t>Resting </a:t>
            </a:r>
            <a:r>
              <a:rPr lang="en-US" sz="1100" dirty="0"/>
              <a:t>state functional MRI </a:t>
            </a:r>
            <a:r>
              <a:rPr lang="en-US" sz="1100" dirty="0" smtClean="0"/>
              <a:t>at 11.1T revealed </a:t>
            </a:r>
            <a:r>
              <a:rPr lang="en-US" sz="1100" dirty="0"/>
              <a:t>the effects </a:t>
            </a:r>
            <a:r>
              <a:rPr lang="en-US" sz="1100" dirty="0" smtClean="0"/>
              <a:t>on brain microstructures and intrinsic activity due to </a:t>
            </a:r>
            <a:r>
              <a:rPr lang="en-US" sz="1100" dirty="0"/>
              <a:t>β-amyloid (Aβ) plaque deposits and </a:t>
            </a:r>
            <a:r>
              <a:rPr lang="en-US" sz="1100" dirty="0" smtClean="0"/>
              <a:t>inflammation, as indicated by the presence of the </a:t>
            </a:r>
            <a:r>
              <a:rPr lang="en-US" sz="1100" dirty="0"/>
              <a:t>inflammatory protein interleukin-6 (IL6</a:t>
            </a:r>
            <a:r>
              <a:rPr lang="en-US" sz="1100" dirty="0" smtClean="0"/>
              <a:t>).  By </a:t>
            </a:r>
            <a:r>
              <a:rPr lang="en-US" sz="1100" dirty="0"/>
              <a:t>comparing normal, healthy mice to mice which either had elevated levels of β-amyloid (Aβ) plaque deposits and/or the inflammatory protein interleukin-6 (</a:t>
            </a:r>
            <a:r>
              <a:rPr lang="en-US" sz="1100" dirty="0" smtClean="0"/>
              <a:t>IL6), researchers found </a:t>
            </a:r>
            <a:r>
              <a:rPr lang="en-US" sz="1100" dirty="0"/>
              <a:t>a significant main effect of A</a:t>
            </a:r>
            <a:r>
              <a:rPr lang="el-GR" sz="1100" dirty="0"/>
              <a:t>β </a:t>
            </a:r>
            <a:r>
              <a:rPr lang="en-US" sz="1100" dirty="0"/>
              <a:t>on cortical-thalamic connectivity </a:t>
            </a:r>
            <a:r>
              <a:rPr lang="en-US" sz="1100" dirty="0" smtClean="0"/>
              <a:t>(top) </a:t>
            </a:r>
            <a:r>
              <a:rPr lang="en-US" sz="1100" dirty="0"/>
              <a:t>and a significant main effect of IL6 on subiculum-midbrain connectivity (bottom). High-field diffusion MRI measurements also detected changes in white matter microstructures due to increased levels of either Aβ or IL6</a:t>
            </a:r>
            <a:r>
              <a:rPr lang="en-US" sz="1100" dirty="0" smtClean="0"/>
              <a:t>.</a:t>
            </a:r>
            <a:endParaRPr lang="en-US" sz="1100" dirty="0"/>
          </a:p>
        </p:txBody>
      </p:sp>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66232" t="1995" r="1059" b="76178"/>
          <a:stretch/>
        </p:blipFill>
        <p:spPr>
          <a:xfrm>
            <a:off x="5123877" y="1394648"/>
            <a:ext cx="3875050" cy="1681062"/>
          </a:xfrm>
          <a:prstGeom prst="rect">
            <a:avLst/>
          </a:prstGeom>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66232" t="28625" r="1059" b="50629"/>
          <a:stretch/>
        </p:blipFill>
        <p:spPr>
          <a:xfrm>
            <a:off x="5137748" y="3121302"/>
            <a:ext cx="3861178" cy="1592124"/>
          </a:xfrm>
          <a:prstGeom prst="rect">
            <a:avLst/>
          </a:prstGeom>
        </p:spPr>
      </p:pic>
      <p:pic>
        <p:nvPicPr>
          <p:cNvPr id="15" name="Picture 14" descr="NSF logo.jpg"/>
          <p:cNvPicPr>
            <a:picLocks noChangeAspect="1"/>
          </p:cNvPicPr>
          <p:nvPr/>
        </p:nvPicPr>
        <p:blipFill>
          <a:blip r:embed="rId5" cstate="print"/>
          <a:stretch>
            <a:fillRect/>
          </a:stretch>
        </p:blipFill>
        <p:spPr>
          <a:xfrm>
            <a:off x="8095395" y="63525"/>
            <a:ext cx="1017188" cy="1023315"/>
          </a:xfrm>
          <a:prstGeom prst="rect">
            <a:avLst/>
          </a:prstGeom>
        </p:spPr>
      </p:pic>
      <p:sp>
        <p:nvSpPr>
          <p:cNvPr id="16" name="Text Box 62"/>
          <p:cNvSpPr txBox="1">
            <a:spLocks noChangeArrowheads="1"/>
          </p:cNvSpPr>
          <p:nvPr/>
        </p:nvSpPr>
        <p:spPr bwMode="auto">
          <a:xfrm>
            <a:off x="673183" y="-2161"/>
            <a:ext cx="7772007" cy="954107"/>
          </a:xfrm>
          <a:prstGeom prst="rect">
            <a:avLst/>
          </a:prstGeom>
          <a:noFill/>
          <a:ln w="9525">
            <a:noFill/>
            <a:miter lim="800000"/>
            <a:headEnd/>
            <a:tailEnd/>
          </a:ln>
        </p:spPr>
        <p:txBody>
          <a:bodyPr wrap="square">
            <a:spAutoFit/>
          </a:bodyPr>
          <a:lstStyle/>
          <a:p>
            <a:pPr algn="ctr"/>
            <a:r>
              <a:rPr lang="en-US" sz="1600" b="1" dirty="0" smtClean="0"/>
              <a:t>MRI detects brain responses to amyloid plaque deposition and inflammation</a:t>
            </a:r>
          </a:p>
          <a:p>
            <a:pPr algn="ctr"/>
            <a:r>
              <a:rPr lang="en-US" sz="1100" dirty="0" smtClean="0"/>
              <a:t>L</a:t>
            </a:r>
            <a:r>
              <a:rPr lang="en-US" sz="1100" dirty="0"/>
              <a:t>. Colon-Perez</a:t>
            </a:r>
            <a:r>
              <a:rPr lang="en-US" sz="1100" baseline="30000" dirty="0"/>
              <a:t>1,4</a:t>
            </a:r>
            <a:r>
              <a:rPr lang="en-US" sz="1100" dirty="0"/>
              <a:t>, K. R. Ibanez</a:t>
            </a:r>
            <a:r>
              <a:rPr lang="en-US" sz="1100" baseline="30000" dirty="0"/>
              <a:t>2,5</a:t>
            </a:r>
            <a:r>
              <a:rPr lang="en-US" sz="1100" dirty="0"/>
              <a:t>, M. Suarez</a:t>
            </a:r>
            <a:r>
              <a:rPr lang="en-US" sz="1100" baseline="30000" dirty="0"/>
              <a:t>4</a:t>
            </a:r>
            <a:r>
              <a:rPr lang="en-US" sz="1100" dirty="0"/>
              <a:t>, K</a:t>
            </a:r>
            <a:r>
              <a:rPr lang="en-US" sz="1100" dirty="0" smtClean="0"/>
              <a:t>. Torroella</a:t>
            </a:r>
            <a:r>
              <a:rPr lang="en-US" sz="1100" baseline="30000" dirty="0" smtClean="0"/>
              <a:t>4</a:t>
            </a:r>
            <a:r>
              <a:rPr lang="en-US" sz="1100" dirty="0" smtClean="0"/>
              <a:t>, K. Acuna</a:t>
            </a:r>
            <a:r>
              <a:rPr lang="en-US" sz="1100" baseline="30000" dirty="0" smtClean="0"/>
              <a:t>4</a:t>
            </a:r>
            <a:r>
              <a:rPr lang="en-US" sz="1100" dirty="0" smtClean="0"/>
              <a:t>, E. Ofori</a:t>
            </a:r>
            <a:r>
              <a:rPr lang="en-US" sz="1100" baseline="30000" dirty="0" smtClean="0"/>
              <a:t>1,6</a:t>
            </a:r>
            <a:r>
              <a:rPr lang="en-US" sz="1100" dirty="0" smtClean="0"/>
              <a:t>, Y. Levites</a:t>
            </a:r>
            <a:r>
              <a:rPr lang="en-US" sz="1100" baseline="30000" dirty="0" smtClean="0"/>
              <a:t>1,2,5,7</a:t>
            </a:r>
            <a:r>
              <a:rPr lang="en-US" sz="1100" dirty="0" smtClean="0"/>
              <a:t>, </a:t>
            </a:r>
          </a:p>
          <a:p>
            <a:pPr algn="ctr"/>
            <a:r>
              <a:rPr lang="en-US" sz="1100" dirty="0" smtClean="0"/>
              <a:t>D. E. Vaillancourt</a:t>
            </a:r>
            <a:r>
              <a:rPr lang="en-US" sz="1100" baseline="30000" dirty="0" smtClean="0"/>
              <a:t>1,3,4,6</a:t>
            </a:r>
            <a:r>
              <a:rPr lang="en-US" sz="1100" dirty="0" smtClean="0"/>
              <a:t>, T. E. Golde</a:t>
            </a:r>
            <a:r>
              <a:rPr lang="en-US" sz="1100" baseline="30000" dirty="0" smtClean="0"/>
              <a:t>1,2,5,7</a:t>
            </a:r>
            <a:r>
              <a:rPr lang="en-US" sz="1100" dirty="0" smtClean="0"/>
              <a:t>,  </a:t>
            </a:r>
            <a:r>
              <a:rPr lang="en-US" sz="1100" dirty="0"/>
              <a:t>P</a:t>
            </a:r>
            <a:r>
              <a:rPr lang="en-US" sz="1100" dirty="0" smtClean="0"/>
              <a:t>. Chakrabarty</a:t>
            </a:r>
            <a:r>
              <a:rPr lang="en-US" sz="1100" baseline="30000" dirty="0" smtClean="0"/>
              <a:t>1,2,5,7</a:t>
            </a:r>
            <a:r>
              <a:rPr lang="en-US" sz="1100" dirty="0" smtClean="0"/>
              <a:t>, </a:t>
            </a:r>
            <a:r>
              <a:rPr lang="en-US" sz="1100" dirty="0"/>
              <a:t>M. </a:t>
            </a:r>
            <a:r>
              <a:rPr lang="en-US" sz="1100" dirty="0" smtClean="0"/>
              <a:t>Febo</a:t>
            </a:r>
            <a:r>
              <a:rPr lang="en-US" sz="1100" baseline="30000" dirty="0" smtClean="0"/>
              <a:t>1,3,4,7</a:t>
            </a:r>
          </a:p>
          <a:p>
            <a:pPr algn="ctr"/>
            <a:r>
              <a:rPr lang="en-US" sz="900" b="1" dirty="0" smtClean="0">
                <a:solidFill>
                  <a:srgbClr val="0033CC"/>
                </a:solidFill>
              </a:rPr>
              <a:t>1. Florida </a:t>
            </a:r>
            <a:r>
              <a:rPr lang="en-US" sz="900" b="1" dirty="0">
                <a:solidFill>
                  <a:srgbClr val="0033CC"/>
                </a:solidFill>
              </a:rPr>
              <a:t>Alzheimer’s Disease </a:t>
            </a:r>
            <a:r>
              <a:rPr lang="en-US" sz="900" b="1" dirty="0" smtClean="0">
                <a:solidFill>
                  <a:srgbClr val="0033CC"/>
                </a:solidFill>
              </a:rPr>
              <a:t>Research </a:t>
            </a:r>
            <a:r>
              <a:rPr lang="en-US" sz="900" b="1" dirty="0">
                <a:solidFill>
                  <a:srgbClr val="0033CC"/>
                </a:solidFill>
              </a:rPr>
              <a:t>Center, </a:t>
            </a:r>
            <a:r>
              <a:rPr lang="en-US" sz="900" b="1" dirty="0" smtClean="0">
                <a:solidFill>
                  <a:srgbClr val="0033CC"/>
                </a:solidFill>
              </a:rPr>
              <a:t>2. Center </a:t>
            </a:r>
            <a:r>
              <a:rPr lang="en-US" sz="900" b="1" dirty="0">
                <a:solidFill>
                  <a:srgbClr val="0033CC"/>
                </a:solidFill>
              </a:rPr>
              <a:t>for Translational Research on </a:t>
            </a:r>
            <a:r>
              <a:rPr lang="en-US" sz="900" b="1" dirty="0" smtClean="0">
                <a:solidFill>
                  <a:srgbClr val="0033CC"/>
                </a:solidFill>
              </a:rPr>
              <a:t>Neurodegenerative Diseases, U. Florida; </a:t>
            </a:r>
          </a:p>
          <a:p>
            <a:pPr algn="ctr"/>
            <a:r>
              <a:rPr lang="en-US" sz="900" b="1" dirty="0" smtClean="0">
                <a:solidFill>
                  <a:srgbClr val="0033CC"/>
                </a:solidFill>
              </a:rPr>
              <a:t>3. AMRIS </a:t>
            </a:r>
            <a:r>
              <a:rPr lang="en-US" sz="900" b="1" dirty="0">
                <a:solidFill>
                  <a:srgbClr val="0033CC"/>
                </a:solidFill>
              </a:rPr>
              <a:t>Facility, </a:t>
            </a:r>
            <a:r>
              <a:rPr lang="en-US" sz="900" b="1" dirty="0" smtClean="0">
                <a:solidFill>
                  <a:srgbClr val="0033CC"/>
                </a:solidFill>
              </a:rPr>
              <a:t>4. Psychiatry</a:t>
            </a:r>
            <a:r>
              <a:rPr lang="en-US" sz="900" b="1" dirty="0">
                <a:solidFill>
                  <a:srgbClr val="0033CC"/>
                </a:solidFill>
              </a:rPr>
              <a:t>, </a:t>
            </a:r>
            <a:r>
              <a:rPr lang="en-US" sz="900" b="1" dirty="0" smtClean="0">
                <a:solidFill>
                  <a:srgbClr val="0033CC"/>
                </a:solidFill>
              </a:rPr>
              <a:t>5. Neuroscience</a:t>
            </a:r>
            <a:r>
              <a:rPr lang="en-US" sz="900" b="1" dirty="0">
                <a:solidFill>
                  <a:srgbClr val="0033CC"/>
                </a:solidFill>
              </a:rPr>
              <a:t>, </a:t>
            </a:r>
            <a:r>
              <a:rPr lang="en-US" sz="900" b="1" dirty="0" smtClean="0">
                <a:solidFill>
                  <a:srgbClr val="0033CC"/>
                </a:solidFill>
              </a:rPr>
              <a:t>6. Applied Physiology </a:t>
            </a:r>
            <a:r>
              <a:rPr lang="en-US" sz="900" b="1" dirty="0">
                <a:solidFill>
                  <a:srgbClr val="0033CC"/>
                </a:solidFill>
              </a:rPr>
              <a:t>&amp; </a:t>
            </a:r>
            <a:r>
              <a:rPr lang="en-US" sz="900" b="1" dirty="0" smtClean="0">
                <a:solidFill>
                  <a:srgbClr val="0033CC"/>
                </a:solidFill>
              </a:rPr>
              <a:t>Kinesiology, 7. McKnight </a:t>
            </a:r>
            <a:r>
              <a:rPr lang="en-US" sz="900" b="1" dirty="0">
                <a:solidFill>
                  <a:srgbClr val="0033CC"/>
                </a:solidFill>
              </a:rPr>
              <a:t>Brain </a:t>
            </a:r>
            <a:r>
              <a:rPr lang="en-US" sz="900" b="1" dirty="0" smtClean="0">
                <a:solidFill>
                  <a:srgbClr val="0033CC"/>
                </a:solidFill>
              </a:rPr>
              <a:t>Institute</a:t>
            </a:r>
            <a:endParaRPr lang="en-US" sz="900" b="1" kern="1200" dirty="0">
              <a:solidFill>
                <a:srgbClr val="0033CC"/>
              </a:solidFill>
            </a:endParaRPr>
          </a:p>
        </p:txBody>
      </p:sp>
      <p:sp>
        <p:nvSpPr>
          <p:cNvPr id="17" name="Rectangle 16"/>
          <p:cNvSpPr/>
          <p:nvPr/>
        </p:nvSpPr>
        <p:spPr>
          <a:xfrm>
            <a:off x="1256002" y="882648"/>
            <a:ext cx="6632631" cy="369332"/>
          </a:xfrm>
          <a:prstGeom prst="rect">
            <a:avLst/>
          </a:prstGeom>
        </p:spPr>
        <p:txBody>
          <a:bodyPr wrap="square">
            <a:spAutoFit/>
          </a:bodyPr>
          <a:lstStyle/>
          <a:p>
            <a:pPr algn="ctr"/>
            <a:r>
              <a:rPr lang="en-US" sz="900" b="1" dirty="0"/>
              <a:t>Funding Grants:</a:t>
            </a:r>
            <a:r>
              <a:rPr lang="en-US" sz="900" dirty="0"/>
              <a:t>  </a:t>
            </a:r>
            <a:r>
              <a:rPr lang="en-US" sz="900" dirty="0" smtClean="0"/>
              <a:t>NIH P50AG047266</a:t>
            </a:r>
            <a:r>
              <a:rPr lang="en-US" sz="900" dirty="0"/>
              <a:t>, R01NS052318, R01NS075012, T32NS082168, P50NS091856, 1R01AG055798; </a:t>
            </a:r>
            <a:endParaRPr lang="en-US" sz="900" dirty="0" smtClean="0"/>
          </a:p>
          <a:p>
            <a:pPr algn="ctr"/>
            <a:r>
              <a:rPr lang="en-US" sz="900" dirty="0" smtClean="0"/>
              <a:t>G.S. Boebinger </a:t>
            </a:r>
            <a:r>
              <a:rPr lang="en-US" sz="900" dirty="0"/>
              <a:t>(NSF DMR-1157490, NSF DMR-1644779</a:t>
            </a:r>
            <a:r>
              <a:rPr lang="en-US" sz="900" dirty="0" smtClean="0"/>
              <a:t>)</a:t>
            </a:r>
            <a:endParaRPr lang="en-US" sz="900" dirty="0"/>
          </a:p>
        </p:txBody>
      </p:sp>
      <p:pic>
        <p:nvPicPr>
          <p:cNvPr id="18" name="Picture 17"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417" y="63525"/>
            <a:ext cx="792698" cy="944759"/>
          </a:xfrm>
          <a:prstGeom prst="rect">
            <a:avLst/>
          </a:prstGeom>
        </p:spPr>
      </p:pic>
    </p:spTree>
    <p:extLst>
      <p:ext uri="{BB962C8B-B14F-4D97-AF65-F5344CB8AC3E}">
        <p14:creationId xmlns:p14="http://schemas.microsoft.com/office/powerpoint/2010/main" val="190784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EE8D6F-E269-4E6F-AEF1-3EF0BF976394}"/>
</file>

<file path=customXml/itemProps2.xml><?xml version="1.0" encoding="utf-8"?>
<ds:datastoreItem xmlns:ds="http://schemas.openxmlformats.org/officeDocument/2006/customXml" ds:itemID="{C649953C-6C18-4B80-B5F1-03E0FB646C7B}"/>
</file>

<file path=customXml/itemProps3.xml><?xml version="1.0" encoding="utf-8"?>
<ds:datastoreItem xmlns:ds="http://schemas.openxmlformats.org/officeDocument/2006/customXml" ds:itemID="{EBDF9EAF-C482-4D22-905C-D075E1461CAE}"/>
</file>

<file path=docProps/app.xml><?xml version="1.0" encoding="utf-8"?>
<Properties xmlns="http://schemas.openxmlformats.org/officeDocument/2006/extended-properties" xmlns:vt="http://schemas.openxmlformats.org/officeDocument/2006/docPropsVTypes">
  <TotalTime>6605</TotalTime>
  <Words>881</Words>
  <Application>Microsoft Office PowerPoint</Application>
  <PresentationFormat>On-screen Show (4:3)</PresentationFormat>
  <Paragraphs>30</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172</cp:revision>
  <cp:lastPrinted>2019-09-04T15:51:00Z</cp:lastPrinted>
  <dcterms:created xsi:type="dcterms:W3CDTF">2004-08-07T03:10:56Z</dcterms:created>
  <dcterms:modified xsi:type="dcterms:W3CDTF">2020-03-13T18:36:21Z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