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54" autoAdjust="0"/>
    <p:restoredTop sz="89437" autoAdjust="0"/>
  </p:normalViewPr>
  <p:slideViewPr>
    <p:cSldViewPr snapToGrid="0">
      <p:cViewPr varScale="1">
        <p:scale>
          <a:sx n="105" d="100"/>
          <a:sy n="105" d="100"/>
        </p:scale>
        <p:origin x="211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103/PhysRevB.100.195123" TargetMode="External"/><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doi.org/10.1103/PhysRevB.100.195123" TargetMode="External"/><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4355" y="1398038"/>
            <a:ext cx="3145364" cy="5355312"/>
          </a:xfrm>
          <a:prstGeom prst="rect">
            <a:avLst/>
          </a:prstGeom>
          <a:noFill/>
          <a:ln w="9525">
            <a:noFill/>
            <a:miter lim="800000"/>
            <a:headEnd/>
            <a:tailEnd/>
          </a:ln>
        </p:spPr>
        <p:txBody>
          <a:bodyPr wrap="square">
            <a:spAutoFit/>
          </a:bodyPr>
          <a:lstStyle/>
          <a:p>
            <a:pPr algn="just"/>
            <a:r>
              <a:rPr lang="en-US" sz="1100" dirty="0"/>
              <a:t>The experimental realization of topological semimetals within the past decade has stimulated a great deal of research owing to the observation of new quantum </a:t>
            </a:r>
            <a:r>
              <a:rPr lang="en-US" sz="1100" dirty="0" smtClean="0"/>
              <a:t>phenomena, </a:t>
            </a:r>
            <a:r>
              <a:rPr lang="en-US" sz="1100" dirty="0"/>
              <a:t>some </a:t>
            </a:r>
            <a:r>
              <a:rPr lang="en-US" sz="1100" dirty="0" smtClean="0"/>
              <a:t>which </a:t>
            </a:r>
            <a:r>
              <a:rPr lang="en-US" sz="1100" dirty="0"/>
              <a:t>may persist to temperatures approaching </a:t>
            </a:r>
            <a:r>
              <a:rPr lang="en-US" sz="1100" dirty="0" smtClean="0"/>
              <a:t>room temperature (300K). </a:t>
            </a:r>
            <a:r>
              <a:rPr lang="en-US" sz="1100" i="1" u="sng" dirty="0"/>
              <a:t>This </a:t>
            </a:r>
            <a:r>
              <a:rPr lang="en-US" sz="1100" i="1" u="sng" dirty="0" smtClean="0"/>
              <a:t>robustness arises from topological protection and </a:t>
            </a:r>
            <a:r>
              <a:rPr lang="en-US" sz="1100" i="1" u="sng" dirty="0"/>
              <a:t>allows one to envision </a:t>
            </a:r>
            <a:r>
              <a:rPr lang="en-US" sz="1100" i="1" u="sng" dirty="0" smtClean="0"/>
              <a:t>future quantum </a:t>
            </a:r>
            <a:r>
              <a:rPr lang="en-US" sz="1100" i="1" u="sng" dirty="0"/>
              <a:t>devices </a:t>
            </a:r>
            <a:r>
              <a:rPr lang="en-US" sz="1100" i="1" u="sng" dirty="0" smtClean="0"/>
              <a:t>that become </a:t>
            </a:r>
            <a:r>
              <a:rPr lang="en-US" sz="1100" i="1" u="sng" dirty="0"/>
              <a:t>part of our everyday technology</a:t>
            </a:r>
            <a:r>
              <a:rPr lang="en-US" sz="1100" i="1" dirty="0"/>
              <a:t>.</a:t>
            </a:r>
          </a:p>
          <a:p>
            <a:pPr algn="just"/>
            <a:r>
              <a:rPr lang="en-US" sz="600" dirty="0" smtClean="0"/>
              <a:t> </a:t>
            </a:r>
            <a:endParaRPr lang="en-US" sz="600" dirty="0"/>
          </a:p>
          <a:p>
            <a:pPr algn="just"/>
            <a:r>
              <a:rPr lang="en-US" sz="1100" dirty="0"/>
              <a:t>The key to understanding topological materials lies in determining how the electrons behave in the crystal structure and how they interact with one another. These experiments examined the quantum transport behavior and Fermi surface of the electrons in SrZnSb</a:t>
            </a:r>
            <a:r>
              <a:rPr lang="en-US" sz="1100" baseline="-25000" dirty="0"/>
              <a:t>2</a:t>
            </a:r>
            <a:r>
              <a:rPr lang="en-US" sz="1100" dirty="0"/>
              <a:t>. </a:t>
            </a:r>
            <a:r>
              <a:rPr lang="en-US" sz="1100" i="1" u="sng" dirty="0" smtClean="0"/>
              <a:t>The </a:t>
            </a:r>
            <a:r>
              <a:rPr lang="en-US" sz="1100" i="1" u="sng" dirty="0" err="1" smtClean="0"/>
              <a:t>MagLab’s</a:t>
            </a:r>
            <a:r>
              <a:rPr lang="en-US" sz="1100" i="1" u="sng" dirty="0" smtClean="0"/>
              <a:t> </a:t>
            </a:r>
            <a:r>
              <a:rPr lang="en-US" sz="1100" i="1" u="sng" dirty="0"/>
              <a:t>high magnetic fields </a:t>
            </a:r>
            <a:r>
              <a:rPr lang="en-US" sz="1100" i="1" u="sng" dirty="0" smtClean="0"/>
              <a:t>enabled </a:t>
            </a:r>
            <a:r>
              <a:rPr lang="en-US" sz="1100" i="1" u="sng" dirty="0"/>
              <a:t>the shape of the Fermi surface to be </a:t>
            </a:r>
            <a:r>
              <a:rPr lang="en-US" sz="1100" i="1" u="sng" dirty="0" smtClean="0"/>
              <a:t>measured along with the electron effective mass, which indicates the degree of influence </a:t>
            </a:r>
            <a:r>
              <a:rPr lang="en-US" sz="1100" i="1" u="sng" dirty="0"/>
              <a:t>of </a:t>
            </a:r>
            <a:r>
              <a:rPr lang="en-US" sz="1100" i="1" u="sng" dirty="0" smtClean="0"/>
              <a:t>electron-electron interactions in the material</a:t>
            </a:r>
            <a:r>
              <a:rPr lang="en-US" sz="1100" dirty="0" smtClean="0"/>
              <a:t>. From </a:t>
            </a:r>
            <a:r>
              <a:rPr lang="en-US" sz="1100" dirty="0"/>
              <a:t>these </a:t>
            </a:r>
            <a:r>
              <a:rPr lang="en-US" sz="1100" dirty="0" smtClean="0"/>
              <a:t>results, MagLab users </a:t>
            </a:r>
            <a:r>
              <a:rPr lang="en-US" sz="1100" dirty="0"/>
              <a:t>determined that two of the four observed electron orbits on the Fermi surface are topologically </a:t>
            </a:r>
            <a:r>
              <a:rPr lang="en-US" sz="1100" dirty="0" smtClean="0"/>
              <a:t>non-trivial, likely because these charge </a:t>
            </a:r>
            <a:r>
              <a:rPr lang="en-US" sz="1100" dirty="0"/>
              <a:t>carriers are Dirac quasiparticles</a:t>
            </a:r>
            <a:r>
              <a:rPr lang="en-US" sz="1100" dirty="0" smtClean="0"/>
              <a:t>.</a:t>
            </a:r>
          </a:p>
          <a:p>
            <a:pPr algn="just"/>
            <a:r>
              <a:rPr lang="en-US" sz="600" dirty="0" smtClean="0"/>
              <a:t> </a:t>
            </a:r>
            <a:endParaRPr lang="en-US" sz="600" dirty="0"/>
          </a:p>
          <a:p>
            <a:pPr algn="just"/>
            <a:r>
              <a:rPr lang="en-US" sz="1100" dirty="0"/>
              <a:t>This study combined extensive experimental work with first-principles calculations to determine if SrZnSb</a:t>
            </a:r>
            <a:r>
              <a:rPr lang="en-US" sz="1100" baseline="-25000" dirty="0"/>
              <a:t>2 </a:t>
            </a:r>
            <a:r>
              <a:rPr lang="en-US" sz="1100" dirty="0"/>
              <a:t>is a topological material. Each new topological material studied puts the scientific community closer to the goal of room temperature quantum devices</a:t>
            </a:r>
            <a:r>
              <a:rPr lang="en-US" sz="1100" dirty="0" smtClean="0"/>
              <a:t>.</a:t>
            </a:r>
            <a:endParaRPr lang="en-US" sz="1100" dirty="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3" name="Text Box 62"/>
          <p:cNvSpPr txBox="1">
            <a:spLocks noChangeArrowheads="1"/>
          </p:cNvSpPr>
          <p:nvPr/>
        </p:nvSpPr>
        <p:spPr bwMode="auto">
          <a:xfrm>
            <a:off x="968375" y="7945"/>
            <a:ext cx="7028995" cy="1200329"/>
          </a:xfrm>
          <a:prstGeom prst="rect">
            <a:avLst/>
          </a:prstGeom>
          <a:noFill/>
          <a:ln w="9525">
            <a:noFill/>
            <a:miter lim="800000"/>
            <a:headEnd/>
            <a:tailEnd/>
          </a:ln>
        </p:spPr>
        <p:txBody>
          <a:bodyPr wrap="square">
            <a:spAutoFit/>
          </a:bodyPr>
          <a:lstStyle/>
          <a:p>
            <a:pPr algn="ctr">
              <a:spcBef>
                <a:spcPts val="0"/>
              </a:spcBef>
            </a:pPr>
            <a:r>
              <a:rPr lang="en-US" sz="1400" b="1" kern="1200" dirty="0"/>
              <a:t>Exploring Topological Semimetals in High Magnetic Fields</a:t>
            </a:r>
          </a:p>
          <a:p>
            <a:pPr algn="ctr">
              <a:spcBef>
                <a:spcPts val="0"/>
              </a:spcBef>
            </a:pPr>
            <a:endParaRPr lang="en-US" sz="400" dirty="0"/>
          </a:p>
          <a:p>
            <a:pPr algn="ctr">
              <a:spcBef>
                <a:spcPts val="0"/>
              </a:spcBef>
            </a:pPr>
            <a:r>
              <a:rPr lang="en-US" sz="1000" dirty="0"/>
              <a:t>Liu, J</a:t>
            </a:r>
            <a:r>
              <a:rPr lang="en-US" sz="1000" baseline="30000" dirty="0"/>
              <a:t>.1,</a:t>
            </a:r>
            <a:r>
              <a:rPr lang="en-US" sz="1000" dirty="0"/>
              <a:t> Liu, P.</a:t>
            </a:r>
            <a:r>
              <a:rPr lang="en-US" sz="1000" baseline="30000" dirty="0"/>
              <a:t>2</a:t>
            </a:r>
            <a:r>
              <a:rPr lang="en-US" sz="1000" dirty="0"/>
              <a:t>, Gordon, K.</a:t>
            </a:r>
            <a:r>
              <a:rPr lang="en-US" sz="1000" baseline="30000" dirty="0"/>
              <a:t>3</a:t>
            </a:r>
            <a:r>
              <a:rPr lang="en-US" sz="1000" dirty="0"/>
              <a:t>, Emmanouilidou</a:t>
            </a:r>
            <a:r>
              <a:rPr lang="en-US" sz="1000" baseline="30000" dirty="0"/>
              <a:t>1</a:t>
            </a:r>
            <a:r>
              <a:rPr lang="en-US" sz="1000" dirty="0"/>
              <a:t>, E., Xing, J.</a:t>
            </a:r>
            <a:r>
              <a:rPr lang="en-US" sz="1000" baseline="30000" dirty="0"/>
              <a:t>1</a:t>
            </a:r>
            <a:r>
              <a:rPr lang="en-US" sz="1000" dirty="0"/>
              <a:t>, Graf, D.</a:t>
            </a:r>
            <a:r>
              <a:rPr lang="en-US" sz="1000" baseline="30000" dirty="0"/>
              <a:t>4</a:t>
            </a:r>
            <a:r>
              <a:rPr lang="en-US" sz="1000" dirty="0"/>
              <a:t>, </a:t>
            </a:r>
            <a:r>
              <a:rPr lang="en-US" sz="1000" dirty="0" err="1"/>
              <a:t>Chakoumakos</a:t>
            </a:r>
            <a:r>
              <a:rPr lang="en-US" sz="1000" dirty="0"/>
              <a:t>, B.</a:t>
            </a:r>
            <a:r>
              <a:rPr lang="en-US" sz="1000" baseline="30000" dirty="0"/>
              <a:t>5</a:t>
            </a:r>
            <a:r>
              <a:rPr lang="en-US" sz="1000" dirty="0"/>
              <a:t>, Wu, Y.</a:t>
            </a:r>
            <a:r>
              <a:rPr lang="en-US" sz="1000" baseline="30000" dirty="0"/>
              <a:t> 5</a:t>
            </a:r>
            <a:r>
              <a:rPr lang="en-US" sz="1000" dirty="0"/>
              <a:t>,  </a:t>
            </a:r>
            <a:endParaRPr lang="en-US" sz="1000" dirty="0" smtClean="0"/>
          </a:p>
          <a:p>
            <a:pPr algn="ctr">
              <a:spcBef>
                <a:spcPts val="0"/>
              </a:spcBef>
            </a:pPr>
            <a:r>
              <a:rPr lang="en-US" sz="1000" dirty="0" smtClean="0"/>
              <a:t>Cao</a:t>
            </a:r>
            <a:r>
              <a:rPr lang="en-US" sz="1000" dirty="0"/>
              <a:t>, H.</a:t>
            </a:r>
            <a:r>
              <a:rPr lang="en-US" sz="1000" baseline="30000" dirty="0"/>
              <a:t> 5</a:t>
            </a:r>
            <a:r>
              <a:rPr lang="en-US" sz="1000" dirty="0"/>
              <a:t>, Dessau, D.</a:t>
            </a:r>
            <a:r>
              <a:rPr lang="en-US" sz="1000" baseline="30000" dirty="0"/>
              <a:t> 3</a:t>
            </a:r>
            <a:r>
              <a:rPr lang="en-US" sz="1000" dirty="0"/>
              <a:t>, Liu, Q.</a:t>
            </a:r>
            <a:r>
              <a:rPr lang="en-US" sz="1000" baseline="30000" dirty="0"/>
              <a:t>2, 6</a:t>
            </a:r>
            <a:r>
              <a:rPr lang="en-US" sz="1000" dirty="0"/>
              <a:t>, Ni, N.</a:t>
            </a:r>
            <a:r>
              <a:rPr lang="en-US" sz="1000" baseline="30000" dirty="0"/>
              <a:t>1</a:t>
            </a:r>
            <a:endParaRPr lang="en-US" sz="1000" kern="1200" dirty="0"/>
          </a:p>
          <a:p>
            <a:pPr marL="228600" indent="-228600" algn="ctr">
              <a:spcBef>
                <a:spcPts val="0"/>
              </a:spcBef>
              <a:buAutoNum type="arabicPeriod"/>
            </a:pPr>
            <a:r>
              <a:rPr lang="en-US" sz="1000" b="1" kern="1200" dirty="0">
                <a:solidFill>
                  <a:srgbClr val="0033CC"/>
                </a:solidFill>
              </a:rPr>
              <a:t>Univ. of California; 2. Southern Univ. of Science and Tech., China; 3. Univ. of Colorado, Boulder; </a:t>
            </a:r>
            <a:r>
              <a:rPr lang="en-US" sz="1000" b="1" dirty="0">
                <a:solidFill>
                  <a:srgbClr val="0033CC"/>
                </a:solidFill>
              </a:rPr>
              <a:t>4</a:t>
            </a:r>
            <a:r>
              <a:rPr lang="en-US" sz="1000" b="1" kern="1200" dirty="0">
                <a:solidFill>
                  <a:srgbClr val="0033CC"/>
                </a:solidFill>
              </a:rPr>
              <a:t>. NHMFL; 5. Oak Ridge Nat’l Lab; 6. Peng Cheng Laboratory, China</a:t>
            </a:r>
          </a:p>
          <a:p>
            <a:pPr algn="ctr">
              <a:spcBef>
                <a:spcPts val="0"/>
              </a:spcBef>
            </a:pPr>
            <a:r>
              <a:rPr lang="en-US" sz="400" b="1" kern="1200" dirty="0">
                <a:solidFill>
                  <a:srgbClr val="0033CC"/>
                </a:solidFill>
              </a:rPr>
              <a:t> </a:t>
            </a:r>
          </a:p>
          <a:p>
            <a:pPr algn="ctr">
              <a:spcBef>
                <a:spcPts val="0"/>
              </a:spcBef>
            </a:pPr>
            <a:r>
              <a:rPr lang="en-US" sz="1000" b="1" kern="1200" dirty="0"/>
              <a:t>Funding Grants:</a:t>
            </a:r>
            <a:r>
              <a:rPr lang="en-US" sz="1000" kern="1200" dirty="0"/>
              <a:t>  G.S. </a:t>
            </a:r>
            <a:r>
              <a:rPr lang="en-US" sz="1000" kern="1200" dirty="0" err="1"/>
              <a:t>Boebinger</a:t>
            </a:r>
            <a:r>
              <a:rPr lang="en-US" sz="1000" kern="1200" dirty="0"/>
              <a:t> </a:t>
            </a:r>
            <a:r>
              <a:rPr lang="en-US" sz="1000" dirty="0"/>
              <a:t>(</a:t>
            </a:r>
            <a:r>
              <a:rPr lang="en-US" sz="1000" kern="1200" dirty="0"/>
              <a:t>NSF </a:t>
            </a:r>
            <a:r>
              <a:rPr lang="en-US" sz="1000" dirty="0"/>
              <a:t>DMR-1644779</a:t>
            </a:r>
            <a:r>
              <a:rPr lang="en-US" sz="1000" kern="1200" dirty="0"/>
              <a:t>); N. Ni (DOE DE-SC0011978)</a:t>
            </a:r>
            <a:endParaRPr lang="en-US" sz="1000" b="1" kern="1200" dirty="0">
              <a:solidFill>
                <a:srgbClr val="0033CC"/>
              </a:solidFill>
            </a:endParaRPr>
          </a:p>
        </p:txBody>
      </p:sp>
      <p:pic>
        <p:nvPicPr>
          <p:cNvPr id="6" name="Picture 5">
            <a:extLst>
              <a:ext uri="{FF2B5EF4-FFF2-40B4-BE49-F238E27FC236}">
                <a16:creationId xmlns:a16="http://schemas.microsoft.com/office/drawing/2014/main" id="{9552A301-2B9C-424D-9A9C-8963BD3F03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795" y="1314834"/>
            <a:ext cx="3297587" cy="2335133"/>
          </a:xfrm>
          <a:prstGeom prst="rect">
            <a:avLst/>
          </a:prstGeom>
        </p:spPr>
      </p:pic>
      <p:pic>
        <p:nvPicPr>
          <p:cNvPr id="8" name="Picture 7">
            <a:extLst>
              <a:ext uri="{FF2B5EF4-FFF2-40B4-BE49-F238E27FC236}">
                <a16:creationId xmlns:a16="http://schemas.microsoft.com/office/drawing/2014/main" id="{08E6F9C6-6ACF-0745-9B00-2CD6EC8E35B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555"/>
          <a:stretch/>
        </p:blipFill>
        <p:spPr>
          <a:xfrm>
            <a:off x="3343082" y="3620224"/>
            <a:ext cx="2619603" cy="2045141"/>
          </a:xfrm>
          <a:prstGeom prst="rect">
            <a:avLst/>
          </a:prstGeom>
        </p:spPr>
      </p:pic>
      <p:pic>
        <p:nvPicPr>
          <p:cNvPr id="18" name="Picture 17">
            <a:extLst>
              <a:ext uri="{FF2B5EF4-FFF2-40B4-BE49-F238E27FC236}">
                <a16:creationId xmlns:a16="http://schemas.microsoft.com/office/drawing/2014/main" id="{51D75BB5-E8A3-1F43-863A-95943DB4AD1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285"/>
          <a:stretch/>
        </p:blipFill>
        <p:spPr>
          <a:xfrm>
            <a:off x="5894614" y="3613446"/>
            <a:ext cx="3129211" cy="1954597"/>
          </a:xfrm>
          <a:prstGeom prst="rect">
            <a:avLst/>
          </a:prstGeom>
        </p:spPr>
      </p:pic>
      <p:sp>
        <p:nvSpPr>
          <p:cNvPr id="19" name="TextBox 18">
            <a:extLst>
              <a:ext uri="{FF2B5EF4-FFF2-40B4-BE49-F238E27FC236}">
                <a16:creationId xmlns:a16="http://schemas.microsoft.com/office/drawing/2014/main" id="{C5692B79-A1F9-434E-87D2-C9CD504C2669}"/>
              </a:ext>
            </a:extLst>
          </p:cNvPr>
          <p:cNvSpPr txBox="1"/>
          <p:nvPr/>
        </p:nvSpPr>
        <p:spPr>
          <a:xfrm>
            <a:off x="3156973" y="1365614"/>
            <a:ext cx="372218" cy="276999"/>
          </a:xfrm>
          <a:prstGeom prst="rect">
            <a:avLst/>
          </a:prstGeom>
          <a:noFill/>
        </p:spPr>
        <p:txBody>
          <a:bodyPr wrap="none" rtlCol="0">
            <a:spAutoFit/>
          </a:bodyPr>
          <a:lstStyle/>
          <a:p>
            <a:r>
              <a:rPr lang="en-US" sz="1200" dirty="0" smtClean="0"/>
              <a:t>(a</a:t>
            </a:r>
            <a:r>
              <a:rPr lang="en-US" sz="1200" dirty="0"/>
              <a:t>)</a:t>
            </a:r>
          </a:p>
        </p:txBody>
      </p:sp>
      <p:sp>
        <p:nvSpPr>
          <p:cNvPr id="24" name="TextBox 23">
            <a:extLst>
              <a:ext uri="{FF2B5EF4-FFF2-40B4-BE49-F238E27FC236}">
                <a16:creationId xmlns:a16="http://schemas.microsoft.com/office/drawing/2014/main" id="{57868EF7-D2FD-6C4B-B289-A0DA155D6535}"/>
              </a:ext>
            </a:extLst>
          </p:cNvPr>
          <p:cNvSpPr txBox="1"/>
          <p:nvPr/>
        </p:nvSpPr>
        <p:spPr>
          <a:xfrm>
            <a:off x="3169781" y="3622261"/>
            <a:ext cx="372218" cy="276999"/>
          </a:xfrm>
          <a:prstGeom prst="rect">
            <a:avLst/>
          </a:prstGeom>
          <a:noFill/>
        </p:spPr>
        <p:txBody>
          <a:bodyPr wrap="none" rtlCol="0">
            <a:spAutoFit/>
          </a:bodyPr>
          <a:lstStyle/>
          <a:p>
            <a:r>
              <a:rPr lang="en-US" sz="1200" dirty="0" smtClean="0"/>
              <a:t>(b</a:t>
            </a:r>
            <a:r>
              <a:rPr lang="en-US" sz="1200" dirty="0"/>
              <a:t>)</a:t>
            </a:r>
          </a:p>
        </p:txBody>
      </p:sp>
      <p:sp>
        <p:nvSpPr>
          <p:cNvPr id="25" name="TextBox 24">
            <a:extLst>
              <a:ext uri="{FF2B5EF4-FFF2-40B4-BE49-F238E27FC236}">
                <a16:creationId xmlns:a16="http://schemas.microsoft.com/office/drawing/2014/main" id="{F8D57B3A-B920-B642-973A-C4000FCDE11D}"/>
              </a:ext>
            </a:extLst>
          </p:cNvPr>
          <p:cNvSpPr txBox="1"/>
          <p:nvPr/>
        </p:nvSpPr>
        <p:spPr>
          <a:xfrm>
            <a:off x="5884011" y="3620523"/>
            <a:ext cx="364202" cy="276999"/>
          </a:xfrm>
          <a:prstGeom prst="rect">
            <a:avLst/>
          </a:prstGeom>
          <a:noFill/>
        </p:spPr>
        <p:txBody>
          <a:bodyPr wrap="none" rtlCol="0">
            <a:spAutoFit/>
          </a:bodyPr>
          <a:lstStyle/>
          <a:p>
            <a:r>
              <a:rPr lang="en-US" sz="1200" dirty="0" smtClean="0"/>
              <a:t>(c</a:t>
            </a:r>
            <a:r>
              <a:rPr lang="en-US" sz="1200" dirty="0"/>
              <a:t>)</a:t>
            </a:r>
          </a:p>
        </p:txBody>
      </p:sp>
      <p:sp>
        <p:nvSpPr>
          <p:cNvPr id="11" name="Rectangle 10"/>
          <p:cNvSpPr/>
          <p:nvPr/>
        </p:nvSpPr>
        <p:spPr>
          <a:xfrm>
            <a:off x="6557874" y="1568936"/>
            <a:ext cx="2379026" cy="1631216"/>
          </a:xfrm>
          <a:prstGeom prst="rect">
            <a:avLst/>
          </a:prstGeom>
        </p:spPr>
        <p:txBody>
          <a:bodyPr wrap="square">
            <a:spAutoFit/>
          </a:bodyPr>
          <a:lstStyle/>
          <a:p>
            <a:r>
              <a:rPr lang="en-US" sz="1000" dirty="0" smtClean="0"/>
              <a:t>Figure: (a</a:t>
            </a:r>
            <a:r>
              <a:rPr lang="en-US" sz="1000" dirty="0"/>
              <a:t>) Raw quantum oscillation data as the applied magnetic field is tilted away from the a-axis</a:t>
            </a:r>
            <a:r>
              <a:rPr lang="en-US" sz="1000" dirty="0" smtClean="0"/>
              <a:t>.</a:t>
            </a:r>
          </a:p>
          <a:p>
            <a:r>
              <a:rPr lang="en-US" sz="1000" dirty="0" smtClean="0"/>
              <a:t> </a:t>
            </a:r>
          </a:p>
          <a:p>
            <a:r>
              <a:rPr lang="en-US" sz="1000" dirty="0" smtClean="0"/>
              <a:t>(b</a:t>
            </a:r>
            <a:r>
              <a:rPr lang="en-US" sz="1000" dirty="0"/>
              <a:t>) Fast Fourier transform (FFT) of the raw data in (a) showing the three orbits versus temperature</a:t>
            </a:r>
            <a:r>
              <a:rPr lang="en-US" sz="1000" dirty="0" smtClean="0"/>
              <a:t>.</a:t>
            </a:r>
          </a:p>
          <a:p>
            <a:endParaRPr lang="en-US" sz="1000" dirty="0" smtClean="0"/>
          </a:p>
          <a:p>
            <a:r>
              <a:rPr lang="en-US" sz="1000" dirty="0" smtClean="0"/>
              <a:t>(c</a:t>
            </a:r>
            <a:r>
              <a:rPr lang="en-US" sz="1000" dirty="0"/>
              <a:t>) Angular dependence of the three main orbits. </a:t>
            </a:r>
          </a:p>
        </p:txBody>
      </p:sp>
      <p:pic>
        <p:nvPicPr>
          <p:cNvPr id="21" name="Picture 20" descr="NSF logo.jpg"/>
          <p:cNvPicPr>
            <a:picLocks noChangeAspect="1"/>
          </p:cNvPicPr>
          <p:nvPr/>
        </p:nvPicPr>
        <p:blipFill>
          <a:blip r:embed="rId6" cstate="print"/>
          <a:stretch>
            <a:fillRect/>
          </a:stretch>
        </p:blipFill>
        <p:spPr>
          <a:xfrm>
            <a:off x="8050612" y="42335"/>
            <a:ext cx="1017188" cy="1023315"/>
          </a:xfrm>
          <a:prstGeom prst="rect">
            <a:avLst/>
          </a:prstGeom>
        </p:spPr>
      </p:pic>
      <p:pic>
        <p:nvPicPr>
          <p:cNvPr id="22" name="Picture 21" descr="JustM_purple.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034" name="Rectangle 49"/>
          <p:cNvSpPr>
            <a:spLocks noChangeArrowheads="1"/>
          </p:cNvSpPr>
          <p:nvPr/>
        </p:nvSpPr>
        <p:spPr bwMode="auto">
          <a:xfrm>
            <a:off x="3211303" y="1311846"/>
            <a:ext cx="5844106" cy="4359607"/>
          </a:xfrm>
          <a:prstGeom prst="rect">
            <a:avLst/>
          </a:prstGeom>
          <a:noFill/>
          <a:ln w="19050">
            <a:solidFill>
              <a:srgbClr val="0033CC"/>
            </a:solidFill>
            <a:miter lim="800000"/>
            <a:headEnd/>
            <a:tailEnd/>
          </a:ln>
        </p:spPr>
        <p:txBody>
          <a:bodyPr wrap="none" anchor="ctr"/>
          <a:lstStyle/>
          <a:p>
            <a:endParaRPr lang="en-US"/>
          </a:p>
        </p:txBody>
      </p:sp>
      <p:sp>
        <p:nvSpPr>
          <p:cNvPr id="27" name="Text Box 28">
            <a:extLst>
              <a:ext uri="{FF2B5EF4-FFF2-40B4-BE49-F238E27FC236}">
                <a16:creationId xmlns:a16="http://schemas.microsoft.com/office/drawing/2014/main" id="{4C58453D-1DB1-3141-9FE2-9C0366358AC8}"/>
              </a:ext>
            </a:extLst>
          </p:cNvPr>
          <p:cNvSpPr txBox="1">
            <a:spLocks noChangeArrowheads="1"/>
          </p:cNvSpPr>
          <p:nvPr/>
        </p:nvSpPr>
        <p:spPr bwMode="auto">
          <a:xfrm>
            <a:off x="3305399" y="5735523"/>
            <a:ext cx="5718426" cy="1015663"/>
          </a:xfrm>
          <a:prstGeom prst="rect">
            <a:avLst/>
          </a:prstGeom>
          <a:noFill/>
          <a:ln w="9525">
            <a:noFill/>
            <a:miter lim="800000"/>
            <a:headEnd/>
            <a:tailEnd/>
          </a:ln>
        </p:spPr>
        <p:txBody>
          <a:bodyPr wrap="square">
            <a:spAutoFit/>
          </a:bodyPr>
          <a:lstStyle/>
          <a:p>
            <a:r>
              <a:rPr lang="en-US" sz="1000" b="1" dirty="0">
                <a:solidFill>
                  <a:srgbClr val="333399"/>
                </a:solidFill>
              </a:rPr>
              <a:t>Facilities and instrumentation used:</a:t>
            </a:r>
            <a:r>
              <a:rPr lang="en-US" sz="1000" dirty="0">
                <a:solidFill>
                  <a:srgbClr val="333399"/>
                </a:solidFill>
              </a:rPr>
              <a:t>  DC Field Facility, 35 T (cell 12), 9 T (SCM6).</a:t>
            </a:r>
          </a:p>
          <a:p>
            <a:r>
              <a:rPr lang="en-US" sz="1000" b="1" dirty="0">
                <a:solidFill>
                  <a:srgbClr val="333399"/>
                </a:solidFill>
              </a:rPr>
              <a:t>Citation: </a:t>
            </a:r>
            <a:r>
              <a:rPr lang="en-US" sz="1000" dirty="0"/>
              <a:t> </a:t>
            </a:r>
            <a:r>
              <a:rPr lang="en-US" sz="1000" dirty="0">
                <a:solidFill>
                  <a:srgbClr val="333399"/>
                </a:solidFill>
              </a:rPr>
              <a:t>Liu, J.Y.; Liu, P.F.; Gordon, K.; </a:t>
            </a:r>
            <a:r>
              <a:rPr lang="en-US" sz="1000" dirty="0" err="1">
                <a:solidFill>
                  <a:srgbClr val="333399"/>
                </a:solidFill>
              </a:rPr>
              <a:t>Emmanouilidou</a:t>
            </a:r>
            <a:r>
              <a:rPr lang="en-US" sz="1000" dirty="0">
                <a:solidFill>
                  <a:srgbClr val="333399"/>
                </a:solidFill>
              </a:rPr>
              <a:t>, E.; Xing, J.; Graf, D.E.; </a:t>
            </a:r>
            <a:r>
              <a:rPr lang="en-US" sz="1000" dirty="0" err="1">
                <a:solidFill>
                  <a:srgbClr val="333399"/>
                </a:solidFill>
              </a:rPr>
              <a:t>Chakoumakos</a:t>
            </a:r>
            <a:r>
              <a:rPr lang="en-US" sz="1000" dirty="0">
                <a:solidFill>
                  <a:srgbClr val="333399"/>
                </a:solidFill>
              </a:rPr>
              <a:t>, B.C.; Wu, Y.; Cao, H.B.; Dessau, D.; Liu, Q.H.; Ni, N., </a:t>
            </a:r>
            <a:endParaRPr lang="en-US" sz="1000" dirty="0" smtClean="0">
              <a:solidFill>
                <a:srgbClr val="333399"/>
              </a:solidFill>
            </a:endParaRPr>
          </a:p>
          <a:p>
            <a:r>
              <a:rPr lang="en-US" sz="1000" i="1" dirty="0" smtClean="0">
                <a:solidFill>
                  <a:srgbClr val="333399"/>
                </a:solidFill>
              </a:rPr>
              <a:t>Nontrivial </a:t>
            </a:r>
            <a:r>
              <a:rPr lang="en-US" sz="1000" i="1" dirty="0">
                <a:solidFill>
                  <a:srgbClr val="333399"/>
                </a:solidFill>
              </a:rPr>
              <a:t>topology in the layered Dirac nodal-line semimetal candidate SrZnSb</a:t>
            </a:r>
            <a:r>
              <a:rPr lang="en-US" sz="1000" i="1" baseline="-25000" dirty="0">
                <a:solidFill>
                  <a:srgbClr val="333399"/>
                </a:solidFill>
              </a:rPr>
              <a:t>2</a:t>
            </a:r>
            <a:r>
              <a:rPr lang="en-US" sz="1000" i="1" dirty="0">
                <a:solidFill>
                  <a:srgbClr val="333399"/>
                </a:solidFill>
              </a:rPr>
              <a:t> with distorted Sb square nets,</a:t>
            </a:r>
            <a:r>
              <a:rPr lang="en-US" sz="1000" dirty="0">
                <a:solidFill>
                  <a:srgbClr val="333399"/>
                </a:solidFill>
              </a:rPr>
              <a:t> </a:t>
            </a:r>
            <a:r>
              <a:rPr lang="en-US" sz="1000" b="1" dirty="0" smtClean="0">
                <a:solidFill>
                  <a:srgbClr val="333399"/>
                </a:solidFill>
              </a:rPr>
              <a:t>Phys</a:t>
            </a:r>
            <a:r>
              <a:rPr lang="en-US" sz="1000" b="1" dirty="0">
                <a:solidFill>
                  <a:srgbClr val="333399"/>
                </a:solidFill>
              </a:rPr>
              <a:t>. Rev. B</a:t>
            </a:r>
            <a:r>
              <a:rPr lang="en-US" sz="1000" dirty="0">
                <a:solidFill>
                  <a:srgbClr val="333399"/>
                </a:solidFill>
              </a:rPr>
              <a:t>, </a:t>
            </a:r>
            <a:r>
              <a:rPr lang="en-US" sz="1000" b="1" dirty="0">
                <a:solidFill>
                  <a:srgbClr val="333399"/>
                </a:solidFill>
              </a:rPr>
              <a:t>100</a:t>
            </a:r>
            <a:r>
              <a:rPr lang="en-US" sz="1000" dirty="0">
                <a:solidFill>
                  <a:srgbClr val="333399"/>
                </a:solidFill>
              </a:rPr>
              <a:t>, 195123 (2019) </a:t>
            </a:r>
            <a:endParaRPr lang="en-US" sz="1000" dirty="0" smtClean="0">
              <a:solidFill>
                <a:srgbClr val="333399"/>
              </a:solidFill>
            </a:endParaRPr>
          </a:p>
          <a:p>
            <a:r>
              <a:rPr lang="en-US" sz="1000" dirty="0" smtClean="0">
                <a:solidFill>
                  <a:srgbClr val="333399"/>
                </a:solidFill>
                <a:hlinkClick r:id="rId8"/>
              </a:rPr>
              <a:t>doi.org/10.1103/PhysRevB.100.195123</a:t>
            </a:r>
            <a:endParaRPr lang="en-US" sz="1000"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1" y="1325562"/>
            <a:ext cx="3000364" cy="5509200"/>
          </a:xfrm>
          <a:prstGeom prst="rect">
            <a:avLst/>
          </a:prstGeom>
          <a:noFill/>
          <a:ln w="9525">
            <a:noFill/>
            <a:miter lim="800000"/>
            <a:headEnd/>
            <a:tailEnd/>
          </a:ln>
        </p:spPr>
        <p:txBody>
          <a:bodyPr wrap="square">
            <a:spAutoFit/>
          </a:bodyPr>
          <a:lstStyle/>
          <a:p>
            <a:pPr algn="just"/>
            <a:r>
              <a:rPr lang="en-US" sz="1100" b="1" dirty="0">
                <a:solidFill>
                  <a:srgbClr val="000000"/>
                </a:solidFill>
              </a:rPr>
              <a:t>What is the finding? </a:t>
            </a:r>
            <a:r>
              <a:rPr lang="en-US" sz="1100" dirty="0">
                <a:latin typeface="Arial" charset="0"/>
              </a:rPr>
              <a:t>SrZnSb</a:t>
            </a:r>
            <a:r>
              <a:rPr lang="en-US" sz="1100" baseline="-25000" dirty="0">
                <a:latin typeface="Arial" charset="0"/>
              </a:rPr>
              <a:t>2</a:t>
            </a:r>
            <a:r>
              <a:rPr lang="en-US" sz="1100" dirty="0">
                <a:latin typeface="Arial" charset="0"/>
              </a:rPr>
              <a:t> was found to be a topological semimetal by using high magnetic fields to measure the shape of the Fermi surface and the </a:t>
            </a:r>
            <a:r>
              <a:rPr lang="en-US" sz="1100" dirty="0" smtClean="0">
                <a:latin typeface="Arial" charset="0"/>
              </a:rPr>
              <a:t>strength of interactions </a:t>
            </a:r>
            <a:r>
              <a:rPr lang="en-US" sz="1100" dirty="0">
                <a:latin typeface="Arial" charset="0"/>
              </a:rPr>
              <a:t>between the electrons.</a:t>
            </a:r>
          </a:p>
          <a:p>
            <a:pPr algn="just"/>
            <a:endParaRPr lang="en-US" sz="1100" dirty="0">
              <a:solidFill>
                <a:srgbClr val="000000"/>
              </a:solidFill>
            </a:endParaRPr>
          </a:p>
          <a:p>
            <a:pPr algn="just"/>
            <a:r>
              <a:rPr lang="en-US" sz="1100" b="1" dirty="0">
                <a:solidFill>
                  <a:srgbClr val="000000"/>
                </a:solidFill>
              </a:rPr>
              <a:t>Why is this important? </a:t>
            </a:r>
            <a:r>
              <a:rPr lang="en-US" sz="1100" dirty="0">
                <a:latin typeface="Arial" charset="0"/>
              </a:rPr>
              <a:t>Topological semimetals and </a:t>
            </a:r>
            <a:r>
              <a:rPr lang="en-US" sz="1100" dirty="0" smtClean="0">
                <a:latin typeface="Arial" charset="0"/>
              </a:rPr>
              <a:t>other topological </a:t>
            </a:r>
            <a:r>
              <a:rPr lang="en-US" sz="1100" dirty="0">
                <a:latin typeface="Arial" charset="0"/>
              </a:rPr>
              <a:t>materials </a:t>
            </a:r>
            <a:r>
              <a:rPr lang="en-US" sz="1100" dirty="0" smtClean="0">
                <a:latin typeface="Arial" charset="0"/>
              </a:rPr>
              <a:t>comprise </a:t>
            </a:r>
            <a:r>
              <a:rPr lang="en-US" sz="1100" dirty="0">
                <a:latin typeface="Arial" charset="0"/>
              </a:rPr>
              <a:t>an exciting new area of research in condensed matter </a:t>
            </a:r>
            <a:r>
              <a:rPr lang="en-US" sz="1100" dirty="0" smtClean="0">
                <a:latin typeface="Arial" charset="0"/>
              </a:rPr>
              <a:t>physics because they host </a:t>
            </a:r>
            <a:r>
              <a:rPr lang="en-US" sz="1100" dirty="0">
                <a:latin typeface="Arial" charset="0"/>
              </a:rPr>
              <a:t>a variety of </a:t>
            </a:r>
            <a:r>
              <a:rPr lang="en-US" sz="1100" dirty="0" smtClean="0">
                <a:latin typeface="Arial" charset="0"/>
              </a:rPr>
              <a:t>quantum </a:t>
            </a:r>
            <a:r>
              <a:rPr lang="en-US" sz="1100" dirty="0">
                <a:latin typeface="Arial" charset="0"/>
              </a:rPr>
              <a:t>mechanical states which are </a:t>
            </a:r>
            <a:r>
              <a:rPr lang="en-US" sz="1100" dirty="0" smtClean="0">
                <a:latin typeface="Arial" charset="0"/>
              </a:rPr>
              <a:t>observable </a:t>
            </a:r>
            <a:r>
              <a:rPr lang="en-US" sz="1100" dirty="0">
                <a:latin typeface="Arial" charset="0"/>
              </a:rPr>
              <a:t>on a macroscopic scale and </a:t>
            </a:r>
            <a:r>
              <a:rPr lang="en-US" sz="1100" dirty="0" smtClean="0">
                <a:latin typeface="Arial" charset="0"/>
              </a:rPr>
              <a:t>are stable </a:t>
            </a:r>
            <a:r>
              <a:rPr lang="en-US" sz="1100" dirty="0">
                <a:latin typeface="Arial" charset="0"/>
              </a:rPr>
              <a:t>to high </a:t>
            </a:r>
            <a:r>
              <a:rPr lang="en-US" sz="1100" dirty="0" smtClean="0">
                <a:latin typeface="Arial" charset="0"/>
              </a:rPr>
              <a:t>temperatures. </a:t>
            </a:r>
            <a:r>
              <a:rPr lang="en-US" sz="1100" i="1" u="sng" dirty="0" smtClean="0">
                <a:latin typeface="Arial" charset="0"/>
              </a:rPr>
              <a:t>Thus, topological materials raise the </a:t>
            </a:r>
            <a:r>
              <a:rPr lang="en-US" sz="1100" i="1" u="sng" dirty="0">
                <a:latin typeface="Arial" charset="0"/>
              </a:rPr>
              <a:t>possibility of exploiting </a:t>
            </a:r>
            <a:r>
              <a:rPr lang="en-US" sz="1100" i="1" u="sng" dirty="0" smtClean="0">
                <a:latin typeface="Arial" charset="0"/>
              </a:rPr>
              <a:t>quantum mechanics </a:t>
            </a:r>
            <a:r>
              <a:rPr lang="en-US" sz="1100" i="1" u="sng" dirty="0">
                <a:latin typeface="Arial" charset="0"/>
              </a:rPr>
              <a:t>to make </a:t>
            </a:r>
            <a:r>
              <a:rPr lang="en-US" sz="1100" i="1" u="sng" dirty="0" smtClean="0">
                <a:latin typeface="Arial" charset="0"/>
              </a:rPr>
              <a:t>devices with new functionalities that work at room </a:t>
            </a:r>
            <a:r>
              <a:rPr lang="en-US" sz="1100" i="1" u="sng" dirty="0">
                <a:latin typeface="Arial" charset="0"/>
              </a:rPr>
              <a:t>temperature</a:t>
            </a:r>
            <a:r>
              <a:rPr lang="en-US" sz="1100" dirty="0">
                <a:latin typeface="Arial" charset="0"/>
              </a:rPr>
              <a:t>.</a:t>
            </a:r>
          </a:p>
          <a:p>
            <a:pPr algn="just"/>
            <a:endParaRPr lang="en-US" sz="1100" dirty="0">
              <a:latin typeface="Arial" charset="0"/>
            </a:endParaRPr>
          </a:p>
          <a:p>
            <a:pPr algn="just"/>
            <a:r>
              <a:rPr lang="en-US" sz="1100" b="1" dirty="0">
                <a:solidFill>
                  <a:srgbClr val="000000"/>
                </a:solidFill>
              </a:rPr>
              <a:t>Why did this research need the MagLab?</a:t>
            </a:r>
            <a:r>
              <a:rPr lang="en-US" sz="1100" b="1" dirty="0">
                <a:latin typeface="Arial" charset="0"/>
              </a:rPr>
              <a:t> </a:t>
            </a:r>
            <a:r>
              <a:rPr lang="en-US" sz="1100" dirty="0">
                <a:latin typeface="Arial" charset="0"/>
              </a:rPr>
              <a:t>Measuring quantum oscillations allows scientists to measure how the electrons in a material interact with </a:t>
            </a:r>
            <a:r>
              <a:rPr lang="en-US" sz="1100" dirty="0" smtClean="0">
                <a:latin typeface="Arial" charset="0"/>
              </a:rPr>
              <a:t>the crystalline structure and with each other. </a:t>
            </a:r>
            <a:r>
              <a:rPr lang="en-US" sz="1100" i="1" u="sng" dirty="0" smtClean="0">
                <a:latin typeface="Arial" charset="0"/>
              </a:rPr>
              <a:t>High </a:t>
            </a:r>
            <a:r>
              <a:rPr lang="en-US" sz="1100" i="1" u="sng" dirty="0">
                <a:latin typeface="Arial" charset="0"/>
              </a:rPr>
              <a:t>magnetic fields are needed to fully explore the environment experienced by the conduction electrons in SrZnSb</a:t>
            </a:r>
            <a:r>
              <a:rPr lang="en-US" sz="1100" i="1" u="sng" baseline="-25000" dirty="0">
                <a:latin typeface="Arial" charset="0"/>
              </a:rPr>
              <a:t>2</a:t>
            </a:r>
            <a:r>
              <a:rPr lang="en-US" sz="1100" i="1" u="sng" dirty="0">
                <a:latin typeface="Arial" charset="0"/>
              </a:rPr>
              <a:t>. As shown in Fig. </a:t>
            </a:r>
            <a:r>
              <a:rPr lang="en-US" sz="1100" i="1" u="sng" dirty="0" smtClean="0">
                <a:latin typeface="Arial" charset="0"/>
              </a:rPr>
              <a:t>(</a:t>
            </a:r>
            <a:r>
              <a:rPr lang="en-US" sz="1100" i="1" u="sng" smtClean="0">
                <a:latin typeface="Arial" charset="0"/>
              </a:rPr>
              <a:t>a), </a:t>
            </a:r>
            <a:r>
              <a:rPr lang="en-US" sz="1100" i="1" u="sng" dirty="0">
                <a:latin typeface="Arial" charset="0"/>
              </a:rPr>
              <a:t>the oscillatory component of the signal grows exponentially with the magnetic field</a:t>
            </a:r>
            <a:r>
              <a:rPr lang="en-US" sz="1100" dirty="0">
                <a:latin typeface="Arial" charset="0"/>
              </a:rPr>
              <a:t>. The information gleaned from these measurements provides important insights into the source of the unique physics present in topological materials</a:t>
            </a:r>
            <a:r>
              <a:rPr lang="en-US" sz="1100" dirty="0" smtClean="0">
                <a:latin typeface="Arial" charset="0"/>
              </a:rPr>
              <a:t>.</a:t>
            </a:r>
            <a:endParaRPr lang="en-US" sz="1100" dirty="0">
              <a:latin typeface="Arial" charset="0"/>
            </a:endParaRPr>
          </a:p>
        </p:txBody>
      </p:sp>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sp>
        <p:nvSpPr>
          <p:cNvPr id="29" name="Text Box 28">
            <a:extLst>
              <a:ext uri="{FF2B5EF4-FFF2-40B4-BE49-F238E27FC236}">
                <a16:creationId xmlns:a16="http://schemas.microsoft.com/office/drawing/2014/main" id="{4C58453D-1DB1-3141-9FE2-9C0366358AC8}"/>
              </a:ext>
            </a:extLst>
          </p:cNvPr>
          <p:cNvSpPr txBox="1">
            <a:spLocks noChangeArrowheads="1"/>
          </p:cNvSpPr>
          <p:nvPr/>
        </p:nvSpPr>
        <p:spPr bwMode="auto">
          <a:xfrm>
            <a:off x="3235795" y="5773906"/>
            <a:ext cx="5885628" cy="1015663"/>
          </a:xfrm>
          <a:prstGeom prst="rect">
            <a:avLst/>
          </a:prstGeom>
          <a:noFill/>
          <a:ln w="9525">
            <a:noFill/>
            <a:miter lim="800000"/>
            <a:headEnd/>
            <a:tailEnd/>
          </a:ln>
        </p:spPr>
        <p:txBody>
          <a:bodyPr wrap="square">
            <a:spAutoFit/>
          </a:bodyPr>
          <a:lstStyle/>
          <a:p>
            <a:r>
              <a:rPr lang="en-US" sz="1000" b="1" dirty="0">
                <a:solidFill>
                  <a:srgbClr val="333399"/>
                </a:solidFill>
              </a:rPr>
              <a:t>Facilities and instrumentation used:</a:t>
            </a:r>
            <a:r>
              <a:rPr lang="en-US" sz="1000" dirty="0">
                <a:solidFill>
                  <a:srgbClr val="333399"/>
                </a:solidFill>
              </a:rPr>
              <a:t>  DC Field Facility, 35 T (cell 12), 9 T (SCM6).</a:t>
            </a:r>
          </a:p>
          <a:p>
            <a:r>
              <a:rPr lang="en-US" sz="1000" b="1" dirty="0">
                <a:solidFill>
                  <a:srgbClr val="333399"/>
                </a:solidFill>
              </a:rPr>
              <a:t>Citation: </a:t>
            </a:r>
            <a:r>
              <a:rPr lang="en-US" sz="1000" dirty="0"/>
              <a:t> </a:t>
            </a:r>
            <a:r>
              <a:rPr lang="en-US" sz="1000" dirty="0">
                <a:solidFill>
                  <a:srgbClr val="333399"/>
                </a:solidFill>
              </a:rPr>
              <a:t>Liu, J.Y.; Liu, P.F.; Gordon, K.; </a:t>
            </a:r>
            <a:r>
              <a:rPr lang="en-US" sz="1000" dirty="0" err="1">
                <a:solidFill>
                  <a:srgbClr val="333399"/>
                </a:solidFill>
              </a:rPr>
              <a:t>Emmanouilidou</a:t>
            </a:r>
            <a:r>
              <a:rPr lang="en-US" sz="1000" dirty="0">
                <a:solidFill>
                  <a:srgbClr val="333399"/>
                </a:solidFill>
              </a:rPr>
              <a:t>, E.; Xing, J.; Graf, D.E.; </a:t>
            </a:r>
            <a:r>
              <a:rPr lang="en-US" sz="1000" dirty="0" err="1">
                <a:solidFill>
                  <a:srgbClr val="333399"/>
                </a:solidFill>
              </a:rPr>
              <a:t>Chakoumakos</a:t>
            </a:r>
            <a:r>
              <a:rPr lang="en-US" sz="1000" dirty="0">
                <a:solidFill>
                  <a:srgbClr val="333399"/>
                </a:solidFill>
              </a:rPr>
              <a:t>, B.C.; Wu, Y.; Cao, H.B.; Dessau, D.; Liu, Q.H.; Ni, N., </a:t>
            </a:r>
            <a:endParaRPr lang="en-US" sz="1000" dirty="0" smtClean="0">
              <a:solidFill>
                <a:srgbClr val="333399"/>
              </a:solidFill>
            </a:endParaRPr>
          </a:p>
          <a:p>
            <a:r>
              <a:rPr lang="en-US" sz="1000" i="1" dirty="0" smtClean="0">
                <a:solidFill>
                  <a:srgbClr val="333399"/>
                </a:solidFill>
              </a:rPr>
              <a:t>Nontrivial </a:t>
            </a:r>
            <a:r>
              <a:rPr lang="en-US" sz="1000" i="1" dirty="0">
                <a:solidFill>
                  <a:srgbClr val="333399"/>
                </a:solidFill>
              </a:rPr>
              <a:t>topology in the layered Dirac nodal-line semimetal candidate SrZnSb</a:t>
            </a:r>
            <a:r>
              <a:rPr lang="en-US" sz="1000" i="1" baseline="-25000" dirty="0">
                <a:solidFill>
                  <a:srgbClr val="333399"/>
                </a:solidFill>
              </a:rPr>
              <a:t>2</a:t>
            </a:r>
            <a:r>
              <a:rPr lang="en-US" sz="1000" i="1" dirty="0">
                <a:solidFill>
                  <a:srgbClr val="333399"/>
                </a:solidFill>
              </a:rPr>
              <a:t> with distorted Sb square nets,</a:t>
            </a:r>
            <a:r>
              <a:rPr lang="en-US" sz="1000" dirty="0">
                <a:solidFill>
                  <a:srgbClr val="333399"/>
                </a:solidFill>
              </a:rPr>
              <a:t> </a:t>
            </a:r>
            <a:r>
              <a:rPr lang="en-US" sz="1000" b="1" dirty="0" smtClean="0">
                <a:solidFill>
                  <a:srgbClr val="333399"/>
                </a:solidFill>
              </a:rPr>
              <a:t>Phys</a:t>
            </a:r>
            <a:r>
              <a:rPr lang="en-US" sz="1000" b="1" dirty="0">
                <a:solidFill>
                  <a:srgbClr val="333399"/>
                </a:solidFill>
              </a:rPr>
              <a:t>. Rev. B</a:t>
            </a:r>
            <a:r>
              <a:rPr lang="en-US" sz="1000" dirty="0">
                <a:solidFill>
                  <a:srgbClr val="333399"/>
                </a:solidFill>
              </a:rPr>
              <a:t>, </a:t>
            </a:r>
            <a:r>
              <a:rPr lang="en-US" sz="1000" b="1" dirty="0">
                <a:solidFill>
                  <a:srgbClr val="333399"/>
                </a:solidFill>
              </a:rPr>
              <a:t>100</a:t>
            </a:r>
            <a:r>
              <a:rPr lang="en-US" sz="1000" dirty="0">
                <a:solidFill>
                  <a:srgbClr val="333399"/>
                </a:solidFill>
              </a:rPr>
              <a:t>, 195123 (2019) </a:t>
            </a:r>
            <a:endParaRPr lang="en-US" sz="1000" dirty="0" smtClean="0">
              <a:solidFill>
                <a:srgbClr val="333399"/>
              </a:solidFill>
            </a:endParaRPr>
          </a:p>
          <a:p>
            <a:r>
              <a:rPr lang="en-US" sz="1000" dirty="0" smtClean="0">
                <a:solidFill>
                  <a:srgbClr val="333399"/>
                </a:solidFill>
                <a:hlinkClick r:id="rId3"/>
              </a:rPr>
              <a:t>doi.org/10.1103/PhysRevB.100.195123</a:t>
            </a:r>
            <a:endParaRPr lang="en-US" sz="1000" dirty="0">
              <a:solidFill>
                <a:srgbClr val="333399"/>
              </a:solidFill>
            </a:endParaRPr>
          </a:p>
        </p:txBody>
      </p:sp>
      <p:sp>
        <p:nvSpPr>
          <p:cNvPr id="30"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35" name="Picture 34">
            <a:extLst>
              <a:ext uri="{FF2B5EF4-FFF2-40B4-BE49-F238E27FC236}">
                <a16:creationId xmlns:a16="http://schemas.microsoft.com/office/drawing/2014/main" id="{9552A301-2B9C-424D-9A9C-8963BD3F03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5795" y="1314834"/>
            <a:ext cx="3297587" cy="2335133"/>
          </a:xfrm>
          <a:prstGeom prst="rect">
            <a:avLst/>
          </a:prstGeom>
        </p:spPr>
      </p:pic>
      <p:pic>
        <p:nvPicPr>
          <p:cNvPr id="36" name="Picture 35">
            <a:extLst>
              <a:ext uri="{FF2B5EF4-FFF2-40B4-BE49-F238E27FC236}">
                <a16:creationId xmlns:a16="http://schemas.microsoft.com/office/drawing/2014/main" id="{08E6F9C6-6ACF-0745-9B00-2CD6EC8E35B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555"/>
          <a:stretch/>
        </p:blipFill>
        <p:spPr>
          <a:xfrm>
            <a:off x="3343082" y="3620224"/>
            <a:ext cx="2619603" cy="2045141"/>
          </a:xfrm>
          <a:prstGeom prst="rect">
            <a:avLst/>
          </a:prstGeom>
        </p:spPr>
      </p:pic>
      <p:pic>
        <p:nvPicPr>
          <p:cNvPr id="37" name="Picture 36">
            <a:extLst>
              <a:ext uri="{FF2B5EF4-FFF2-40B4-BE49-F238E27FC236}">
                <a16:creationId xmlns:a16="http://schemas.microsoft.com/office/drawing/2014/main" id="{51D75BB5-E8A3-1F43-863A-95943DB4AD1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1285"/>
          <a:stretch/>
        </p:blipFill>
        <p:spPr>
          <a:xfrm>
            <a:off x="5894614" y="3613446"/>
            <a:ext cx="3129211" cy="1954597"/>
          </a:xfrm>
          <a:prstGeom prst="rect">
            <a:avLst/>
          </a:prstGeom>
        </p:spPr>
      </p:pic>
      <p:sp>
        <p:nvSpPr>
          <p:cNvPr id="38" name="TextBox 37">
            <a:extLst>
              <a:ext uri="{FF2B5EF4-FFF2-40B4-BE49-F238E27FC236}">
                <a16:creationId xmlns:a16="http://schemas.microsoft.com/office/drawing/2014/main" id="{C5692B79-A1F9-434E-87D2-C9CD504C2669}"/>
              </a:ext>
            </a:extLst>
          </p:cNvPr>
          <p:cNvSpPr txBox="1"/>
          <p:nvPr/>
        </p:nvSpPr>
        <p:spPr>
          <a:xfrm>
            <a:off x="3156973" y="1365614"/>
            <a:ext cx="372218" cy="276999"/>
          </a:xfrm>
          <a:prstGeom prst="rect">
            <a:avLst/>
          </a:prstGeom>
          <a:noFill/>
        </p:spPr>
        <p:txBody>
          <a:bodyPr wrap="none" rtlCol="0">
            <a:spAutoFit/>
          </a:bodyPr>
          <a:lstStyle/>
          <a:p>
            <a:r>
              <a:rPr lang="en-US" sz="1200" dirty="0" smtClean="0"/>
              <a:t>(a</a:t>
            </a:r>
            <a:r>
              <a:rPr lang="en-US" sz="1200" dirty="0"/>
              <a:t>)</a:t>
            </a:r>
          </a:p>
        </p:txBody>
      </p:sp>
      <p:sp>
        <p:nvSpPr>
          <p:cNvPr id="39" name="TextBox 38">
            <a:extLst>
              <a:ext uri="{FF2B5EF4-FFF2-40B4-BE49-F238E27FC236}">
                <a16:creationId xmlns:a16="http://schemas.microsoft.com/office/drawing/2014/main" id="{57868EF7-D2FD-6C4B-B289-A0DA155D6535}"/>
              </a:ext>
            </a:extLst>
          </p:cNvPr>
          <p:cNvSpPr txBox="1"/>
          <p:nvPr/>
        </p:nvSpPr>
        <p:spPr>
          <a:xfrm>
            <a:off x="3169781" y="3622261"/>
            <a:ext cx="372218" cy="276999"/>
          </a:xfrm>
          <a:prstGeom prst="rect">
            <a:avLst/>
          </a:prstGeom>
          <a:noFill/>
        </p:spPr>
        <p:txBody>
          <a:bodyPr wrap="none" rtlCol="0">
            <a:spAutoFit/>
          </a:bodyPr>
          <a:lstStyle/>
          <a:p>
            <a:r>
              <a:rPr lang="en-US" sz="1200" dirty="0" smtClean="0"/>
              <a:t>(b</a:t>
            </a:r>
            <a:r>
              <a:rPr lang="en-US" sz="1200" dirty="0"/>
              <a:t>)</a:t>
            </a:r>
          </a:p>
        </p:txBody>
      </p:sp>
      <p:sp>
        <p:nvSpPr>
          <p:cNvPr id="40" name="TextBox 39">
            <a:extLst>
              <a:ext uri="{FF2B5EF4-FFF2-40B4-BE49-F238E27FC236}">
                <a16:creationId xmlns:a16="http://schemas.microsoft.com/office/drawing/2014/main" id="{F8D57B3A-B920-B642-973A-C4000FCDE11D}"/>
              </a:ext>
            </a:extLst>
          </p:cNvPr>
          <p:cNvSpPr txBox="1"/>
          <p:nvPr/>
        </p:nvSpPr>
        <p:spPr>
          <a:xfrm>
            <a:off x="5884011" y="3620523"/>
            <a:ext cx="364202" cy="276999"/>
          </a:xfrm>
          <a:prstGeom prst="rect">
            <a:avLst/>
          </a:prstGeom>
          <a:noFill/>
        </p:spPr>
        <p:txBody>
          <a:bodyPr wrap="none" rtlCol="0">
            <a:spAutoFit/>
          </a:bodyPr>
          <a:lstStyle/>
          <a:p>
            <a:r>
              <a:rPr lang="en-US" sz="1200" dirty="0" smtClean="0"/>
              <a:t>(c</a:t>
            </a:r>
            <a:r>
              <a:rPr lang="en-US" sz="1200" dirty="0"/>
              <a:t>)</a:t>
            </a:r>
          </a:p>
        </p:txBody>
      </p:sp>
      <p:sp>
        <p:nvSpPr>
          <p:cNvPr id="41" name="Rectangle 40"/>
          <p:cNvSpPr/>
          <p:nvPr/>
        </p:nvSpPr>
        <p:spPr>
          <a:xfrm>
            <a:off x="6557874" y="1568936"/>
            <a:ext cx="2379026" cy="1631216"/>
          </a:xfrm>
          <a:prstGeom prst="rect">
            <a:avLst/>
          </a:prstGeom>
        </p:spPr>
        <p:txBody>
          <a:bodyPr wrap="square">
            <a:spAutoFit/>
          </a:bodyPr>
          <a:lstStyle/>
          <a:p>
            <a:r>
              <a:rPr lang="en-US" sz="1000" dirty="0" smtClean="0"/>
              <a:t>Figure: (a</a:t>
            </a:r>
            <a:r>
              <a:rPr lang="en-US" sz="1000" dirty="0"/>
              <a:t>) Raw quantum oscillation data as the applied magnetic field is tilted away from the a-axis</a:t>
            </a:r>
            <a:r>
              <a:rPr lang="en-US" sz="1000" dirty="0" smtClean="0"/>
              <a:t>.</a:t>
            </a:r>
          </a:p>
          <a:p>
            <a:r>
              <a:rPr lang="en-US" sz="1000" dirty="0" smtClean="0"/>
              <a:t> </a:t>
            </a:r>
          </a:p>
          <a:p>
            <a:r>
              <a:rPr lang="en-US" sz="1000" dirty="0" smtClean="0"/>
              <a:t>(b</a:t>
            </a:r>
            <a:r>
              <a:rPr lang="en-US" sz="1000" dirty="0"/>
              <a:t>) Fast Fourier transform (FFT) of the raw data in (a) showing the three orbits versus temperature</a:t>
            </a:r>
            <a:r>
              <a:rPr lang="en-US" sz="1000" dirty="0" smtClean="0"/>
              <a:t>.</a:t>
            </a:r>
          </a:p>
          <a:p>
            <a:endParaRPr lang="en-US" sz="1000" dirty="0" smtClean="0"/>
          </a:p>
          <a:p>
            <a:r>
              <a:rPr lang="en-US" sz="1000" dirty="0" smtClean="0"/>
              <a:t>(c</a:t>
            </a:r>
            <a:r>
              <a:rPr lang="en-US" sz="1000" dirty="0"/>
              <a:t>) Angular dependence of the three main orbits. </a:t>
            </a:r>
          </a:p>
        </p:txBody>
      </p:sp>
      <p:sp>
        <p:nvSpPr>
          <p:cNvPr id="42" name="Rectangle 49"/>
          <p:cNvSpPr>
            <a:spLocks noChangeArrowheads="1"/>
          </p:cNvSpPr>
          <p:nvPr/>
        </p:nvSpPr>
        <p:spPr bwMode="auto">
          <a:xfrm>
            <a:off x="3211303" y="1311846"/>
            <a:ext cx="5844106" cy="4359607"/>
          </a:xfrm>
          <a:prstGeom prst="rect">
            <a:avLst/>
          </a:prstGeom>
          <a:noFill/>
          <a:ln w="19050">
            <a:solidFill>
              <a:srgbClr val="0033CC"/>
            </a:solidFill>
            <a:miter lim="800000"/>
            <a:headEnd/>
            <a:tailEnd/>
          </a:ln>
        </p:spPr>
        <p:txBody>
          <a:bodyPr wrap="none" anchor="ctr"/>
          <a:lstStyle/>
          <a:p>
            <a:endParaRPr lang="en-US"/>
          </a:p>
        </p:txBody>
      </p:sp>
      <p:sp>
        <p:nvSpPr>
          <p:cNvPr id="19" name="Text Box 62"/>
          <p:cNvSpPr txBox="1">
            <a:spLocks noChangeArrowheads="1"/>
          </p:cNvSpPr>
          <p:nvPr/>
        </p:nvSpPr>
        <p:spPr bwMode="auto">
          <a:xfrm>
            <a:off x="968375" y="7945"/>
            <a:ext cx="7028995" cy="1200329"/>
          </a:xfrm>
          <a:prstGeom prst="rect">
            <a:avLst/>
          </a:prstGeom>
          <a:noFill/>
          <a:ln w="9525">
            <a:noFill/>
            <a:miter lim="800000"/>
            <a:headEnd/>
            <a:tailEnd/>
          </a:ln>
        </p:spPr>
        <p:txBody>
          <a:bodyPr wrap="square">
            <a:spAutoFit/>
          </a:bodyPr>
          <a:lstStyle/>
          <a:p>
            <a:pPr algn="ctr">
              <a:spcBef>
                <a:spcPts val="0"/>
              </a:spcBef>
            </a:pPr>
            <a:r>
              <a:rPr lang="en-US" sz="1400" b="1" kern="1200" dirty="0"/>
              <a:t>Exploring Topological Semimetals in High Magnetic Fields</a:t>
            </a:r>
          </a:p>
          <a:p>
            <a:pPr algn="ctr">
              <a:spcBef>
                <a:spcPts val="0"/>
              </a:spcBef>
            </a:pPr>
            <a:endParaRPr lang="en-US" sz="400" dirty="0"/>
          </a:p>
          <a:p>
            <a:pPr algn="ctr">
              <a:spcBef>
                <a:spcPts val="0"/>
              </a:spcBef>
            </a:pPr>
            <a:r>
              <a:rPr lang="en-US" sz="1000" dirty="0"/>
              <a:t>Liu, J</a:t>
            </a:r>
            <a:r>
              <a:rPr lang="en-US" sz="1000" baseline="30000" dirty="0"/>
              <a:t>.1,</a:t>
            </a:r>
            <a:r>
              <a:rPr lang="en-US" sz="1000" dirty="0"/>
              <a:t> Liu, P.</a:t>
            </a:r>
            <a:r>
              <a:rPr lang="en-US" sz="1000" baseline="30000" dirty="0"/>
              <a:t>2</a:t>
            </a:r>
            <a:r>
              <a:rPr lang="en-US" sz="1000" dirty="0"/>
              <a:t>, Gordon, K.</a:t>
            </a:r>
            <a:r>
              <a:rPr lang="en-US" sz="1000" baseline="30000" dirty="0"/>
              <a:t>3</a:t>
            </a:r>
            <a:r>
              <a:rPr lang="en-US" sz="1000" dirty="0"/>
              <a:t>, Emmanouilidou</a:t>
            </a:r>
            <a:r>
              <a:rPr lang="en-US" sz="1000" baseline="30000" dirty="0"/>
              <a:t>1</a:t>
            </a:r>
            <a:r>
              <a:rPr lang="en-US" sz="1000" dirty="0"/>
              <a:t>, E., Xing, J.</a:t>
            </a:r>
            <a:r>
              <a:rPr lang="en-US" sz="1000" baseline="30000" dirty="0"/>
              <a:t>1</a:t>
            </a:r>
            <a:r>
              <a:rPr lang="en-US" sz="1000" dirty="0"/>
              <a:t>, Graf, D.</a:t>
            </a:r>
            <a:r>
              <a:rPr lang="en-US" sz="1000" baseline="30000" dirty="0"/>
              <a:t>4</a:t>
            </a:r>
            <a:r>
              <a:rPr lang="en-US" sz="1000" dirty="0"/>
              <a:t>, </a:t>
            </a:r>
            <a:r>
              <a:rPr lang="en-US" sz="1000" dirty="0" err="1"/>
              <a:t>Chakoumakos</a:t>
            </a:r>
            <a:r>
              <a:rPr lang="en-US" sz="1000" dirty="0"/>
              <a:t>, B.</a:t>
            </a:r>
            <a:r>
              <a:rPr lang="en-US" sz="1000" baseline="30000" dirty="0"/>
              <a:t>5</a:t>
            </a:r>
            <a:r>
              <a:rPr lang="en-US" sz="1000" dirty="0"/>
              <a:t>, Wu, Y.</a:t>
            </a:r>
            <a:r>
              <a:rPr lang="en-US" sz="1000" baseline="30000" dirty="0"/>
              <a:t> 5</a:t>
            </a:r>
            <a:r>
              <a:rPr lang="en-US" sz="1000" dirty="0"/>
              <a:t>,  </a:t>
            </a:r>
            <a:endParaRPr lang="en-US" sz="1000" dirty="0" smtClean="0"/>
          </a:p>
          <a:p>
            <a:pPr algn="ctr">
              <a:spcBef>
                <a:spcPts val="0"/>
              </a:spcBef>
            </a:pPr>
            <a:r>
              <a:rPr lang="en-US" sz="1000" dirty="0" smtClean="0"/>
              <a:t>Cao</a:t>
            </a:r>
            <a:r>
              <a:rPr lang="en-US" sz="1000" dirty="0"/>
              <a:t>, H.</a:t>
            </a:r>
            <a:r>
              <a:rPr lang="en-US" sz="1000" baseline="30000" dirty="0"/>
              <a:t> 5</a:t>
            </a:r>
            <a:r>
              <a:rPr lang="en-US" sz="1000" dirty="0"/>
              <a:t>, Dessau, D.</a:t>
            </a:r>
            <a:r>
              <a:rPr lang="en-US" sz="1000" baseline="30000" dirty="0"/>
              <a:t> 3</a:t>
            </a:r>
            <a:r>
              <a:rPr lang="en-US" sz="1000" dirty="0"/>
              <a:t>, Liu, Q.</a:t>
            </a:r>
            <a:r>
              <a:rPr lang="en-US" sz="1000" baseline="30000" dirty="0"/>
              <a:t>2, 6</a:t>
            </a:r>
            <a:r>
              <a:rPr lang="en-US" sz="1000" dirty="0"/>
              <a:t>, Ni, N.</a:t>
            </a:r>
            <a:r>
              <a:rPr lang="en-US" sz="1000" baseline="30000" dirty="0"/>
              <a:t>1</a:t>
            </a:r>
            <a:endParaRPr lang="en-US" sz="1000" kern="1200" dirty="0"/>
          </a:p>
          <a:p>
            <a:pPr marL="228600" indent="-228600" algn="ctr">
              <a:spcBef>
                <a:spcPts val="0"/>
              </a:spcBef>
              <a:buAutoNum type="arabicPeriod"/>
            </a:pPr>
            <a:r>
              <a:rPr lang="en-US" sz="1000" b="1" kern="1200" dirty="0">
                <a:solidFill>
                  <a:srgbClr val="0033CC"/>
                </a:solidFill>
              </a:rPr>
              <a:t>Univ. of California; 2. Southern Univ. of Science and Tech., China; 3. Univ. of Colorado, Boulder; </a:t>
            </a:r>
            <a:r>
              <a:rPr lang="en-US" sz="1000" b="1" dirty="0">
                <a:solidFill>
                  <a:srgbClr val="0033CC"/>
                </a:solidFill>
              </a:rPr>
              <a:t>4</a:t>
            </a:r>
            <a:r>
              <a:rPr lang="en-US" sz="1000" b="1" kern="1200" dirty="0">
                <a:solidFill>
                  <a:srgbClr val="0033CC"/>
                </a:solidFill>
              </a:rPr>
              <a:t>. NHMFL; 5. Oak Ridge Nat’l Lab; 6. Peng Cheng Laboratory, China</a:t>
            </a:r>
          </a:p>
          <a:p>
            <a:pPr algn="ctr">
              <a:spcBef>
                <a:spcPts val="0"/>
              </a:spcBef>
            </a:pPr>
            <a:r>
              <a:rPr lang="en-US" sz="400" b="1" kern="1200" dirty="0">
                <a:solidFill>
                  <a:srgbClr val="0033CC"/>
                </a:solidFill>
              </a:rPr>
              <a:t> </a:t>
            </a:r>
          </a:p>
          <a:p>
            <a:pPr algn="ctr">
              <a:spcBef>
                <a:spcPts val="0"/>
              </a:spcBef>
            </a:pPr>
            <a:r>
              <a:rPr lang="en-US" sz="1000" b="1" kern="1200" dirty="0"/>
              <a:t>Funding Grants:</a:t>
            </a:r>
            <a:r>
              <a:rPr lang="en-US" sz="1000" kern="1200" dirty="0"/>
              <a:t>  G.S. </a:t>
            </a:r>
            <a:r>
              <a:rPr lang="en-US" sz="1000" kern="1200" dirty="0" err="1"/>
              <a:t>Boebinger</a:t>
            </a:r>
            <a:r>
              <a:rPr lang="en-US" sz="1000" kern="1200" dirty="0"/>
              <a:t> </a:t>
            </a:r>
            <a:r>
              <a:rPr lang="en-US" sz="1000" dirty="0"/>
              <a:t>(</a:t>
            </a:r>
            <a:r>
              <a:rPr lang="en-US" sz="1000" kern="1200" dirty="0"/>
              <a:t>NSF </a:t>
            </a:r>
            <a:r>
              <a:rPr lang="en-US" sz="1000" dirty="0"/>
              <a:t>DMR-1644779</a:t>
            </a:r>
            <a:r>
              <a:rPr lang="en-US" sz="1000" kern="1200" dirty="0"/>
              <a:t>); N. Ni (DOE DE-SC0011978)</a:t>
            </a:r>
            <a:endParaRPr lang="en-US" sz="1000" b="1" kern="1200" dirty="0">
              <a:solidFill>
                <a:srgbClr val="0033CC"/>
              </a:solidFill>
            </a:endParaRPr>
          </a:p>
        </p:txBody>
      </p:sp>
      <p:pic>
        <p:nvPicPr>
          <p:cNvPr id="20" name="Picture 19" descr="NSF logo.jpg"/>
          <p:cNvPicPr>
            <a:picLocks noChangeAspect="1"/>
          </p:cNvPicPr>
          <p:nvPr/>
        </p:nvPicPr>
        <p:blipFill>
          <a:blip r:embed="rId7" cstate="print"/>
          <a:stretch>
            <a:fillRect/>
          </a:stretch>
        </p:blipFill>
        <p:spPr>
          <a:xfrm>
            <a:off x="8050612" y="42335"/>
            <a:ext cx="1017188" cy="1023315"/>
          </a:xfrm>
          <a:prstGeom prst="rect">
            <a:avLst/>
          </a:prstGeom>
        </p:spPr>
      </p:pic>
      <p:pic>
        <p:nvPicPr>
          <p:cNvPr id="21" name="Picture 20" descr="JustM_purple.jpg"/>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1E5771-D6CF-4BA3-B8D1-5FADA0431C04}"/>
</file>

<file path=customXml/itemProps2.xml><?xml version="1.0" encoding="utf-8"?>
<ds:datastoreItem xmlns:ds="http://schemas.openxmlformats.org/officeDocument/2006/customXml" ds:itemID="{8C1ABCF8-08FF-4A1B-B758-8E97B60C0891}"/>
</file>

<file path=customXml/itemProps3.xml><?xml version="1.0" encoding="utf-8"?>
<ds:datastoreItem xmlns:ds="http://schemas.openxmlformats.org/officeDocument/2006/customXml" ds:itemID="{48C19E39-6C49-4D77-ACCE-FF9669B4F730}"/>
</file>

<file path=docProps/app.xml><?xml version="1.0" encoding="utf-8"?>
<Properties xmlns="http://schemas.openxmlformats.org/officeDocument/2006/extended-properties" xmlns:vt="http://schemas.openxmlformats.org/officeDocument/2006/docPropsVTypes">
  <TotalTime>8913</TotalTime>
  <Words>744</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174</cp:revision>
  <cp:lastPrinted>2019-07-16T13:07:28Z</cp:lastPrinted>
  <dcterms:created xsi:type="dcterms:W3CDTF">2004-08-07T03:10:56Z</dcterms:created>
  <dcterms:modified xsi:type="dcterms:W3CDTF">2020-03-13T18:21:23Z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