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2" autoAdjust="0"/>
    <p:restoredTop sz="89387" autoAdjust="0"/>
  </p:normalViewPr>
  <p:slideViewPr>
    <p:cSldViewPr snapToGrid="0">
      <p:cViewPr varScale="1">
        <p:scale>
          <a:sx n="104" d="100"/>
          <a:sy n="104" d="100"/>
        </p:scale>
        <p:origin x="205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s://doi.org/10.1016/j.zemedi.2019.03.00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zemedi.2019.03.00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63501" y="1302835"/>
            <a:ext cx="4211119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Many scientists, including </a:t>
            </a:r>
            <a:r>
              <a:rPr lang="en-US" sz="1200" dirty="0" smtClean="0"/>
              <a:t>MagLab </a:t>
            </a:r>
            <a:r>
              <a:rPr lang="en-US" sz="1200" dirty="0"/>
              <a:t>users, widely utilize triple quantum (TQ) magnetic resonance (MR) signals in their research. </a:t>
            </a:r>
            <a:r>
              <a:rPr lang="en-US" sz="1200" dirty="0" smtClean="0"/>
              <a:t>For </a:t>
            </a:r>
            <a:r>
              <a:rPr lang="en-US" sz="1200" i="1" dirty="0" smtClean="0"/>
              <a:t>in </a:t>
            </a:r>
            <a:r>
              <a:rPr lang="en-US" sz="1200" i="1" dirty="0"/>
              <a:t>vivo </a:t>
            </a:r>
            <a:r>
              <a:rPr lang="en-US" sz="1200" dirty="0" smtClean="0"/>
              <a:t>experiments, such signals come </a:t>
            </a:r>
            <a:r>
              <a:rPr lang="en-US" sz="1200" dirty="0"/>
              <a:t>mainly from sodium and </a:t>
            </a:r>
            <a:r>
              <a:rPr lang="en-US" sz="1200" dirty="0" smtClean="0"/>
              <a:t>potassium ions which interact </a:t>
            </a:r>
            <a:r>
              <a:rPr lang="en-US" sz="1200" dirty="0"/>
              <a:t>with negatively charged groups of macromolecules, mainly proteins</a:t>
            </a:r>
            <a:r>
              <a:rPr lang="en-US" sz="1200" dirty="0" smtClean="0"/>
              <a:t>. </a:t>
            </a:r>
            <a:r>
              <a:rPr lang="en-US" sz="1200" i="1" u="sng" dirty="0" smtClean="0"/>
              <a:t>MR </a:t>
            </a:r>
            <a:r>
              <a:rPr lang="en-US" sz="1200" i="1" u="sng" dirty="0"/>
              <a:t>signals appearing as a result of </a:t>
            </a:r>
            <a:r>
              <a:rPr lang="en-US" sz="1200" i="1" u="sng" dirty="0" smtClean="0"/>
              <a:t>protein </a:t>
            </a:r>
            <a:r>
              <a:rPr lang="en-US" sz="1200" i="1" u="sng" dirty="0"/>
              <a:t>interactions indicate changes of intracellular ion content </a:t>
            </a:r>
            <a:r>
              <a:rPr lang="en-US" sz="1200" u="sng" dirty="0"/>
              <a:t>in vivo</a:t>
            </a:r>
            <a:r>
              <a:rPr lang="en-US" sz="1200" i="1" u="sng" dirty="0"/>
              <a:t> during </a:t>
            </a:r>
            <a:r>
              <a:rPr lang="en-US" sz="1200" i="1" u="sng" dirty="0" smtClean="0"/>
              <a:t>diseases and drug </a:t>
            </a:r>
            <a:r>
              <a:rPr lang="en-US" sz="1200" i="1" u="sng" dirty="0" smtClean="0"/>
              <a:t>administration</a:t>
            </a:r>
            <a:r>
              <a:rPr lang="en-US" sz="1200" dirty="0" smtClean="0"/>
              <a:t>. These </a:t>
            </a:r>
            <a:r>
              <a:rPr lang="en-US" sz="1200" dirty="0"/>
              <a:t>signals can be efficiently extracted from other ions by using TQ effects.  </a:t>
            </a:r>
            <a:r>
              <a:rPr lang="en-US" sz="1200" dirty="0" smtClean="0"/>
              <a:t>Note that the </a:t>
            </a:r>
            <a:r>
              <a:rPr lang="en-US" sz="1200" dirty="0"/>
              <a:t>behavior of the MR magnetization in the presence of spin &gt;1/2 is not possible to explain by the simple vector model routinely used for proton MR.</a:t>
            </a:r>
          </a:p>
          <a:p>
            <a:pPr algn="just"/>
            <a:r>
              <a:rPr lang="en-US" sz="800" dirty="0"/>
              <a:t>     </a:t>
            </a:r>
            <a:endParaRPr lang="en-US" sz="800" dirty="0" smtClean="0"/>
          </a:p>
          <a:p>
            <a:pPr algn="just"/>
            <a:r>
              <a:rPr lang="en-US" sz="1200" dirty="0" smtClean="0"/>
              <a:t>The </a:t>
            </a:r>
            <a:r>
              <a:rPr lang="en-US" sz="1200" dirty="0"/>
              <a:t>computer based tool is presented to describe and visualize the results of MR signal evolution </a:t>
            </a:r>
            <a:r>
              <a:rPr lang="en-US" sz="1200" i="1" dirty="0"/>
              <a:t>in vivo </a:t>
            </a:r>
            <a:r>
              <a:rPr lang="en-US" sz="1200" dirty="0"/>
              <a:t>in multi-pulse MR </a:t>
            </a:r>
            <a:r>
              <a:rPr lang="en-US" sz="1200" dirty="0" smtClean="0"/>
              <a:t>experiments. </a:t>
            </a:r>
            <a:r>
              <a:rPr lang="en-US" sz="1200" i="1" u="sng" dirty="0" smtClean="0"/>
              <a:t>The </a:t>
            </a:r>
            <a:r>
              <a:rPr lang="en-US" sz="1200" i="1" u="sng" dirty="0"/>
              <a:t>system of theoretical equations describes MR signal evolution exactly without any approximation and needs to be constructed only once, which is then valid for any interval in the pulse </a:t>
            </a:r>
            <a:r>
              <a:rPr lang="en-US" sz="1200" i="1" u="sng" dirty="0" smtClean="0"/>
              <a:t>sequence </a:t>
            </a:r>
            <a:r>
              <a:rPr lang="en-US" sz="1200" i="1" u="sng" dirty="0"/>
              <a:t>as well as for any spin value</a:t>
            </a:r>
            <a:r>
              <a:rPr lang="en-US" sz="1200" dirty="0"/>
              <a:t>.   The theoretical calculations are illustrated using the power of “Mathematica” software (Wolfram Inc.) for traditional TQ radio frequency (RF) pulse sequence </a:t>
            </a:r>
            <a:r>
              <a:rPr lang="en-US" sz="1200" dirty="0" smtClean="0"/>
              <a:t>(see Figure). </a:t>
            </a:r>
            <a:r>
              <a:rPr lang="en-US" sz="1200" dirty="0"/>
              <a:t>The  results of calculations can be </a:t>
            </a:r>
            <a:r>
              <a:rPr lang="en-US" sz="1200" dirty="0" smtClean="0"/>
              <a:t>visualized, noting that </a:t>
            </a:r>
            <a:r>
              <a:rPr lang="en-US" sz="1200" dirty="0"/>
              <a:t>MR magnetization </a:t>
            </a:r>
            <a:r>
              <a:rPr lang="en-US" sz="1200" dirty="0" smtClean="0"/>
              <a:t>must </a:t>
            </a:r>
            <a:r>
              <a:rPr lang="en-US" sz="1200" dirty="0"/>
              <a:t>remain unchanged during </a:t>
            </a:r>
            <a:r>
              <a:rPr lang="en-US" sz="1200" dirty="0" smtClean="0"/>
              <a:t>a parity transformation, i.e. changing the sign of </a:t>
            </a:r>
            <a:r>
              <a:rPr lang="en-US" sz="1200" dirty="0"/>
              <a:t>all </a:t>
            </a:r>
            <a:r>
              <a:rPr lang="en-US" sz="1200" dirty="0" smtClean="0"/>
              <a:t>coordinates.</a:t>
            </a:r>
            <a:endParaRPr lang="en-US" sz="12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50802" y="1182461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1325233" y="131441"/>
            <a:ext cx="6480837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/>
              <a:t>Analytical tool for </a:t>
            </a:r>
            <a:r>
              <a:rPr lang="en-US" sz="1600" b="1" i="1" kern="1200" dirty="0"/>
              <a:t>in vivo </a:t>
            </a:r>
            <a:r>
              <a:rPr lang="en-US" sz="1600" b="1" kern="1200" dirty="0" smtClean="0"/>
              <a:t>magnetic resonance signals </a:t>
            </a:r>
            <a:endParaRPr lang="en-US" sz="1600" b="1" kern="1200" dirty="0"/>
          </a:p>
          <a:p>
            <a:pPr algn="ctr">
              <a:spcBef>
                <a:spcPts val="0"/>
              </a:spcBef>
            </a:pPr>
            <a:r>
              <a:rPr lang="en-US" sz="1200" dirty="0"/>
              <a:t>Victor D. Schepkin</a:t>
            </a:r>
            <a:endParaRPr lang="en-US" sz="1200" kern="1200" dirty="0"/>
          </a:p>
          <a:p>
            <a:pPr algn="ctr">
              <a:spcBef>
                <a:spcPts val="0"/>
              </a:spcBef>
            </a:pPr>
            <a:r>
              <a:rPr lang="en-US" sz="1100" b="1" kern="1200" dirty="0">
                <a:solidFill>
                  <a:srgbClr val="0033CC"/>
                </a:solidFill>
              </a:rPr>
              <a:t> National High Magnetic Field Lab/Florida State University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DMR-1157490, NSF </a:t>
            </a:r>
            <a:r>
              <a:rPr lang="en-US" sz="1050" dirty="0"/>
              <a:t>DMR-1644779</a:t>
            </a:r>
            <a:r>
              <a:rPr lang="en-US" sz="1050" kern="1200" dirty="0"/>
              <a:t>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72428" y="5036556"/>
            <a:ext cx="4572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200" dirty="0"/>
          </a:p>
          <a:p>
            <a:pPr algn="ctr"/>
            <a:endParaRPr lang="en-US" sz="1200" dirty="0"/>
          </a:p>
        </p:txBody>
      </p:sp>
      <p:pic>
        <p:nvPicPr>
          <p:cNvPr id="1026" name="Picture 2" descr="C:\Users\schepkin\Desktop\NSF Highlight Feb 3 2020\Fig. 2-101818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98" b="17531"/>
          <a:stretch/>
        </p:blipFill>
        <p:spPr bwMode="auto">
          <a:xfrm>
            <a:off x="4413677" y="1284689"/>
            <a:ext cx="4480000" cy="248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89780" y="3629012"/>
            <a:ext cx="456735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/>
              <a:t>Figure:  The analytical tool is illustrated by visualization </a:t>
            </a:r>
            <a:r>
              <a:rPr lang="en-US" sz="1200" dirty="0"/>
              <a:t>of the </a:t>
            </a:r>
            <a:r>
              <a:rPr lang="en-US" sz="1200" dirty="0" smtClean="0"/>
              <a:t>triple quantum (TR) magnetic resonance (RF) </a:t>
            </a:r>
            <a:r>
              <a:rPr lang="en-US" sz="1200" dirty="0"/>
              <a:t>signals inside the traditional TQ RF pulse sequence.  Spherical harmonics </a:t>
            </a:r>
            <a:r>
              <a:rPr lang="en-US" sz="1200" dirty="0" err="1"/>
              <a:t>Y</a:t>
            </a:r>
            <a:r>
              <a:rPr lang="en-US" sz="1200" baseline="-25000" dirty="0" err="1"/>
              <a:t>m</a:t>
            </a:r>
            <a:r>
              <a:rPr lang="en-US" sz="1200" baseline="30000" dirty="0" err="1"/>
              <a:t>L</a:t>
            </a:r>
            <a:r>
              <a:rPr lang="en-US" sz="1200" dirty="0"/>
              <a:t>(</a:t>
            </a:r>
            <a:r>
              <a:rPr lang="en-US" sz="1200" b="1" dirty="0">
                <a:sym typeface="Symbol"/>
              </a:rPr>
              <a:t></a:t>
            </a:r>
            <a:r>
              <a:rPr lang="en-US" sz="1200" dirty="0" smtClean="0"/>
              <a:t>), </a:t>
            </a:r>
            <a:r>
              <a:rPr lang="en-US" sz="1200" dirty="0"/>
              <a:t>which are presented also graphically (green color</a:t>
            </a:r>
            <a:r>
              <a:rPr lang="en-US" sz="1200" dirty="0" smtClean="0"/>
              <a:t>), </a:t>
            </a:r>
            <a:r>
              <a:rPr lang="en-US" sz="1200" dirty="0"/>
              <a:t>represent the changes of nuclear magnetization for spin = </a:t>
            </a:r>
            <a:r>
              <a:rPr lang="en-US" sz="1200" dirty="0" smtClean="0"/>
              <a:t>3/2, as created </a:t>
            </a:r>
            <a:r>
              <a:rPr lang="en-US" sz="1200" dirty="0"/>
              <a:t>by RF pulses in the presence of </a:t>
            </a:r>
            <a:r>
              <a:rPr lang="en-US" sz="1200" dirty="0" smtClean="0"/>
              <a:t>the quadrupole </a:t>
            </a:r>
            <a:r>
              <a:rPr lang="en-US" sz="1200" dirty="0"/>
              <a:t>interaction indicated by T</a:t>
            </a:r>
            <a:r>
              <a:rPr lang="en-US" sz="1200" baseline="-25000" dirty="0"/>
              <a:t>0</a:t>
            </a:r>
            <a:r>
              <a:rPr lang="en-US" sz="1200" baseline="30000" dirty="0"/>
              <a:t>2</a:t>
            </a:r>
            <a:r>
              <a:rPr lang="en-US" sz="1200" dirty="0"/>
              <a:t>.  The central goal of the TQ pulse sequence is to create MR magnetization in the state of Y</a:t>
            </a:r>
            <a:r>
              <a:rPr lang="en-US" sz="1200" baseline="-25000" dirty="0"/>
              <a:t>3</a:t>
            </a:r>
            <a:r>
              <a:rPr lang="en-US" sz="1200" baseline="30000" dirty="0"/>
              <a:t>3</a:t>
            </a:r>
            <a:r>
              <a:rPr lang="en-US" sz="1200" dirty="0"/>
              <a:t>(</a:t>
            </a:r>
            <a:r>
              <a:rPr lang="en-US" sz="1200" b="1" dirty="0">
                <a:sym typeface="Symbol"/>
              </a:rPr>
              <a:t></a:t>
            </a:r>
            <a:r>
              <a:rPr lang="en-US" sz="1200" dirty="0"/>
              <a:t>).  Note that all states of the magnetization Y</a:t>
            </a:r>
            <a:r>
              <a:rPr lang="en-US" sz="1200" baseline="-25000" dirty="0"/>
              <a:t>m</a:t>
            </a:r>
            <a:r>
              <a:rPr lang="en-US" sz="1200" baseline="30000" dirty="0"/>
              <a:t>3</a:t>
            </a:r>
            <a:r>
              <a:rPr lang="en-US" sz="1200" dirty="0"/>
              <a:t>(</a:t>
            </a:r>
            <a:r>
              <a:rPr lang="en-US" sz="1200" b="1" dirty="0">
                <a:sym typeface="Symbol"/>
              </a:rPr>
              <a:t></a:t>
            </a:r>
            <a:r>
              <a:rPr lang="en-US" sz="1200" dirty="0"/>
              <a:t>) for any “m” are not observable in experiments and can be represented only mathematically.  At the end of the TQ pulse sequence the quadrupole </a:t>
            </a:r>
            <a:r>
              <a:rPr lang="en-US" sz="1200" dirty="0" smtClean="0"/>
              <a:t>interaction is </a:t>
            </a:r>
            <a:r>
              <a:rPr lang="en-US" sz="1200" dirty="0"/>
              <a:t>needed again to evolve the unobservable state Y</a:t>
            </a:r>
            <a:r>
              <a:rPr lang="en-US" sz="1200" baseline="-25000" dirty="0"/>
              <a:t>1</a:t>
            </a:r>
            <a:r>
              <a:rPr lang="en-US" sz="1200" baseline="30000" dirty="0"/>
              <a:t>3</a:t>
            </a:r>
            <a:r>
              <a:rPr lang="en-US" sz="1200" dirty="0"/>
              <a:t>(</a:t>
            </a:r>
            <a:r>
              <a:rPr lang="en-US" sz="1200" b="1" dirty="0">
                <a:sym typeface="Symbol"/>
              </a:rPr>
              <a:t></a:t>
            </a:r>
            <a:r>
              <a:rPr lang="en-US" sz="1200" dirty="0"/>
              <a:t>) into observable MR </a:t>
            </a:r>
            <a:r>
              <a:rPr lang="en-US" sz="1200" dirty="0" smtClean="0"/>
              <a:t>magnetization </a:t>
            </a:r>
            <a:r>
              <a:rPr lang="en-US" sz="1200" dirty="0"/>
              <a:t>state presented by Y</a:t>
            </a:r>
            <a:r>
              <a:rPr lang="en-US" sz="1200" baseline="-25000" dirty="0"/>
              <a:t>1</a:t>
            </a:r>
            <a:r>
              <a:rPr lang="en-US" sz="1200" baseline="30000" dirty="0"/>
              <a:t>1</a:t>
            </a:r>
            <a:r>
              <a:rPr lang="en-US" sz="1200" dirty="0"/>
              <a:t>(</a:t>
            </a:r>
            <a:r>
              <a:rPr lang="en-US" sz="1200" b="1" dirty="0">
                <a:sym typeface="Symbol"/>
              </a:rPr>
              <a:t></a:t>
            </a:r>
            <a:r>
              <a:rPr lang="en-US" sz="1200" dirty="0"/>
              <a:t>).  </a:t>
            </a:r>
          </a:p>
        </p:txBody>
      </p:sp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530679" y="6160881"/>
            <a:ext cx="8537122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Facilities: </a:t>
            </a:r>
            <a:r>
              <a:rPr lang="en-US" sz="1100" dirty="0">
                <a:solidFill>
                  <a:srgbClr val="333399"/>
                </a:solidFill>
              </a:rPr>
              <a:t>CIMAR, National High Magnetic Field Lab, Tallahassee, FL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/>
              <a:t> </a:t>
            </a:r>
            <a:r>
              <a:rPr lang="en-US" sz="1100" dirty="0" err="1">
                <a:solidFill>
                  <a:srgbClr val="333399"/>
                </a:solidFill>
              </a:rPr>
              <a:t>Schepkin</a:t>
            </a:r>
            <a:r>
              <a:rPr lang="en-US" sz="1100" dirty="0">
                <a:solidFill>
                  <a:srgbClr val="333399"/>
                </a:solidFill>
              </a:rPr>
              <a:t>, V.D., </a:t>
            </a:r>
            <a:r>
              <a:rPr lang="en-US" sz="1100" i="1" dirty="0">
                <a:solidFill>
                  <a:srgbClr val="333399"/>
                </a:solidFill>
              </a:rPr>
              <a:t>Statistical tensor analysis of the MQ MR signals generated by weak quadrupole interactions.,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smtClean="0">
                <a:solidFill>
                  <a:srgbClr val="333399"/>
                </a:solidFill>
              </a:rPr>
              <a:t> </a:t>
            </a:r>
          </a:p>
          <a:p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smtClean="0">
                <a:solidFill>
                  <a:srgbClr val="333399"/>
                </a:solidFill>
              </a:rPr>
              <a:t>    </a:t>
            </a:r>
            <a:r>
              <a:rPr lang="en-US" sz="1100" b="1" dirty="0" err="1" smtClean="0">
                <a:solidFill>
                  <a:srgbClr val="333399"/>
                </a:solidFill>
              </a:rPr>
              <a:t>Zeitschrift</a:t>
            </a:r>
            <a:r>
              <a:rPr lang="en-US" sz="1100" b="1" dirty="0" smtClean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fur </a:t>
            </a:r>
            <a:r>
              <a:rPr lang="en-US" sz="1100" b="1" dirty="0" err="1">
                <a:solidFill>
                  <a:srgbClr val="333399"/>
                </a:solidFill>
              </a:rPr>
              <a:t>Medizinische</a:t>
            </a:r>
            <a:r>
              <a:rPr lang="en-US" sz="1100" b="1" dirty="0">
                <a:solidFill>
                  <a:srgbClr val="333399"/>
                </a:solidFill>
              </a:rPr>
              <a:t> </a:t>
            </a:r>
            <a:r>
              <a:rPr lang="en-US" sz="1100" b="1" dirty="0" err="1">
                <a:solidFill>
                  <a:srgbClr val="333399"/>
                </a:solidFill>
              </a:rPr>
              <a:t>Physik</a:t>
            </a:r>
            <a:r>
              <a:rPr lang="en-US" sz="1100" b="1" dirty="0">
                <a:solidFill>
                  <a:srgbClr val="333399"/>
                </a:solidFill>
              </a:rPr>
              <a:t>, 29 </a:t>
            </a:r>
            <a:r>
              <a:rPr lang="en-US" sz="1100" dirty="0">
                <a:solidFill>
                  <a:srgbClr val="333399"/>
                </a:solidFill>
              </a:rPr>
              <a:t>(4), 326-336 (2019) </a:t>
            </a:r>
            <a:r>
              <a:rPr lang="en-US" sz="1100" dirty="0">
                <a:solidFill>
                  <a:srgbClr val="333399"/>
                </a:solidFill>
                <a:hlinkClick r:id="rId4"/>
              </a:rPr>
              <a:t>doi.org/10.1016/j.zemedi.2019.03.002</a:t>
            </a:r>
            <a:endParaRPr lang="en-US" sz="1200" dirty="0">
              <a:solidFill>
                <a:srgbClr val="333399"/>
              </a:solidFill>
            </a:endParaRPr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372428" y="1302835"/>
            <a:ext cx="4576651" cy="4822803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" name="Picture 16" descr="NSF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063311" y="63525"/>
            <a:ext cx="1017188" cy="1023315"/>
          </a:xfrm>
          <a:prstGeom prst="rect">
            <a:avLst/>
          </a:prstGeom>
        </p:spPr>
      </p:pic>
      <p:pic>
        <p:nvPicPr>
          <p:cNvPr id="18" name="Picture 17" descr="JustM_purple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01" y="63525"/>
            <a:ext cx="792698" cy="944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00929" y="1306150"/>
            <a:ext cx="4344119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>
                <a:solidFill>
                  <a:srgbClr val="000000"/>
                </a:solidFill>
              </a:rPr>
              <a:t>What is the finding?  </a:t>
            </a:r>
            <a:r>
              <a:rPr lang="en-US" sz="1200" dirty="0"/>
              <a:t>The computer based mathematical analysis and software is presented to describe and visualize the results of magnetic resonance (MR) experiments in the presence of </a:t>
            </a:r>
            <a:r>
              <a:rPr lang="en-US" sz="1200" i="1" dirty="0"/>
              <a:t>in vivo </a:t>
            </a:r>
            <a:r>
              <a:rPr lang="en-US" sz="1200" dirty="0"/>
              <a:t>ion binding. </a:t>
            </a:r>
          </a:p>
          <a:p>
            <a:pPr algn="just"/>
            <a:endParaRPr lang="en-US" sz="1200" dirty="0">
              <a:solidFill>
                <a:srgbClr val="000000"/>
              </a:solidFill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is this important?  </a:t>
            </a:r>
            <a:r>
              <a:rPr lang="en-US" sz="1200" dirty="0"/>
              <a:t>The results of a variety of MR experiments can be predicted and described exactly for any combination of the RF pulses.  A concise mathematical presentation of MR </a:t>
            </a:r>
            <a:r>
              <a:rPr lang="en-US" sz="1200" dirty="0"/>
              <a:t>signals - </a:t>
            </a:r>
            <a:r>
              <a:rPr lang="en-US" sz="1200" dirty="0"/>
              <a:t>including </a:t>
            </a:r>
            <a:r>
              <a:rPr lang="en-US" sz="1200" dirty="0" smtClean="0"/>
              <a:t> the  complex signals from bound </a:t>
            </a:r>
            <a:r>
              <a:rPr lang="en-US" sz="1200" dirty="0" smtClean="0"/>
              <a:t>positively-charged ions</a:t>
            </a:r>
            <a:r>
              <a:rPr lang="en-US" sz="1200" dirty="0" smtClean="0"/>
              <a:t>, such as </a:t>
            </a:r>
            <a:r>
              <a:rPr lang="en-US" sz="1200" dirty="0" smtClean="0"/>
              <a:t>sodium and potassium - fosters </a:t>
            </a:r>
            <a:r>
              <a:rPr lang="en-US" sz="1200" dirty="0"/>
              <a:t>efficient </a:t>
            </a:r>
            <a:r>
              <a:rPr lang="en-US" sz="1200" dirty="0" smtClean="0"/>
              <a:t>guidance for the development of diverse </a:t>
            </a:r>
            <a:r>
              <a:rPr lang="en-US" sz="1200" i="1" dirty="0"/>
              <a:t>in vivo </a:t>
            </a:r>
            <a:r>
              <a:rPr lang="en-US" sz="1200" dirty="0"/>
              <a:t>applications. </a:t>
            </a:r>
            <a:r>
              <a:rPr lang="en-US" sz="1200" i="1" u="sng" dirty="0"/>
              <a:t>The triple quantum signals have a special value by representing explicitly only bound ions, and because of this provide valuable intact physiological information about cell functioning both in vivo and in bioreactors.  For example</a:t>
            </a:r>
            <a:r>
              <a:rPr lang="en-US" sz="1200" i="1" u="sng" dirty="0" smtClean="0"/>
              <a:t>, </a:t>
            </a:r>
            <a:r>
              <a:rPr lang="en-US" sz="1200" i="1" u="sng" dirty="0"/>
              <a:t>in vivo changes of intracellular sodium can be measured during drug </a:t>
            </a:r>
            <a:r>
              <a:rPr lang="en-US" sz="1200" i="1" u="sng" dirty="0" smtClean="0"/>
              <a:t>administration</a:t>
            </a:r>
            <a:r>
              <a:rPr lang="en-US" sz="1200" i="1" u="sng" dirty="0" smtClean="0"/>
              <a:t> </a:t>
            </a:r>
            <a:r>
              <a:rPr lang="en-US" sz="1200" i="1" u="sng" dirty="0"/>
              <a:t>or diseases</a:t>
            </a:r>
            <a:r>
              <a:rPr lang="en-US" sz="1200" dirty="0"/>
              <a:t>. </a:t>
            </a:r>
            <a:r>
              <a:rPr lang="en-US" sz="1200" dirty="0" smtClean="0"/>
              <a:t>The </a:t>
            </a:r>
            <a:r>
              <a:rPr lang="en-US" sz="1200" dirty="0" smtClean="0"/>
              <a:t>novel </a:t>
            </a:r>
            <a:r>
              <a:rPr lang="en-US" sz="1200" i="1" dirty="0"/>
              <a:t>in vivo </a:t>
            </a:r>
            <a:r>
              <a:rPr lang="en-US" sz="1200" dirty="0" smtClean="0"/>
              <a:t>MR </a:t>
            </a:r>
            <a:r>
              <a:rPr lang="en-US" sz="1200" dirty="0"/>
              <a:t>signal applications </a:t>
            </a:r>
            <a:r>
              <a:rPr lang="en-US" sz="1200" dirty="0" smtClean="0"/>
              <a:t>developed to date are encouraging, attracting </a:t>
            </a:r>
            <a:r>
              <a:rPr lang="en-US" sz="1200" dirty="0"/>
              <a:t>strong interest among </a:t>
            </a:r>
            <a:r>
              <a:rPr lang="en-US" sz="1200" dirty="0" smtClean="0"/>
              <a:t>MagLab users and other scientists.</a:t>
            </a:r>
            <a:endParaRPr lang="en-US" sz="1200" dirty="0"/>
          </a:p>
          <a:p>
            <a:pPr algn="just"/>
            <a:endParaRPr lang="en-US" sz="1200" dirty="0">
              <a:latin typeface="Arial" charset="0"/>
            </a:endParaRPr>
          </a:p>
          <a:p>
            <a:pPr algn="just"/>
            <a:r>
              <a:rPr lang="en-US" sz="1200" b="1" dirty="0">
                <a:solidFill>
                  <a:srgbClr val="000000"/>
                </a:solidFill>
              </a:rPr>
              <a:t>Why did this research need the </a:t>
            </a:r>
            <a:r>
              <a:rPr lang="en-US" sz="1200" b="1" dirty="0" err="1">
                <a:solidFill>
                  <a:srgbClr val="000000"/>
                </a:solidFill>
              </a:rPr>
              <a:t>MagLab</a:t>
            </a:r>
            <a:r>
              <a:rPr lang="en-US" sz="1200" b="1" dirty="0">
                <a:solidFill>
                  <a:srgbClr val="000000"/>
                </a:solidFill>
              </a:rPr>
              <a:t>?  </a:t>
            </a:r>
            <a:r>
              <a:rPr lang="en-US" sz="1200" i="1" u="sng" dirty="0"/>
              <a:t>The ultra-high magnetic fields dramatically increase MR sensitivity allowing for the detection of </a:t>
            </a:r>
            <a:r>
              <a:rPr lang="en-US" sz="1200" i="1" u="sng" dirty="0" smtClean="0"/>
              <a:t>novel MR </a:t>
            </a:r>
            <a:r>
              <a:rPr lang="en-US" sz="1200" i="1" u="sng" dirty="0"/>
              <a:t>signals </a:t>
            </a:r>
            <a:r>
              <a:rPr lang="en-US" sz="1200" i="1" u="sng" dirty="0" smtClean="0"/>
              <a:t>from sodium </a:t>
            </a:r>
            <a:r>
              <a:rPr lang="en-US" sz="1200" i="1" u="sng" dirty="0"/>
              <a:t>and potassium. </a:t>
            </a:r>
            <a:r>
              <a:rPr lang="en-US" sz="1200" i="1" u="sng" dirty="0" smtClean="0"/>
              <a:t>The MagLab </a:t>
            </a:r>
            <a:r>
              <a:rPr lang="en-US" sz="1200" i="1" u="sng" dirty="0"/>
              <a:t>provides expertise and an exceptional facility to conduct such research</a:t>
            </a:r>
            <a:r>
              <a:rPr lang="en-US" sz="1200" dirty="0"/>
              <a:t>.</a:t>
            </a:r>
            <a:endParaRPr lang="en-US" sz="1200" dirty="0">
              <a:latin typeface="Arial" charset="0"/>
            </a:endParaRPr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495801" y="1325562"/>
            <a:ext cx="4572000" cy="475138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21147" y="3919391"/>
            <a:ext cx="451485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dirty="0"/>
              <a:t>Fig. </a:t>
            </a:r>
            <a:r>
              <a:rPr lang="en-US" sz="1200" dirty="0" smtClean="0"/>
              <a:t>1. The computer based analytical tool is illustrated by </a:t>
            </a:r>
            <a:r>
              <a:rPr lang="en-US" sz="1200" dirty="0"/>
              <a:t>v</a:t>
            </a:r>
            <a:r>
              <a:rPr lang="en-US" sz="1200" dirty="0" smtClean="0"/>
              <a:t>isualization </a:t>
            </a:r>
            <a:r>
              <a:rPr lang="en-US" sz="1200" dirty="0"/>
              <a:t>of the TQ MR signals inside the traditional TQ RF pulse sequence used to detect bound ions.  </a:t>
            </a:r>
            <a:r>
              <a:rPr lang="en-US" sz="1200" dirty="0" smtClean="0"/>
              <a:t>The shapes </a:t>
            </a:r>
            <a:r>
              <a:rPr lang="en-US" sz="1200" dirty="0"/>
              <a:t>shown graphically (green color) represent the changes of nuclear magnetization </a:t>
            </a:r>
            <a:r>
              <a:rPr lang="en-US" sz="1200" i="1" dirty="0"/>
              <a:t>in vivo</a:t>
            </a:r>
            <a:r>
              <a:rPr lang="en-US" sz="1200" dirty="0"/>
              <a:t> for </a:t>
            </a:r>
            <a:r>
              <a:rPr lang="en-US" sz="1200" dirty="0" smtClean="0"/>
              <a:t>bound ions such as </a:t>
            </a:r>
            <a:r>
              <a:rPr lang="en-US" sz="1200" dirty="0"/>
              <a:t>sodium and potassium.  The central goal of the TQ pulse sequence is to create MR magnetization in the state indicated by Y</a:t>
            </a:r>
            <a:r>
              <a:rPr lang="en-US" sz="1200" baseline="-25000" dirty="0"/>
              <a:t>3</a:t>
            </a:r>
            <a:r>
              <a:rPr lang="en-US" sz="1200" baseline="30000" dirty="0"/>
              <a:t>3</a:t>
            </a:r>
            <a:r>
              <a:rPr lang="en-US" sz="1200" dirty="0"/>
              <a:t>(</a:t>
            </a:r>
            <a:r>
              <a:rPr lang="en-US" sz="1200" b="1" dirty="0">
                <a:sym typeface="Symbol" panose="05050102010706020507" pitchFamily="18" charset="2"/>
              </a:rPr>
              <a:t></a:t>
            </a:r>
            <a:r>
              <a:rPr lang="en-US" sz="1200" dirty="0"/>
              <a:t>), which </a:t>
            </a:r>
            <a:r>
              <a:rPr lang="en-US" sz="1200" dirty="0" smtClean="0"/>
              <a:t>oscillates </a:t>
            </a:r>
            <a:r>
              <a:rPr lang="en-US" sz="1200" dirty="0"/>
              <a:t>three times more quickly than MR </a:t>
            </a:r>
            <a:r>
              <a:rPr lang="en-US" sz="1200" dirty="0" smtClean="0"/>
              <a:t>signal </a:t>
            </a:r>
            <a:r>
              <a:rPr lang="en-US" sz="1200" dirty="0"/>
              <a:t>from non-bound ions. Thus, the MR signal from bound ion can be efficiently separated and provide valuable physiological information about </a:t>
            </a:r>
            <a:r>
              <a:rPr lang="en-US" sz="1200" i="1" dirty="0"/>
              <a:t>in vivo</a:t>
            </a:r>
            <a:r>
              <a:rPr lang="en-US" sz="1200" dirty="0"/>
              <a:t> cell functioning. </a:t>
            </a:r>
          </a:p>
          <a:p>
            <a:pPr algn="just"/>
            <a:endParaRPr lang="en-US" sz="300" dirty="0"/>
          </a:p>
        </p:txBody>
      </p:sp>
      <p:sp>
        <p:nvSpPr>
          <p:cNvPr id="15" name="Rectangle 14"/>
          <p:cNvSpPr/>
          <p:nvPr/>
        </p:nvSpPr>
        <p:spPr>
          <a:xfrm>
            <a:off x="4495801" y="3588653"/>
            <a:ext cx="45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530679" y="6160881"/>
            <a:ext cx="8537122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>
                <a:solidFill>
                  <a:srgbClr val="333399"/>
                </a:solidFill>
              </a:rPr>
              <a:t>Facilities: </a:t>
            </a:r>
            <a:r>
              <a:rPr lang="en-US" sz="1100" dirty="0">
                <a:solidFill>
                  <a:srgbClr val="333399"/>
                </a:solidFill>
              </a:rPr>
              <a:t>CIMAR, National High Magnetic Field Lab, Tallahassee, FL</a:t>
            </a:r>
          </a:p>
          <a:p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/>
              <a:t> </a:t>
            </a:r>
            <a:r>
              <a:rPr lang="en-US" sz="1100" dirty="0" err="1">
                <a:solidFill>
                  <a:srgbClr val="333399"/>
                </a:solidFill>
              </a:rPr>
              <a:t>Schepkin</a:t>
            </a:r>
            <a:r>
              <a:rPr lang="en-US" sz="1100" dirty="0">
                <a:solidFill>
                  <a:srgbClr val="333399"/>
                </a:solidFill>
              </a:rPr>
              <a:t>, V.D., </a:t>
            </a:r>
            <a:r>
              <a:rPr lang="en-US" sz="1100" i="1" dirty="0">
                <a:solidFill>
                  <a:srgbClr val="333399"/>
                </a:solidFill>
              </a:rPr>
              <a:t>Statistical tensor analysis of the MQ MR signals generated by weak quadrupole interactions.,</a:t>
            </a:r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smtClean="0">
                <a:solidFill>
                  <a:srgbClr val="333399"/>
                </a:solidFill>
              </a:rPr>
              <a:t> </a:t>
            </a:r>
          </a:p>
          <a:p>
            <a:r>
              <a:rPr lang="en-US" sz="1100" dirty="0">
                <a:solidFill>
                  <a:srgbClr val="333399"/>
                </a:solidFill>
              </a:rPr>
              <a:t> </a:t>
            </a:r>
            <a:r>
              <a:rPr lang="en-US" sz="1100" dirty="0" smtClean="0">
                <a:solidFill>
                  <a:srgbClr val="333399"/>
                </a:solidFill>
              </a:rPr>
              <a:t>    </a:t>
            </a:r>
            <a:r>
              <a:rPr lang="en-US" sz="1100" b="1" dirty="0" err="1" smtClean="0">
                <a:solidFill>
                  <a:srgbClr val="333399"/>
                </a:solidFill>
              </a:rPr>
              <a:t>Zeitschrift</a:t>
            </a:r>
            <a:r>
              <a:rPr lang="en-US" sz="1100" b="1" dirty="0" smtClean="0">
                <a:solidFill>
                  <a:srgbClr val="333399"/>
                </a:solidFill>
              </a:rPr>
              <a:t> </a:t>
            </a:r>
            <a:r>
              <a:rPr lang="en-US" sz="1100" b="1" dirty="0">
                <a:solidFill>
                  <a:srgbClr val="333399"/>
                </a:solidFill>
              </a:rPr>
              <a:t>fur </a:t>
            </a:r>
            <a:r>
              <a:rPr lang="en-US" sz="1100" b="1" dirty="0" err="1">
                <a:solidFill>
                  <a:srgbClr val="333399"/>
                </a:solidFill>
              </a:rPr>
              <a:t>Medizinische</a:t>
            </a:r>
            <a:r>
              <a:rPr lang="en-US" sz="1100" b="1" dirty="0">
                <a:solidFill>
                  <a:srgbClr val="333399"/>
                </a:solidFill>
              </a:rPr>
              <a:t> </a:t>
            </a:r>
            <a:r>
              <a:rPr lang="en-US" sz="1100" b="1" dirty="0" err="1">
                <a:solidFill>
                  <a:srgbClr val="333399"/>
                </a:solidFill>
              </a:rPr>
              <a:t>Physik</a:t>
            </a:r>
            <a:r>
              <a:rPr lang="en-US" sz="1100" b="1" dirty="0">
                <a:solidFill>
                  <a:srgbClr val="333399"/>
                </a:solidFill>
              </a:rPr>
              <a:t>, 29 </a:t>
            </a:r>
            <a:r>
              <a:rPr lang="en-US" sz="1100" dirty="0">
                <a:solidFill>
                  <a:srgbClr val="333399"/>
                </a:solidFill>
              </a:rPr>
              <a:t>(4), 326-336 (2019) </a:t>
            </a:r>
            <a:r>
              <a:rPr lang="en-US" sz="1100" dirty="0">
                <a:solidFill>
                  <a:srgbClr val="333399"/>
                </a:solidFill>
                <a:hlinkClick r:id="rId3"/>
              </a:rPr>
              <a:t>doi.org/10.1016/j.zemedi.2019.03.002</a:t>
            </a:r>
            <a:endParaRPr lang="en-US" sz="1200" dirty="0">
              <a:solidFill>
                <a:srgbClr val="333399"/>
              </a:solidFill>
            </a:endParaRPr>
          </a:p>
        </p:txBody>
      </p:sp>
      <p:pic>
        <p:nvPicPr>
          <p:cNvPr id="18" name="Picture 2" descr="C:\Users\schepkin\Desktop\NSF Highlight Feb 3 2020\Fig. 2-101818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98" b="17531"/>
          <a:stretch/>
        </p:blipFill>
        <p:spPr bwMode="auto">
          <a:xfrm>
            <a:off x="4537048" y="1359683"/>
            <a:ext cx="4480000" cy="248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Line 42"/>
          <p:cNvSpPr>
            <a:spLocks noChangeShapeType="1"/>
          </p:cNvSpPr>
          <p:nvPr/>
        </p:nvSpPr>
        <p:spPr bwMode="auto">
          <a:xfrm>
            <a:off x="50802" y="1182461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 Box 62"/>
          <p:cNvSpPr txBox="1">
            <a:spLocks noChangeArrowheads="1"/>
          </p:cNvSpPr>
          <p:nvPr/>
        </p:nvSpPr>
        <p:spPr bwMode="auto">
          <a:xfrm>
            <a:off x="1325233" y="131441"/>
            <a:ext cx="6480837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/>
              <a:t>Analytical tool for </a:t>
            </a:r>
            <a:r>
              <a:rPr lang="en-US" sz="1600" b="1" i="1" kern="1200" dirty="0"/>
              <a:t>in vivo </a:t>
            </a:r>
            <a:r>
              <a:rPr lang="en-US" sz="1600" b="1" kern="1200" dirty="0" smtClean="0"/>
              <a:t>magnetic resonance signals </a:t>
            </a:r>
            <a:endParaRPr lang="en-US" sz="1600" b="1" kern="1200" dirty="0"/>
          </a:p>
          <a:p>
            <a:pPr algn="ctr">
              <a:spcBef>
                <a:spcPts val="0"/>
              </a:spcBef>
            </a:pPr>
            <a:r>
              <a:rPr lang="en-US" sz="1200" dirty="0"/>
              <a:t>Victor D. Schepkin</a:t>
            </a:r>
            <a:endParaRPr lang="en-US" sz="1200" kern="1200" dirty="0"/>
          </a:p>
          <a:p>
            <a:pPr algn="ctr">
              <a:spcBef>
                <a:spcPts val="0"/>
              </a:spcBef>
            </a:pPr>
            <a:r>
              <a:rPr lang="en-US" sz="1100" b="1" kern="1200" dirty="0">
                <a:solidFill>
                  <a:srgbClr val="0033CC"/>
                </a:solidFill>
              </a:rPr>
              <a:t> National High Magnetic Field Lab/Florida State University</a:t>
            </a:r>
          </a:p>
          <a:p>
            <a:pPr algn="ctr">
              <a:spcBef>
                <a:spcPts val="0"/>
              </a:spcBef>
            </a:pPr>
            <a:r>
              <a:rPr lang="en-US" sz="600" b="1" kern="1200" dirty="0">
                <a:solidFill>
                  <a:srgbClr val="0033CC"/>
                </a:solidFill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DMR-1157490, NSF </a:t>
            </a:r>
            <a:r>
              <a:rPr lang="en-US" sz="1050" dirty="0"/>
              <a:t>DMR-1644779</a:t>
            </a:r>
            <a:r>
              <a:rPr lang="en-US" sz="1050" kern="1200" dirty="0"/>
              <a:t>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21" name="Picture 20" descr="NSF 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063311" y="63525"/>
            <a:ext cx="1017188" cy="1023315"/>
          </a:xfrm>
          <a:prstGeom prst="rect">
            <a:avLst/>
          </a:prstGeom>
        </p:spPr>
      </p:pic>
      <p:pic>
        <p:nvPicPr>
          <p:cNvPr id="22" name="Picture 21" descr="JustM_purple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01" y="63525"/>
            <a:ext cx="792698" cy="9447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02ED0CECD0B641A5BB9FB5CB620836" ma:contentTypeVersion="1" ma:contentTypeDescription="Create a new document." ma:contentTypeScope="" ma:versionID="83dda36b849837e9f775fc17b333851c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C169FB-F702-4A27-88C7-2F19E8216C3A}"/>
</file>

<file path=customXml/itemProps2.xml><?xml version="1.0" encoding="utf-8"?>
<ds:datastoreItem xmlns:ds="http://schemas.openxmlformats.org/officeDocument/2006/customXml" ds:itemID="{EC063670-3DD6-49F2-A25E-5C855AC8EAD6}"/>
</file>

<file path=customXml/itemProps3.xml><?xml version="1.0" encoding="utf-8"?>
<ds:datastoreItem xmlns:ds="http://schemas.openxmlformats.org/officeDocument/2006/customXml" ds:itemID="{16200F1F-5EA3-4C30-AA94-E5353DC4BB8F}"/>
</file>

<file path=docProps/app.xml><?xml version="1.0" encoding="utf-8"?>
<Properties xmlns="http://schemas.openxmlformats.org/officeDocument/2006/extended-properties" xmlns:vt="http://schemas.openxmlformats.org/officeDocument/2006/docPropsVTypes">
  <TotalTime>6396</TotalTime>
  <Words>826</Words>
  <Application>Microsoft Office PowerPoint</Application>
  <PresentationFormat>On-screen Show (4:3)</PresentationFormat>
  <Paragraphs>28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Symbol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251</cp:revision>
  <cp:lastPrinted>2019-07-16T13:07:28Z</cp:lastPrinted>
  <dcterms:created xsi:type="dcterms:W3CDTF">2004-08-07T03:10:56Z</dcterms:created>
  <dcterms:modified xsi:type="dcterms:W3CDTF">2020-03-13T18:30:49Z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0x0101000802ED0CECD0B641A5BB9FB5CB620836</vt:lpwstr>
  </property>
</Properties>
</file>