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Authors.xml" ContentType="application/vnd.openxmlformats-officedocument.presentationml.commentAuthors+xml"/>
  <Override PartName="/ppt/charts/chart1.xml" ContentType="application/vnd.openxmlformats-officedocument.drawingml.char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harts/colors1.xml" ContentType="application/vnd.ms-office.chartcolorstyle+xml"/>
  <Override PartName="/ppt/charts/style1.xml" ContentType="application/vnd.ms-office.chart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2"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x" initials="R" lastIdx="2" clrIdx="0">
    <p:extLst>
      <p:ext uri="{19B8F6BF-5375-455C-9EA6-DF929625EA0E}">
        <p15:presenceInfo xmlns:p15="http://schemas.microsoft.com/office/powerpoint/2012/main" userId="Rox"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285"/>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89387" autoAdjust="0"/>
  </p:normalViewPr>
  <p:slideViewPr>
    <p:cSldViewPr snapToGrid="0">
      <p:cViewPr varScale="1">
        <p:scale>
          <a:sx n="111" d="100"/>
          <a:sy n="111" d="100"/>
        </p:scale>
        <p:origin x="1407"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commentAuthors" Target="commentAuthors.xml"/><Relationship Id="rId10" Type="http://schemas.openxmlformats.org/officeDocument/2006/relationships/customXml" Target="../customXml/item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r>
              <a:rPr lang="en-US" sz="1200" dirty="0"/>
              <a:t>2019 MSM Student Demographics</a:t>
            </a:r>
          </a:p>
        </c:rich>
      </c:tx>
      <c:layout>
        <c:manualLayout>
          <c:xMode val="edge"/>
          <c:yMode val="edge"/>
          <c:x val="2.8005635572548638E-2"/>
          <c:y val="4.4709566912370623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rgbClr val="FF00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F30-4F8E-B95B-E6D5F323875D}"/>
              </c:ext>
            </c:extLst>
          </c:dPt>
          <c:dPt>
            <c:idx val="1"/>
            <c:bubble3D val="0"/>
            <c:spPr>
              <a:solidFill>
                <a:srgbClr val="FFC0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F30-4F8E-B95B-E6D5F323875D}"/>
              </c:ext>
            </c:extLst>
          </c:dPt>
          <c:dPt>
            <c:idx val="2"/>
            <c:bubble3D val="0"/>
            <c:spPr>
              <a:solidFill>
                <a:srgbClr val="FFFF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F30-4F8E-B95B-E6D5F323875D}"/>
              </c:ext>
            </c:extLst>
          </c:dPt>
          <c:dPt>
            <c:idx val="3"/>
            <c:bubble3D val="0"/>
            <c:spPr>
              <a:solidFill>
                <a:srgbClr val="00B05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F30-4F8E-B95B-E6D5F323875D}"/>
              </c:ext>
            </c:extLst>
          </c:dPt>
          <c:dPt>
            <c:idx val="4"/>
            <c:bubble3D val="0"/>
            <c:spPr>
              <a:solidFill>
                <a:srgbClr val="0070C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F30-4F8E-B95B-E6D5F323875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Sheet1!$D$1:$H$1</c:f>
              <c:strCache>
                <c:ptCount val="5"/>
                <c:pt idx="0">
                  <c:v>White or Caucasian</c:v>
                </c:pt>
                <c:pt idx="1">
                  <c:v>African-American</c:v>
                </c:pt>
                <c:pt idx="2">
                  <c:v>Asian-American</c:v>
                </c:pt>
                <c:pt idx="3">
                  <c:v>Latinx</c:v>
                </c:pt>
                <c:pt idx="4">
                  <c:v>American Indian/Native American</c:v>
                </c:pt>
              </c:strCache>
            </c:strRef>
          </c:cat>
          <c:val>
            <c:numRef>
              <c:f>Sheet1!$D$2:$H$2</c:f>
              <c:numCache>
                <c:formatCode>General</c:formatCode>
                <c:ptCount val="5"/>
                <c:pt idx="0">
                  <c:v>7</c:v>
                </c:pt>
                <c:pt idx="1">
                  <c:v>7</c:v>
                </c:pt>
                <c:pt idx="2">
                  <c:v>5</c:v>
                </c:pt>
                <c:pt idx="3">
                  <c:v>3</c:v>
                </c:pt>
                <c:pt idx="4">
                  <c:v>1</c:v>
                </c:pt>
              </c:numCache>
            </c:numRef>
          </c:val>
          <c:extLst>
            <c:ext xmlns:c16="http://schemas.microsoft.com/office/drawing/2014/chart" uri="{C3380CC4-5D6E-409C-BE32-E72D297353CC}">
              <c16:uniqueId val="{0000000A-7F30-4F8E-B95B-E6D5F323875D}"/>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930923425927902"/>
          <c:y val="2.5086169074328011E-2"/>
          <c:w val="0.3783778521849076"/>
          <c:h val="0.93754219410990458"/>
        </c:manualLayout>
      </c:layout>
      <c:overlay val="0"/>
      <c:spPr>
        <a:solidFill>
          <a:schemeClr val="lt1">
            <a:lumMod val="95000"/>
            <a:alpha val="39000"/>
          </a:schemeClr>
        </a:solidFill>
        <a:ln>
          <a:noFill/>
        </a:ln>
        <a:effectLst/>
      </c:spPr>
      <c:txPr>
        <a:bodyPr rot="0" spcFirstLastPara="1" vertOverflow="ellipsis" vert="horz" wrap="square" anchor="t" anchorCtr="1"/>
        <a:lstStyle/>
        <a:p>
          <a:pPr>
            <a:defRPr sz="11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dirty="0"/>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dirty="0"/>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52516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4397" b="1496"/>
          <a:stretch/>
        </p:blipFill>
        <p:spPr>
          <a:xfrm>
            <a:off x="5865028" y="1363370"/>
            <a:ext cx="3161676" cy="2443205"/>
          </a:xfrm>
          <a:prstGeom prst="rect">
            <a:avLst/>
          </a:prstGeom>
        </p:spPr>
      </p:pic>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10873" t="1046" r="31479" b="376"/>
          <a:stretch/>
        </p:blipFill>
        <p:spPr>
          <a:xfrm>
            <a:off x="4453848" y="3854704"/>
            <a:ext cx="1926405" cy="2468997"/>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dirty="0"/>
          </a:p>
        </p:txBody>
      </p:sp>
      <p:sp>
        <p:nvSpPr>
          <p:cNvPr id="1028" name="Text Box 28"/>
          <p:cNvSpPr txBox="1">
            <a:spLocks noChangeArrowheads="1"/>
          </p:cNvSpPr>
          <p:nvPr/>
        </p:nvSpPr>
        <p:spPr bwMode="auto">
          <a:xfrm>
            <a:off x="23109" y="1325562"/>
            <a:ext cx="4374651" cy="5078313"/>
          </a:xfrm>
          <a:prstGeom prst="rect">
            <a:avLst/>
          </a:prstGeom>
          <a:noFill/>
          <a:ln w="9525">
            <a:noFill/>
            <a:miter lim="800000"/>
            <a:headEnd/>
            <a:tailEnd/>
          </a:ln>
        </p:spPr>
        <p:txBody>
          <a:bodyPr wrap="square">
            <a:spAutoFit/>
          </a:bodyPr>
          <a:lstStyle/>
          <a:p>
            <a:pPr algn="just"/>
            <a:r>
              <a:rPr lang="en-US" sz="1100" b="1" dirty="0" smtClean="0">
                <a:solidFill>
                  <a:srgbClr val="000000"/>
                </a:solidFill>
              </a:rPr>
              <a:t>Why is this important? </a:t>
            </a:r>
            <a:r>
              <a:rPr lang="en-US" sz="1100" dirty="0" smtClean="0">
                <a:solidFill>
                  <a:srgbClr val="000000"/>
                </a:solidFill>
              </a:rPr>
              <a:t>Over the past 20 years, t</a:t>
            </a:r>
            <a:r>
              <a:rPr lang="en-US" sz="1100" dirty="0" smtClean="0">
                <a:latin typeface="Arial" charset="0"/>
              </a:rPr>
              <a:t>he </a:t>
            </a:r>
            <a:r>
              <a:rPr lang="en-US" sz="1100" dirty="0" err="1" smtClean="0">
                <a:latin typeface="Arial" charset="0"/>
              </a:rPr>
              <a:t>MagLab’s</a:t>
            </a:r>
            <a:r>
              <a:rPr lang="en-US" sz="1100" dirty="0" smtClean="0">
                <a:latin typeface="Arial" charset="0"/>
              </a:rPr>
              <a:t> Middle School Mentorship Program has given over 200 middle school students a chance to conduct a research project with a MagLab scientist or engineer. For 14 weeks during the fall semester, 20 students come to the MagLab on Friday mornings to work alongside scientists, technicians, and engineers. During their time at the MagLab, the students participate in real-world scientific research and have an opportunity to preview STEM careers that they could pursue. </a:t>
            </a:r>
          </a:p>
          <a:p>
            <a:pPr algn="just"/>
            <a:r>
              <a:rPr lang="en-US" sz="800" b="1" dirty="0" smtClean="0">
                <a:solidFill>
                  <a:srgbClr val="000000"/>
                </a:solidFill>
                <a:latin typeface="Arial" charset="0"/>
              </a:rPr>
              <a:t> </a:t>
            </a:r>
            <a:endParaRPr lang="en-US" sz="800" b="1" dirty="0">
              <a:solidFill>
                <a:srgbClr val="000000"/>
              </a:solidFill>
              <a:latin typeface="Arial" charset="0"/>
            </a:endParaRPr>
          </a:p>
          <a:p>
            <a:pPr algn="just"/>
            <a:r>
              <a:rPr lang="en-US" sz="1100" b="1" dirty="0">
                <a:solidFill>
                  <a:srgbClr val="000000"/>
                </a:solidFill>
              </a:rPr>
              <a:t>What is the </a:t>
            </a:r>
            <a:r>
              <a:rPr lang="en-US" sz="1100" b="1" dirty="0" smtClean="0">
                <a:solidFill>
                  <a:srgbClr val="000000"/>
                </a:solidFill>
              </a:rPr>
              <a:t>new finding</a:t>
            </a:r>
            <a:r>
              <a:rPr lang="en-US" sz="1100" b="1" dirty="0">
                <a:solidFill>
                  <a:srgbClr val="000000"/>
                </a:solidFill>
              </a:rPr>
              <a:t>? </a:t>
            </a:r>
            <a:r>
              <a:rPr lang="en-US" sz="1100" i="1" u="sng" dirty="0" smtClean="0"/>
              <a:t>In </a:t>
            </a:r>
            <a:r>
              <a:rPr lang="en-US" sz="1100" i="1" u="sng" dirty="0"/>
              <a:t>2019, </a:t>
            </a:r>
            <a:r>
              <a:rPr lang="en-US" sz="1100" i="1" u="sng" dirty="0" smtClean="0"/>
              <a:t>our mentorship program assessments showed a statistically-significant increase in the </a:t>
            </a:r>
            <a:r>
              <a:rPr lang="en-US" sz="1100" i="1" u="sng" dirty="0"/>
              <a:t>students’ self-efficacy, </a:t>
            </a:r>
            <a:r>
              <a:rPr lang="en-US" sz="1100" i="1" u="sng" dirty="0" smtClean="0"/>
              <a:t>scientific </a:t>
            </a:r>
            <a:r>
              <a:rPr lang="en-US" sz="1100" i="1" u="sng" dirty="0"/>
              <a:t>literacy, and perceptions of science and </a:t>
            </a:r>
            <a:r>
              <a:rPr lang="en-US" sz="1100" i="1" u="sng" dirty="0" smtClean="0"/>
              <a:t>engineering. </a:t>
            </a:r>
            <a:r>
              <a:rPr lang="en-US" sz="1100" i="1" u="sng" dirty="0"/>
              <a:t>This shows the </a:t>
            </a:r>
            <a:r>
              <a:rPr lang="en-US" sz="1100" i="1" u="sng" dirty="0" smtClean="0"/>
              <a:t>positive </a:t>
            </a:r>
            <a:r>
              <a:rPr lang="en-US" sz="1100" i="1" u="sng" dirty="0"/>
              <a:t>impact the </a:t>
            </a:r>
            <a:r>
              <a:rPr lang="en-US" sz="1100" i="1" u="sng" dirty="0" err="1" smtClean="0"/>
              <a:t>MagLab’s</a:t>
            </a:r>
            <a:r>
              <a:rPr lang="en-US" sz="1100" i="1" u="sng" dirty="0" smtClean="0"/>
              <a:t> Middle School Mentorship programs have on </a:t>
            </a:r>
            <a:r>
              <a:rPr lang="en-US" sz="1100" i="1" u="sng" dirty="0"/>
              <a:t>students’ STEM confidence and </a:t>
            </a:r>
            <a:r>
              <a:rPr lang="en-US" sz="1100" i="1" u="sng" dirty="0" smtClean="0"/>
              <a:t>interest</a:t>
            </a:r>
            <a:r>
              <a:rPr lang="en-US" sz="1100" dirty="0" smtClean="0"/>
              <a:t>. Additionally, 70.5</a:t>
            </a:r>
            <a:r>
              <a:rPr lang="en-US" sz="1100" dirty="0"/>
              <a:t>% of p</a:t>
            </a:r>
            <a:r>
              <a:rPr lang="en-US" sz="1100" dirty="0">
                <a:latin typeface="Arial" charset="0"/>
              </a:rPr>
              <a:t>arents indicated that their opinion of the </a:t>
            </a:r>
            <a:r>
              <a:rPr lang="en-US" sz="1100" dirty="0" smtClean="0">
                <a:latin typeface="Arial" charset="0"/>
              </a:rPr>
              <a:t>MagLab </a:t>
            </a:r>
            <a:r>
              <a:rPr lang="en-US" sz="1100" dirty="0">
                <a:latin typeface="Arial" charset="0"/>
              </a:rPr>
              <a:t>had changed </a:t>
            </a:r>
            <a:r>
              <a:rPr lang="en-US" sz="1100" dirty="0" smtClean="0">
                <a:latin typeface="Arial" charset="0"/>
              </a:rPr>
              <a:t>positively. One </a:t>
            </a:r>
            <a:r>
              <a:rPr lang="en-US" sz="1100" dirty="0">
                <a:latin typeface="Arial" charset="0"/>
              </a:rPr>
              <a:t>parent offered the following: </a:t>
            </a:r>
            <a:r>
              <a:rPr lang="en-US" sz="1100" dirty="0" smtClean="0">
                <a:latin typeface="Arial" charset="0"/>
              </a:rPr>
              <a:t>“[My child] came </a:t>
            </a:r>
            <a:r>
              <a:rPr lang="en-US" sz="1100" dirty="0">
                <a:latin typeface="Arial" charset="0"/>
              </a:rPr>
              <a:t>away with an amazing array of new scientific </a:t>
            </a:r>
            <a:r>
              <a:rPr lang="en-US" sz="1100" dirty="0" smtClean="0">
                <a:latin typeface="Arial" charset="0"/>
              </a:rPr>
              <a:t>vocabulary ... I </a:t>
            </a:r>
            <a:r>
              <a:rPr lang="en-US" sz="1100" dirty="0">
                <a:latin typeface="Arial" charset="0"/>
              </a:rPr>
              <a:t>had high expectations about this program </a:t>
            </a:r>
            <a:r>
              <a:rPr lang="en-US" sz="1100" dirty="0" smtClean="0">
                <a:latin typeface="Arial" charset="0"/>
              </a:rPr>
              <a:t>[and] </a:t>
            </a:r>
            <a:r>
              <a:rPr lang="en-US" sz="1100" dirty="0">
                <a:latin typeface="Arial" charset="0"/>
              </a:rPr>
              <a:t>the results were better than I expected!”</a:t>
            </a:r>
          </a:p>
          <a:p>
            <a:pPr algn="just"/>
            <a:r>
              <a:rPr lang="en-US" sz="800" dirty="0" smtClean="0">
                <a:latin typeface="Arial" charset="0"/>
              </a:rPr>
              <a:t> </a:t>
            </a:r>
            <a:endParaRPr lang="en-US" sz="800" dirty="0">
              <a:latin typeface="Arial" charset="0"/>
            </a:endParaRPr>
          </a:p>
          <a:p>
            <a:pPr algn="just"/>
            <a:r>
              <a:rPr lang="en-US" sz="1100" b="1" dirty="0">
                <a:solidFill>
                  <a:srgbClr val="000000"/>
                </a:solidFill>
              </a:rPr>
              <a:t>Why did this research need the MagLab?</a:t>
            </a:r>
            <a:r>
              <a:rPr lang="en-US" sz="1100" b="1" dirty="0">
                <a:latin typeface="Arial" charset="0"/>
              </a:rPr>
              <a:t> </a:t>
            </a:r>
            <a:r>
              <a:rPr lang="en-US" sz="1100" dirty="0" smtClean="0">
                <a:latin typeface="Arial" charset="0"/>
              </a:rPr>
              <a:t>The Middle School Mentorship </a:t>
            </a:r>
            <a:r>
              <a:rPr lang="en-US" sz="1100" dirty="0">
                <a:latin typeface="Arial" charset="0"/>
              </a:rPr>
              <a:t>program </a:t>
            </a:r>
            <a:r>
              <a:rPr lang="en-US" sz="1100" dirty="0" smtClean="0">
                <a:latin typeface="Arial" charset="0"/>
              </a:rPr>
              <a:t>at the MagLab has provided mentorship to cohorts of students over a long period of time. This allows </a:t>
            </a:r>
            <a:r>
              <a:rPr lang="en-US" sz="1100" dirty="0">
                <a:latin typeface="Arial" charset="0"/>
              </a:rPr>
              <a:t>the </a:t>
            </a:r>
            <a:r>
              <a:rPr lang="en-US" sz="1100" dirty="0" err="1">
                <a:latin typeface="Arial" charset="0"/>
              </a:rPr>
              <a:t>MagLab’s</a:t>
            </a:r>
            <a:r>
              <a:rPr lang="en-US" sz="1100" dirty="0">
                <a:latin typeface="Arial" charset="0"/>
              </a:rPr>
              <a:t> Center for Integrating Research </a:t>
            </a:r>
            <a:r>
              <a:rPr lang="en-US" sz="1100" dirty="0" smtClean="0">
                <a:latin typeface="Arial" charset="0"/>
              </a:rPr>
              <a:t>and Learning </a:t>
            </a:r>
            <a:r>
              <a:rPr lang="en-US" sz="1100" dirty="0">
                <a:latin typeface="Arial" charset="0"/>
              </a:rPr>
              <a:t>to </a:t>
            </a:r>
            <a:r>
              <a:rPr lang="en-US" sz="1100" dirty="0" smtClean="0">
                <a:latin typeface="Arial" charset="0"/>
              </a:rPr>
              <a:t>study </a:t>
            </a:r>
            <a:r>
              <a:rPr lang="en-US" sz="1100" dirty="0">
                <a:latin typeface="Arial" charset="0"/>
              </a:rPr>
              <a:t>how </a:t>
            </a:r>
            <a:r>
              <a:rPr lang="en-US" sz="1100" dirty="0" smtClean="0">
                <a:latin typeface="Arial" charset="0"/>
              </a:rPr>
              <a:t>research </a:t>
            </a:r>
            <a:r>
              <a:rPr lang="en-US" sz="1100" dirty="0">
                <a:latin typeface="Arial" charset="0"/>
              </a:rPr>
              <a:t>opportunities </a:t>
            </a:r>
            <a:r>
              <a:rPr lang="en-US" sz="1100" dirty="0" smtClean="0">
                <a:latin typeface="Arial" charset="0"/>
              </a:rPr>
              <a:t>and mentoring benefit </a:t>
            </a:r>
            <a:r>
              <a:rPr lang="en-US" sz="1100" dirty="0">
                <a:latin typeface="Arial" charset="0"/>
              </a:rPr>
              <a:t>middle school </a:t>
            </a:r>
            <a:r>
              <a:rPr lang="en-US" sz="1100" dirty="0" smtClean="0">
                <a:latin typeface="Arial" charset="0"/>
              </a:rPr>
              <a:t>youth. </a:t>
            </a:r>
            <a:r>
              <a:rPr lang="en-US" sz="1100" i="1" u="sng" dirty="0" smtClean="0">
                <a:latin typeface="Arial" charset="0"/>
              </a:rPr>
              <a:t>The NSF and the MagLab share a common interest in developing a better understanding of the components of a positive </a:t>
            </a:r>
            <a:r>
              <a:rPr lang="en-US" sz="1100" i="1" u="sng" dirty="0">
                <a:latin typeface="Arial" charset="0"/>
              </a:rPr>
              <a:t>mentoring </a:t>
            </a:r>
            <a:r>
              <a:rPr lang="en-US" sz="1100" i="1" u="sng" dirty="0" smtClean="0">
                <a:latin typeface="Arial" charset="0"/>
              </a:rPr>
              <a:t>experience, </a:t>
            </a:r>
            <a:r>
              <a:rPr lang="en-US" sz="1100" i="1" u="sng" dirty="0">
                <a:latin typeface="Arial" charset="0"/>
              </a:rPr>
              <a:t>especially </a:t>
            </a:r>
            <a:r>
              <a:rPr lang="en-US" sz="1100" i="1" u="sng" dirty="0" smtClean="0">
                <a:latin typeface="Arial" charset="0"/>
              </a:rPr>
              <a:t>for </a:t>
            </a:r>
            <a:r>
              <a:rPr lang="en-US" sz="1100" i="1" u="sng" dirty="0" smtClean="0">
                <a:latin typeface="Arial" charset="0"/>
              </a:rPr>
              <a:t>middle school students who are </a:t>
            </a:r>
            <a:r>
              <a:rPr lang="en-US" sz="1100" i="1" u="sng" smtClean="0">
                <a:latin typeface="Arial" charset="0"/>
              </a:rPr>
              <a:t>at a </a:t>
            </a:r>
            <a:r>
              <a:rPr lang="en-US" sz="1100" i="1" u="sng" dirty="0">
                <a:latin typeface="Arial" charset="0"/>
              </a:rPr>
              <a:t>crucial developmental </a:t>
            </a:r>
            <a:r>
              <a:rPr lang="en-US" sz="1100" i="1" u="sng" dirty="0" smtClean="0">
                <a:latin typeface="Arial" charset="0"/>
              </a:rPr>
              <a:t>age</a:t>
            </a:r>
            <a:r>
              <a:rPr lang="en-US" sz="1100" dirty="0">
                <a:latin typeface="Arial" charset="0"/>
              </a:rPr>
              <a:t>.</a:t>
            </a:r>
            <a:endParaRPr lang="en-US" sz="1100" strike="sngStrike" dirty="0">
              <a:latin typeface="Arial" charset="0"/>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dirty="0"/>
          </a:p>
        </p:txBody>
      </p:sp>
      <p:sp>
        <p:nvSpPr>
          <p:cNvPr id="1034" name="Rectangle 49"/>
          <p:cNvSpPr>
            <a:spLocks noChangeArrowheads="1"/>
          </p:cNvSpPr>
          <p:nvPr/>
        </p:nvSpPr>
        <p:spPr bwMode="auto">
          <a:xfrm>
            <a:off x="4412750" y="1325562"/>
            <a:ext cx="4655051" cy="5022473"/>
          </a:xfrm>
          <a:prstGeom prst="rect">
            <a:avLst/>
          </a:prstGeom>
          <a:noFill/>
          <a:ln w="19050">
            <a:solidFill>
              <a:srgbClr val="0033CC"/>
            </a:solidFill>
            <a:miter lim="800000"/>
            <a:headEnd/>
            <a:tailEnd/>
          </a:ln>
        </p:spPr>
        <p:txBody>
          <a:bodyPr wrap="none" anchor="ctr"/>
          <a:lstStyle/>
          <a:p>
            <a:endParaRPr lang="en-US" dirty="0"/>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sp>
        <p:nvSpPr>
          <p:cNvPr id="13" name="Text Box 28"/>
          <p:cNvSpPr txBox="1">
            <a:spLocks noChangeArrowheads="1"/>
          </p:cNvSpPr>
          <p:nvPr/>
        </p:nvSpPr>
        <p:spPr bwMode="auto">
          <a:xfrm>
            <a:off x="38100" y="6386928"/>
            <a:ext cx="9144000" cy="430887"/>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Applied Superconductivity Center, Magnet Science &amp; Technology, Ion Cyclotron Resonance, Condensed Matter Science, Geochemistry, Nuclear Magnetic Resonance, and Electromagnetic Resonance.</a:t>
            </a:r>
          </a:p>
        </p:txBody>
      </p:sp>
      <p:sp>
        <p:nvSpPr>
          <p:cNvPr id="18" name="TextBox 17"/>
          <p:cNvSpPr txBox="1"/>
          <p:nvPr/>
        </p:nvSpPr>
        <p:spPr>
          <a:xfrm>
            <a:off x="4474566" y="1395433"/>
            <a:ext cx="1333518" cy="2377574"/>
          </a:xfrm>
          <a:prstGeom prst="rect">
            <a:avLst/>
          </a:prstGeom>
          <a:noFill/>
        </p:spPr>
        <p:txBody>
          <a:bodyPr wrap="square" rtlCol="0">
            <a:spAutoFit/>
          </a:bodyPr>
          <a:lstStyle/>
          <a:p>
            <a:r>
              <a:rPr lang="en-US" sz="1050" dirty="0" smtClean="0"/>
              <a:t>Right: Mentors look on as their middle school students finish setting up their experiment    (Photo </a:t>
            </a:r>
            <a:r>
              <a:rPr lang="en-US" sz="1050" dirty="0"/>
              <a:t>Credit: Kristen </a:t>
            </a:r>
            <a:r>
              <a:rPr lang="en-US" sz="1050" dirty="0" smtClean="0"/>
              <a:t>Coyne).</a:t>
            </a:r>
          </a:p>
          <a:p>
            <a:endParaRPr lang="en-US" sz="600" dirty="0" smtClean="0"/>
          </a:p>
          <a:p>
            <a:endParaRPr lang="en-US" sz="600" dirty="0" smtClean="0"/>
          </a:p>
          <a:p>
            <a:r>
              <a:rPr lang="en-US" sz="1050" dirty="0" smtClean="0"/>
              <a:t>Below: A student </a:t>
            </a:r>
            <a:r>
              <a:rPr lang="en-US" sz="1050" dirty="0"/>
              <a:t>works on a mechanical fatigue test </a:t>
            </a:r>
            <a:r>
              <a:rPr lang="en-US" sz="1050" dirty="0" smtClean="0"/>
              <a:t>(</a:t>
            </a:r>
            <a:r>
              <a:rPr lang="en-US" sz="1050" dirty="0"/>
              <a:t>P</a:t>
            </a:r>
            <a:r>
              <a:rPr lang="en-US" sz="1050" dirty="0" smtClean="0"/>
              <a:t>hoto credit Bob Walsh). </a:t>
            </a:r>
            <a:endParaRPr lang="en-US" sz="1050" dirty="0"/>
          </a:p>
        </p:txBody>
      </p:sp>
      <p:pic>
        <p:nvPicPr>
          <p:cNvPr id="20" name="Picture 19" descr="NSF logo.jpg"/>
          <p:cNvPicPr>
            <a:picLocks noChangeAspect="1"/>
          </p:cNvPicPr>
          <p:nvPr/>
        </p:nvPicPr>
        <p:blipFill>
          <a:blip r:embed="rId6" cstate="print"/>
          <a:stretch>
            <a:fillRect/>
          </a:stretch>
        </p:blipFill>
        <p:spPr>
          <a:xfrm>
            <a:off x="7974053" y="45116"/>
            <a:ext cx="1017188" cy="1023315"/>
          </a:xfrm>
          <a:prstGeom prst="rect">
            <a:avLst/>
          </a:prstGeom>
        </p:spPr>
      </p:pic>
      <p:sp>
        <p:nvSpPr>
          <p:cNvPr id="21" name="Text Box 62"/>
          <p:cNvSpPr txBox="1">
            <a:spLocks noChangeArrowheads="1"/>
          </p:cNvSpPr>
          <p:nvPr/>
        </p:nvSpPr>
        <p:spPr bwMode="auto">
          <a:xfrm>
            <a:off x="968375" y="40173"/>
            <a:ext cx="7005678" cy="1061829"/>
          </a:xfrm>
          <a:prstGeom prst="rect">
            <a:avLst/>
          </a:prstGeom>
          <a:noFill/>
          <a:ln w="9525">
            <a:noFill/>
            <a:miter lim="800000"/>
            <a:headEnd/>
            <a:tailEnd/>
          </a:ln>
        </p:spPr>
        <p:txBody>
          <a:bodyPr wrap="square">
            <a:spAutoFit/>
          </a:bodyPr>
          <a:lstStyle/>
          <a:p>
            <a:pPr lvl="0" algn="ctr">
              <a:spcBef>
                <a:spcPts val="0"/>
              </a:spcBef>
            </a:pPr>
            <a:r>
              <a:rPr lang="en-US" b="1" dirty="0">
                <a:solidFill>
                  <a:srgbClr val="000000"/>
                </a:solidFill>
              </a:rPr>
              <a:t>MagLab K-12 Education: Middle School </a:t>
            </a:r>
            <a:r>
              <a:rPr lang="en-US" b="1" dirty="0" smtClean="0">
                <a:solidFill>
                  <a:srgbClr val="000000"/>
                </a:solidFill>
              </a:rPr>
              <a:t>Mentorship</a:t>
            </a:r>
            <a:endParaRPr lang="en-US" b="1" dirty="0">
              <a:solidFill>
                <a:srgbClr val="000000"/>
              </a:solidFill>
            </a:endParaRPr>
          </a:p>
          <a:p>
            <a:pPr lvl="0" algn="ctr">
              <a:spcBef>
                <a:spcPts val="0"/>
              </a:spcBef>
            </a:pPr>
            <a:endParaRPr lang="en-US" sz="600" dirty="0">
              <a:solidFill>
                <a:srgbClr val="000000"/>
              </a:solidFill>
            </a:endParaRPr>
          </a:p>
          <a:p>
            <a:pPr lvl="0" algn="ctr">
              <a:spcBef>
                <a:spcPts val="0"/>
              </a:spcBef>
            </a:pPr>
            <a:r>
              <a:rPr lang="en-US" sz="1100" dirty="0">
                <a:solidFill>
                  <a:srgbClr val="000000"/>
                </a:solidFill>
              </a:rPr>
              <a:t>R.M. </a:t>
            </a:r>
            <a:r>
              <a:rPr lang="en-US" sz="1100" dirty="0" smtClean="0">
                <a:solidFill>
                  <a:srgbClr val="000000"/>
                </a:solidFill>
              </a:rPr>
              <a:t>Hughes, </a:t>
            </a:r>
            <a:r>
              <a:rPr lang="en-US" sz="1100" dirty="0">
                <a:solidFill>
                  <a:srgbClr val="000000"/>
                </a:solidFill>
              </a:rPr>
              <a:t>C.R. </a:t>
            </a:r>
            <a:r>
              <a:rPr lang="en-US" sz="1100" dirty="0" smtClean="0">
                <a:solidFill>
                  <a:srgbClr val="000000"/>
                </a:solidFill>
              </a:rPr>
              <a:t>Villa, </a:t>
            </a:r>
            <a:r>
              <a:rPr lang="en-US" sz="1100" dirty="0">
                <a:solidFill>
                  <a:srgbClr val="000000"/>
                </a:solidFill>
              </a:rPr>
              <a:t>K.L. </a:t>
            </a:r>
            <a:r>
              <a:rPr lang="en-US" sz="1100" dirty="0" smtClean="0">
                <a:solidFill>
                  <a:srgbClr val="000000"/>
                </a:solidFill>
              </a:rPr>
              <a:t>Roberts</a:t>
            </a:r>
            <a:endParaRPr lang="en-US" sz="1100" dirty="0">
              <a:solidFill>
                <a:srgbClr val="000000"/>
              </a:solidFill>
            </a:endParaRPr>
          </a:p>
          <a:p>
            <a:pPr lvl="0" algn="ctr">
              <a:spcBef>
                <a:spcPts val="0"/>
              </a:spcBef>
            </a:pPr>
            <a:r>
              <a:rPr lang="en-US" sz="1100" b="1" dirty="0" smtClean="0">
                <a:solidFill>
                  <a:srgbClr val="0033CC"/>
                </a:solidFill>
              </a:rPr>
              <a:t>Center for Integrating Research and Learning, National </a:t>
            </a:r>
            <a:r>
              <a:rPr lang="en-US" sz="1100" b="1" dirty="0">
                <a:solidFill>
                  <a:srgbClr val="0033CC"/>
                </a:solidFill>
              </a:rPr>
              <a:t>High Magnetic Field Laboratory</a:t>
            </a:r>
          </a:p>
          <a:p>
            <a:pPr lvl="0" algn="ctr">
              <a:spcBef>
                <a:spcPts val="0"/>
              </a:spcBef>
            </a:pPr>
            <a:r>
              <a:rPr lang="en-US" sz="600" b="1" dirty="0">
                <a:solidFill>
                  <a:srgbClr val="0033CC"/>
                </a:solidFill>
              </a:rPr>
              <a:t> </a:t>
            </a:r>
          </a:p>
          <a:p>
            <a:pPr lvl="0" algn="ctr">
              <a:spcBef>
                <a:spcPts val="0"/>
              </a:spcBef>
            </a:pPr>
            <a:r>
              <a:rPr lang="en-US" sz="1100" b="1" dirty="0">
                <a:solidFill>
                  <a:srgbClr val="000000"/>
                </a:solidFill>
              </a:rPr>
              <a:t>Funding Grants:</a:t>
            </a:r>
            <a:r>
              <a:rPr lang="en-US" sz="1100" dirty="0">
                <a:solidFill>
                  <a:srgbClr val="000000"/>
                </a:solidFill>
              </a:rPr>
              <a:t>  G.S. Boebinger (NSF DMR-1157490, NSF DMR-1644779)</a:t>
            </a:r>
            <a:endParaRPr lang="en-US" sz="1100" b="1" dirty="0">
              <a:solidFill>
                <a:srgbClr val="0033CC"/>
              </a:solidFill>
            </a:endParaRPr>
          </a:p>
        </p:txBody>
      </p:sp>
      <p:graphicFrame>
        <p:nvGraphicFramePr>
          <p:cNvPr id="22" name="Chart 21"/>
          <p:cNvGraphicFramePr>
            <a:graphicFrameLocks/>
          </p:cNvGraphicFramePr>
          <p:nvPr>
            <p:extLst>
              <p:ext uri="{D42A27DB-BD31-4B8C-83A1-F6EECF244321}">
                <p14:modId xmlns:p14="http://schemas.microsoft.com/office/powerpoint/2010/main" val="2981592020"/>
              </p:ext>
            </p:extLst>
          </p:nvPr>
        </p:nvGraphicFramePr>
        <p:xfrm>
          <a:off x="6427922" y="3861009"/>
          <a:ext cx="2616567" cy="24524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4059138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82033B-A9D7-4389-B31A-28EF9968CE5B}"/>
</file>

<file path=customXml/itemProps2.xml><?xml version="1.0" encoding="utf-8"?>
<ds:datastoreItem xmlns:ds="http://schemas.openxmlformats.org/officeDocument/2006/customXml" ds:itemID="{57208817-50CB-4A5B-BBBF-4F3EAE9CBB7D}"/>
</file>

<file path=customXml/itemProps3.xml><?xml version="1.0" encoding="utf-8"?>
<ds:datastoreItem xmlns:ds="http://schemas.openxmlformats.org/officeDocument/2006/customXml" ds:itemID="{B4F083E7-10B6-4252-AB8D-BDFD6A64FA16}"/>
</file>

<file path=docProps/app.xml><?xml version="1.0" encoding="utf-8"?>
<Properties xmlns="http://schemas.openxmlformats.org/officeDocument/2006/extended-properties" xmlns:vt="http://schemas.openxmlformats.org/officeDocument/2006/docPropsVTypes">
  <TotalTime>16052</TotalTime>
  <Words>411</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186</cp:revision>
  <cp:lastPrinted>2019-07-16T13:07:28Z</cp:lastPrinted>
  <dcterms:created xsi:type="dcterms:W3CDTF">2004-08-07T03:10:56Z</dcterms:created>
  <dcterms:modified xsi:type="dcterms:W3CDTF">2020-04-20T02:15:02Z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