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2" r:id="rId2"/>
    <p:sldId id="263"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97"/>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1" autoAdjust="0"/>
    <p:restoredTop sz="89423" autoAdjust="0"/>
  </p:normalViewPr>
  <p:slideViewPr>
    <p:cSldViewPr snapToGrid="0">
      <p:cViewPr varScale="1">
        <p:scale>
          <a:sx n="99" d="100"/>
          <a:sy n="99"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32856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10797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oi.org/10.1002/anie.201914934"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oi.org/10.1002/anie.201914934"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NSF logo.jpg">
            <a:extLst>
              <a:ext uri="{FF2B5EF4-FFF2-40B4-BE49-F238E27FC236}">
                <a16:creationId xmlns:a16="http://schemas.microsoft.com/office/drawing/2014/main" id="{9260DC74-40CB-BB41-ADDF-C7A7BA858E62}"/>
              </a:ext>
            </a:extLst>
          </p:cNvPr>
          <p:cNvPicPr>
            <a:picLocks noChangeAspect="1"/>
          </p:cNvPicPr>
          <p:nvPr/>
        </p:nvPicPr>
        <p:blipFill>
          <a:blip r:embed="rId3" cstate="print"/>
          <a:stretch>
            <a:fillRect/>
          </a:stretch>
        </p:blipFill>
        <p:spPr>
          <a:xfrm>
            <a:off x="8050612" y="71414"/>
            <a:ext cx="1017188" cy="102331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7406" y="1331914"/>
            <a:ext cx="4305302" cy="4745915"/>
          </a:xfrm>
          <a:prstGeom prst="rect">
            <a:avLst/>
          </a:prstGeom>
          <a:noFill/>
          <a:ln w="9525">
            <a:noFill/>
            <a:miter lim="800000"/>
            <a:headEnd/>
            <a:tailEnd/>
          </a:ln>
        </p:spPr>
        <p:txBody>
          <a:bodyPr wrap="square">
            <a:spAutoFit/>
          </a:bodyPr>
          <a:lstStyle/>
          <a:p>
            <a:pPr algn="just">
              <a:lnSpc>
                <a:spcPct val="105000"/>
              </a:lnSpc>
            </a:pPr>
            <a:r>
              <a:rPr lang="en-US" sz="1200" dirty="0"/>
              <a:t>The fundamental coordination chemistry of 4d and 5d transition metal ions remains much less explored and underdeveloped in comparison to </a:t>
            </a:r>
            <a:r>
              <a:rPr lang="en-US" sz="1200" dirty="0" smtClean="0"/>
              <a:t>their </a:t>
            </a:r>
            <a:r>
              <a:rPr lang="en-US" sz="1200" dirty="0"/>
              <a:t>lighter 3d </a:t>
            </a:r>
            <a:r>
              <a:rPr lang="en-US" sz="1200" dirty="0" smtClean="0"/>
              <a:t>analogs. </a:t>
            </a:r>
            <a:r>
              <a:rPr lang="en-US" sz="1200" i="1" u="sng" dirty="0" smtClean="0"/>
              <a:t>Recent </a:t>
            </a:r>
            <a:r>
              <a:rPr lang="en-US" sz="1200" i="1" u="sng" dirty="0"/>
              <a:t>results showing the promise of heavier transition metal ions in advanced </a:t>
            </a:r>
            <a:r>
              <a:rPr lang="en-US" sz="1200" i="1" u="sng" dirty="0" smtClean="0"/>
              <a:t>molecule-based magnetic materials </a:t>
            </a:r>
            <a:r>
              <a:rPr lang="en-US" sz="1200" i="1" u="sng" dirty="0"/>
              <a:t>has sparked interest in engineering their physical properties, notably their magnetic anisotropy</a:t>
            </a:r>
            <a:r>
              <a:rPr lang="en-US" sz="1200" dirty="0"/>
              <a:t>.</a:t>
            </a:r>
          </a:p>
          <a:p>
            <a:pPr algn="just">
              <a:lnSpc>
                <a:spcPct val="105000"/>
              </a:lnSpc>
            </a:pPr>
            <a:endParaRPr lang="en-US" sz="1200" dirty="0"/>
          </a:p>
          <a:p>
            <a:pPr algn="just">
              <a:lnSpc>
                <a:spcPct val="105000"/>
              </a:lnSpc>
            </a:pPr>
            <a:r>
              <a:rPr lang="en-US" sz="1200" dirty="0"/>
              <a:t>This study reports the first transition metal complexes featuring mixed </a:t>
            </a:r>
            <a:r>
              <a:rPr lang="en-US" sz="1200" dirty="0" smtClean="0"/>
              <a:t>fluorine and cyanide </a:t>
            </a:r>
            <a:r>
              <a:rPr lang="en-US" sz="1200" dirty="0"/>
              <a:t>ligands, </a:t>
            </a:r>
            <a:r>
              <a:rPr lang="en-US" sz="1200" dirty="0" smtClean="0"/>
              <a:t>namely </a:t>
            </a:r>
            <a:r>
              <a:rPr lang="en-US" sz="1200" i="1" dirty="0" smtClean="0"/>
              <a:t>trans-</a:t>
            </a:r>
            <a:r>
              <a:rPr lang="en-US" sz="1200" dirty="0"/>
              <a:t>[M</a:t>
            </a:r>
            <a:r>
              <a:rPr lang="en-US" sz="1200" baseline="30000" dirty="0"/>
              <a:t>IV</a:t>
            </a:r>
            <a:r>
              <a:rPr lang="en-US" sz="1200" dirty="0"/>
              <a:t>F</a:t>
            </a:r>
            <a:r>
              <a:rPr lang="en-US" sz="1200" baseline="-25000" dirty="0"/>
              <a:t>4</a:t>
            </a:r>
            <a:r>
              <a:rPr lang="en-US" sz="1200" dirty="0"/>
              <a:t>(CN)</a:t>
            </a:r>
            <a:r>
              <a:rPr lang="en-US" sz="1200" baseline="-25000" dirty="0"/>
              <a:t>2</a:t>
            </a:r>
            <a:r>
              <a:rPr lang="en-US" sz="1200" dirty="0"/>
              <a:t>]</a:t>
            </a:r>
            <a:r>
              <a:rPr lang="en-US" sz="1200" baseline="30000" dirty="0"/>
              <a:t>2- </a:t>
            </a:r>
            <a:r>
              <a:rPr lang="en-US" sz="1200" dirty="0" smtClean="0"/>
              <a:t>(where M</a:t>
            </a:r>
            <a:r>
              <a:rPr lang="en-US" sz="1200" dirty="0"/>
              <a:t> = Re, </a:t>
            </a:r>
            <a:r>
              <a:rPr lang="en-US" sz="1200" dirty="0" err="1" smtClean="0"/>
              <a:t>Os</a:t>
            </a:r>
            <a:r>
              <a:rPr lang="en-US" sz="1200" dirty="0" smtClean="0"/>
              <a:t>). These complexes were </a:t>
            </a:r>
            <a:r>
              <a:rPr lang="en-US" sz="1200" dirty="0"/>
              <a:t>isolated </a:t>
            </a:r>
            <a:r>
              <a:rPr lang="en-US" sz="1200" dirty="0" smtClean="0"/>
              <a:t>using a </a:t>
            </a:r>
            <a:r>
              <a:rPr lang="en-US" sz="1200" dirty="0"/>
              <a:t>novel synthetic approach relying on silicon-mediated fluoride abstraction (see </a:t>
            </a:r>
            <a:r>
              <a:rPr lang="en-US" sz="1200" dirty="0" smtClean="0"/>
              <a:t>top of Figure). </a:t>
            </a:r>
            <a:r>
              <a:rPr lang="en-US" sz="1200" dirty="0"/>
              <a:t>A strong and significant enhancement of the magnetic anisotropy for the </a:t>
            </a:r>
            <a:r>
              <a:rPr lang="en-US" sz="1200" dirty="0" err="1"/>
              <a:t>Re</a:t>
            </a:r>
            <a:r>
              <a:rPr lang="en-US" sz="1200" baseline="30000" dirty="0" err="1"/>
              <a:t>IV</a:t>
            </a:r>
            <a:r>
              <a:rPr lang="en-US" sz="1200" dirty="0"/>
              <a:t> complex, as compared to the parent [ReF</a:t>
            </a:r>
            <a:r>
              <a:rPr lang="en-US" sz="1200" baseline="-25000" dirty="0"/>
              <a:t>6</a:t>
            </a:r>
            <a:r>
              <a:rPr lang="en-US" sz="1200" dirty="0"/>
              <a:t>]</a:t>
            </a:r>
            <a:r>
              <a:rPr lang="en-US" sz="1200" baseline="30000" dirty="0"/>
              <a:t>2–</a:t>
            </a:r>
            <a:r>
              <a:rPr lang="en-US" sz="1200" dirty="0"/>
              <a:t> anion, is demonstrated by combined analysis of high-field electron paramagnetic resonance (HF-EPR) spectroscopy (see lower Figure) and magnetization measurements.</a:t>
            </a:r>
          </a:p>
          <a:p>
            <a:pPr algn="just">
              <a:lnSpc>
                <a:spcPct val="105000"/>
              </a:lnSpc>
            </a:pPr>
            <a:endParaRPr lang="en-US" sz="1200" dirty="0"/>
          </a:p>
          <a:p>
            <a:pPr algn="just">
              <a:lnSpc>
                <a:spcPct val="105000"/>
              </a:lnSpc>
            </a:pPr>
            <a:r>
              <a:rPr lang="en-US" sz="1200" i="1" u="sng" dirty="0"/>
              <a:t>This </a:t>
            </a:r>
            <a:r>
              <a:rPr lang="en-US" sz="1200" i="1" u="sng" dirty="0" smtClean="0"/>
              <a:t>ligand-field </a:t>
            </a:r>
            <a:r>
              <a:rPr lang="en-US" sz="1200" i="1" u="sng" dirty="0"/>
              <a:t>engineering methodology paves the way toward the realization of new transition metal complexes </a:t>
            </a:r>
            <a:r>
              <a:rPr lang="en-US" sz="1200" i="1" u="sng" dirty="0" smtClean="0"/>
              <a:t>featuring </a:t>
            </a:r>
            <a:r>
              <a:rPr lang="en-US" sz="1200" i="1" u="sng" dirty="0"/>
              <a:t>extremely strong magnetic </a:t>
            </a:r>
            <a:r>
              <a:rPr lang="en-US" sz="1200" i="1" u="sng" dirty="0" smtClean="0"/>
              <a:t>anisotropy, complexes that could serve as useful </a:t>
            </a:r>
            <a:r>
              <a:rPr lang="en-US" sz="1200" i="1" u="sng" dirty="0"/>
              <a:t>building-blocks for the design of high-performance molecule-based magnetic materials</a:t>
            </a:r>
            <a:r>
              <a:rPr lang="en-US" sz="1200" dirty="0"/>
              <a:t>.</a:t>
            </a: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3" name="Rectangle 2">
            <a:extLst>
              <a:ext uri="{FF2B5EF4-FFF2-40B4-BE49-F238E27FC236}">
                <a16:creationId xmlns:a16="http://schemas.microsoft.com/office/drawing/2014/main" id="{7AA7BCE3-C9FC-8C4D-A5B9-3BE28A3739F1}"/>
              </a:ext>
            </a:extLst>
          </p:cNvPr>
          <p:cNvSpPr/>
          <p:nvPr/>
        </p:nvSpPr>
        <p:spPr>
          <a:xfrm>
            <a:off x="5858958" y="1977728"/>
            <a:ext cx="438808" cy="25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9F7F0C-A63F-C040-84C9-0B8D530C7949}"/>
              </a:ext>
            </a:extLst>
          </p:cNvPr>
          <p:cNvSpPr/>
          <p:nvPr/>
        </p:nvSpPr>
        <p:spPr>
          <a:xfrm>
            <a:off x="8115864" y="1697440"/>
            <a:ext cx="438808" cy="25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9" name="Text Box 28">
            <a:extLst>
              <a:ext uri="{FF2B5EF4-FFF2-40B4-BE49-F238E27FC236}">
                <a16:creationId xmlns:a16="http://schemas.microsoft.com/office/drawing/2014/main" id="{2F061428-7C8E-BD43-9E49-CC4E56B8E4C5}"/>
              </a:ext>
            </a:extLst>
          </p:cNvPr>
          <p:cNvSpPr txBox="1">
            <a:spLocks noChangeArrowheads="1"/>
          </p:cNvSpPr>
          <p:nvPr/>
        </p:nvSpPr>
        <p:spPr bwMode="auto">
          <a:xfrm>
            <a:off x="38100" y="6054817"/>
            <a:ext cx="9144000" cy="784830"/>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pl-PL" sz="1100" dirty="0">
                <a:solidFill>
                  <a:srgbClr val="333399"/>
                </a:solidFill>
              </a:rPr>
              <a:t> EMR </a:t>
            </a:r>
            <a:r>
              <a:rPr lang="pl-PL" sz="1100" dirty="0" err="1">
                <a:solidFill>
                  <a:srgbClr val="333399"/>
                </a:solidFill>
              </a:rPr>
              <a:t>Facility</a:t>
            </a:r>
            <a:r>
              <a:rPr lang="pl-PL" sz="1100" dirty="0">
                <a:solidFill>
                  <a:srgbClr val="333399"/>
                </a:solidFill>
              </a:rPr>
              <a:t> (15/17T SC magnet and </a:t>
            </a:r>
            <a:r>
              <a:rPr lang="pl-PL" sz="1100" dirty="0" err="1">
                <a:solidFill>
                  <a:srgbClr val="333399"/>
                </a:solidFill>
              </a:rPr>
              <a:t>spectrometer</a:t>
            </a:r>
            <a:r>
              <a:rPr lang="pl-PL" sz="1100" dirty="0">
                <a:solidFill>
                  <a:srgbClr val="333399"/>
                </a:solidFill>
              </a:rPr>
              <a:t>).</a:t>
            </a:r>
            <a:endParaRPr lang="en-US" sz="1100" dirty="0">
              <a:solidFill>
                <a:srgbClr val="333399"/>
              </a:solidFill>
            </a:endParaRPr>
          </a:p>
          <a:p>
            <a:r>
              <a:rPr lang="en-US" sz="1100" b="1" dirty="0">
                <a:solidFill>
                  <a:srgbClr val="333399"/>
                </a:solidFill>
              </a:rPr>
              <a:t>Citation</a:t>
            </a:r>
            <a:r>
              <a:rPr lang="en-US" sz="1100" b="1" dirty="0">
                <a:solidFill>
                  <a:srgbClr val="313997"/>
                </a:solidFill>
              </a:rPr>
              <a:t>: </a:t>
            </a:r>
            <a:r>
              <a:rPr lang="en-US" sz="1100" dirty="0">
                <a:solidFill>
                  <a:srgbClr val="313997"/>
                </a:solidFill>
              </a:rPr>
              <a:t>J.-L. Liu, K.S. Pedersen, S.M. Greer,</a:t>
            </a:r>
            <a:r>
              <a:rPr lang="en-US" sz="1100" baseline="30000" dirty="0">
                <a:solidFill>
                  <a:srgbClr val="313997"/>
                </a:solidFill>
              </a:rPr>
              <a:t> </a:t>
            </a:r>
            <a:r>
              <a:rPr lang="en-US" sz="1100" dirty="0">
                <a:solidFill>
                  <a:srgbClr val="313997"/>
                </a:solidFill>
              </a:rPr>
              <a:t>A. Mondal, S. Hill, F. Wilhelm, A. </a:t>
            </a:r>
            <a:r>
              <a:rPr lang="en-US" sz="1100" dirty="0" err="1">
                <a:solidFill>
                  <a:srgbClr val="313997"/>
                </a:solidFill>
              </a:rPr>
              <a:t>Rogalev</a:t>
            </a:r>
            <a:r>
              <a:rPr lang="en-US" sz="1100" dirty="0">
                <a:solidFill>
                  <a:srgbClr val="313997"/>
                </a:solidFill>
              </a:rPr>
              <a:t>, A. </a:t>
            </a:r>
            <a:r>
              <a:rPr lang="en-US" sz="1100" dirty="0" err="1">
                <a:solidFill>
                  <a:srgbClr val="313997"/>
                </a:solidFill>
              </a:rPr>
              <a:t>Tressaud</a:t>
            </a:r>
            <a:r>
              <a:rPr lang="en-US" sz="1100" dirty="0">
                <a:solidFill>
                  <a:srgbClr val="313997"/>
                </a:solidFill>
              </a:rPr>
              <a:t>, E. Durand, J.R. Long, R. </a:t>
            </a:r>
            <a:r>
              <a:rPr lang="en-US" sz="1100" dirty="0" err="1">
                <a:solidFill>
                  <a:srgbClr val="313997"/>
                </a:solidFill>
              </a:rPr>
              <a:t>Clérac</a:t>
            </a:r>
            <a:r>
              <a:rPr lang="en-US" sz="1100" dirty="0">
                <a:solidFill>
                  <a:srgbClr val="313997"/>
                </a:solidFill>
              </a:rPr>
              <a:t>, </a:t>
            </a:r>
            <a:endParaRPr lang="en-US" sz="1100" dirty="0" smtClean="0">
              <a:solidFill>
                <a:srgbClr val="313997"/>
              </a:solidFill>
            </a:endParaRPr>
          </a:p>
          <a:p>
            <a:r>
              <a:rPr lang="en-US" sz="1100" i="1" dirty="0" smtClean="0">
                <a:solidFill>
                  <a:srgbClr val="313997"/>
                </a:solidFill>
              </a:rPr>
              <a:t>Access </a:t>
            </a:r>
            <a:r>
              <a:rPr lang="en-US" sz="1100" i="1" dirty="0">
                <a:solidFill>
                  <a:srgbClr val="313997"/>
                </a:solidFill>
              </a:rPr>
              <a:t>to </a:t>
            </a:r>
            <a:r>
              <a:rPr lang="en-US" sz="1100" i="1" dirty="0" err="1">
                <a:solidFill>
                  <a:srgbClr val="313997"/>
                </a:solidFill>
              </a:rPr>
              <a:t>Heteroleptic</a:t>
            </a:r>
            <a:r>
              <a:rPr lang="en-US" sz="1100" i="1" dirty="0">
                <a:solidFill>
                  <a:srgbClr val="313997"/>
                </a:solidFill>
              </a:rPr>
              <a:t> </a:t>
            </a:r>
            <a:r>
              <a:rPr lang="en-US" sz="1100" i="1" dirty="0" err="1">
                <a:solidFill>
                  <a:srgbClr val="313997"/>
                </a:solidFill>
              </a:rPr>
              <a:t>Fluorido-Cyanido</a:t>
            </a:r>
            <a:r>
              <a:rPr lang="en-US" sz="1100" i="1" dirty="0">
                <a:solidFill>
                  <a:srgbClr val="313997"/>
                </a:solidFill>
              </a:rPr>
              <a:t> Complexes with a Large Magnetic Anisotropy via Fluoride Abstraction</a:t>
            </a:r>
            <a:r>
              <a:rPr lang="en-US" sz="1100" dirty="0">
                <a:solidFill>
                  <a:srgbClr val="313997"/>
                </a:solidFill>
              </a:rPr>
              <a:t>, </a:t>
            </a:r>
            <a:r>
              <a:rPr lang="en-US" sz="1100" dirty="0" err="1">
                <a:solidFill>
                  <a:srgbClr val="313997"/>
                </a:solidFill>
              </a:rPr>
              <a:t>Angew</a:t>
            </a:r>
            <a:r>
              <a:rPr lang="en-US" sz="1100" dirty="0">
                <a:solidFill>
                  <a:srgbClr val="313997"/>
                </a:solidFill>
              </a:rPr>
              <a:t>. Chem. </a:t>
            </a:r>
            <a:endParaRPr lang="en-US" sz="1100" dirty="0" smtClean="0">
              <a:solidFill>
                <a:srgbClr val="313997"/>
              </a:solidFill>
            </a:endParaRPr>
          </a:p>
          <a:p>
            <a:r>
              <a:rPr lang="en-US" sz="1100" dirty="0" smtClean="0">
                <a:solidFill>
                  <a:srgbClr val="313997"/>
                </a:solidFill>
              </a:rPr>
              <a:t>(</a:t>
            </a:r>
            <a:r>
              <a:rPr lang="en-US" sz="1100" dirty="0">
                <a:solidFill>
                  <a:srgbClr val="313997"/>
                </a:solidFill>
              </a:rPr>
              <a:t>online March 2020)</a:t>
            </a:r>
            <a:r>
              <a:rPr lang="en-US" sz="1100" dirty="0">
                <a:solidFill>
                  <a:srgbClr val="333399"/>
                </a:solidFill>
              </a:rPr>
              <a:t>; </a:t>
            </a:r>
            <a:r>
              <a:rPr lang="en-US" sz="1100" u="sng" dirty="0">
                <a:solidFill>
                  <a:srgbClr val="FF0000"/>
                </a:solidFill>
                <a:hlinkClick r:id="rId5">
                  <a:extLst>
                    <a:ext uri="{A12FA001-AC4F-418D-AE19-62706E023703}">
                      <ahyp:hlinkClr xmlns:ahyp="http://schemas.microsoft.com/office/drawing/2018/hyperlinkcolor" xmlns="" val="tx"/>
                    </a:ext>
                  </a:extLst>
                </a:hlinkClick>
              </a:rPr>
              <a:t>https://doi.org/10.1002/anie.201914934</a:t>
            </a:r>
            <a:endParaRPr lang="en-US" sz="1100" dirty="0">
              <a:solidFill>
                <a:srgbClr val="FF0000"/>
              </a:solidFill>
            </a:endParaRPr>
          </a:p>
        </p:txBody>
      </p:sp>
      <p:sp>
        <p:nvSpPr>
          <p:cNvPr id="20" name="Text Box 62">
            <a:extLst>
              <a:ext uri="{FF2B5EF4-FFF2-40B4-BE49-F238E27FC236}">
                <a16:creationId xmlns:a16="http://schemas.microsoft.com/office/drawing/2014/main" id="{CED6047E-C8BC-A242-8EA4-9D9ECD2868DA}"/>
              </a:ext>
            </a:extLst>
          </p:cNvPr>
          <p:cNvSpPr txBox="1">
            <a:spLocks noChangeArrowheads="1"/>
          </p:cNvSpPr>
          <p:nvPr/>
        </p:nvSpPr>
        <p:spPr bwMode="auto">
          <a:xfrm>
            <a:off x="124990" y="9622"/>
            <a:ext cx="8714213" cy="1238801"/>
          </a:xfrm>
          <a:prstGeom prst="rect">
            <a:avLst/>
          </a:prstGeom>
          <a:noFill/>
          <a:ln w="9525">
            <a:noFill/>
            <a:miter lim="800000"/>
            <a:headEnd/>
            <a:tailEnd/>
          </a:ln>
        </p:spPr>
        <p:txBody>
          <a:bodyPr wrap="square">
            <a:spAutoFit/>
          </a:bodyPr>
          <a:lstStyle/>
          <a:p>
            <a:pPr algn="ctr">
              <a:spcBef>
                <a:spcPts val="0"/>
              </a:spcBef>
            </a:pPr>
            <a:r>
              <a:rPr lang="en-US" sz="1600" b="1" kern="1200" spc="-20" dirty="0" smtClean="0"/>
              <a:t>Molecular </a:t>
            </a:r>
            <a:r>
              <a:rPr lang="en-US" sz="1600" b="1" kern="1200" spc="-20" dirty="0"/>
              <a:t>Magnetic Building Blocks</a:t>
            </a:r>
          </a:p>
          <a:p>
            <a:pPr algn="ctr">
              <a:spcBef>
                <a:spcPts val="0"/>
              </a:spcBef>
            </a:pPr>
            <a:endParaRPr lang="en-US" sz="400" dirty="0"/>
          </a:p>
          <a:p>
            <a:pPr algn="ctr">
              <a:lnSpc>
                <a:spcPts val="1200"/>
              </a:lnSpc>
              <a:spcBef>
                <a:spcPts val="0"/>
              </a:spcBef>
            </a:pPr>
            <a:r>
              <a:rPr lang="en-US" sz="1100" dirty="0"/>
              <a:t>J.-L. Liu</a:t>
            </a:r>
            <a:r>
              <a:rPr lang="en-US" sz="1100" kern="1200" baseline="30000" dirty="0"/>
              <a:t>1,2,3</a:t>
            </a:r>
            <a:r>
              <a:rPr lang="en-US" sz="1100" kern="1200" dirty="0"/>
              <a:t>, </a:t>
            </a:r>
            <a:r>
              <a:rPr lang="en-US" sz="1100" dirty="0"/>
              <a:t>K.S. Pedersen</a:t>
            </a:r>
            <a:r>
              <a:rPr lang="en-US" sz="1100" kern="1200" baseline="30000" dirty="0"/>
              <a:t>1,4</a:t>
            </a:r>
            <a:r>
              <a:rPr lang="en-US" sz="1100" kern="1200" dirty="0"/>
              <a:t>, </a:t>
            </a:r>
            <a:r>
              <a:rPr lang="en-US" sz="1100" dirty="0"/>
              <a:t>S.M. Greer</a:t>
            </a:r>
            <a:r>
              <a:rPr lang="en-US" sz="1100" kern="1200" baseline="30000" dirty="0"/>
              <a:t>5</a:t>
            </a:r>
            <a:r>
              <a:rPr lang="en-US" sz="1100" kern="1200" dirty="0"/>
              <a:t>, </a:t>
            </a:r>
            <a:r>
              <a:rPr lang="en-US" sz="1100" dirty="0"/>
              <a:t>I. Oyarzabal</a:t>
            </a:r>
            <a:r>
              <a:rPr lang="en-US" sz="1100" kern="1200" baseline="30000" dirty="0"/>
              <a:t>1,6</a:t>
            </a:r>
            <a:r>
              <a:rPr lang="en-US" sz="1100" kern="1200" dirty="0"/>
              <a:t>, A. Mondal</a:t>
            </a:r>
            <a:r>
              <a:rPr lang="en-US" sz="1100" kern="1200" baseline="30000" dirty="0"/>
              <a:t>1,7</a:t>
            </a:r>
            <a:r>
              <a:rPr lang="en-US" sz="1100" kern="1200" dirty="0"/>
              <a:t>, S. </a:t>
            </a:r>
            <a:r>
              <a:rPr lang="en-US" sz="1100" dirty="0"/>
              <a:t>Hill</a:t>
            </a:r>
            <a:r>
              <a:rPr lang="en-US" sz="1100" baseline="30000" dirty="0"/>
              <a:t>5</a:t>
            </a:r>
            <a:r>
              <a:rPr lang="en-US" sz="1100" dirty="0"/>
              <a:t>, F. Wilhelm</a:t>
            </a:r>
            <a:r>
              <a:rPr lang="en-US" sz="1100" baseline="30000" dirty="0"/>
              <a:t>8</a:t>
            </a:r>
            <a:r>
              <a:rPr lang="en-US" sz="1100" dirty="0"/>
              <a:t>, A. Rogalev</a:t>
            </a:r>
            <a:r>
              <a:rPr lang="en-US" sz="1100" baseline="30000" dirty="0"/>
              <a:t>8</a:t>
            </a:r>
            <a:r>
              <a:rPr lang="en-US" sz="1100" dirty="0"/>
              <a:t>,                                                   A. Tressaud</a:t>
            </a:r>
            <a:r>
              <a:rPr lang="en-US" sz="1100" baseline="30000" dirty="0"/>
              <a:t>2</a:t>
            </a:r>
            <a:r>
              <a:rPr lang="en-US" sz="1100" dirty="0"/>
              <a:t>, E. Durand</a:t>
            </a:r>
            <a:r>
              <a:rPr lang="en-US" sz="1100" baseline="30000" dirty="0"/>
              <a:t>2</a:t>
            </a:r>
            <a:r>
              <a:rPr lang="en-US" sz="1100" dirty="0"/>
              <a:t>, J.R. Long</a:t>
            </a:r>
            <a:r>
              <a:rPr lang="en-US" sz="1100" baseline="30000" dirty="0"/>
              <a:t>9</a:t>
            </a:r>
            <a:r>
              <a:rPr lang="en-US" sz="1100" dirty="0"/>
              <a:t>, R. Clérac</a:t>
            </a:r>
            <a:r>
              <a:rPr lang="en-US" sz="1100" baseline="30000" dirty="0"/>
              <a:t>1,2</a:t>
            </a:r>
            <a:endParaRPr lang="en-US" sz="1100" kern="1200" baseline="30000" dirty="0"/>
          </a:p>
          <a:p>
            <a:pPr algn="ctr">
              <a:lnSpc>
                <a:spcPts val="1200"/>
              </a:lnSpc>
              <a:spcBef>
                <a:spcPts val="0"/>
              </a:spcBef>
            </a:pPr>
            <a:r>
              <a:rPr lang="en-US" sz="1050" b="1" kern="1200" dirty="0">
                <a:solidFill>
                  <a:srgbClr val="0033CC"/>
                </a:solidFill>
              </a:rPr>
              <a:t>1. CRPP, Bordeaux; 2. Univ. Bordeaux; 3. Sun </a:t>
            </a:r>
            <a:r>
              <a:rPr lang="en-US" sz="1050" b="1" kern="1200" dirty="0" err="1">
                <a:solidFill>
                  <a:srgbClr val="0033CC"/>
                </a:solidFill>
              </a:rPr>
              <a:t>Yat</a:t>
            </a:r>
            <a:r>
              <a:rPr lang="en-US" sz="1050" b="1" kern="1200" dirty="0">
                <a:solidFill>
                  <a:srgbClr val="0033CC"/>
                </a:solidFill>
              </a:rPr>
              <a:t>-Sen Univ.; 4. TU Denmark; 5. FSU &amp; NHMFL;                                                                    6. Univ. Basque Country; 7. IIS Bangalore; 8. ESRF Grenoble; 9. UC Berkeley &amp; LBNL</a:t>
            </a:r>
          </a:p>
          <a:p>
            <a:pPr algn="ctr">
              <a:spcBef>
                <a:spcPts val="0"/>
              </a:spcBef>
            </a:pPr>
            <a:r>
              <a:rPr lang="en-US" sz="400" b="1" kern="1200" dirty="0">
                <a:solidFill>
                  <a:srgbClr val="0033CC"/>
                </a:solidFill>
              </a:rPr>
              <a:t> </a:t>
            </a:r>
          </a:p>
          <a:p>
            <a:pPr algn="ctr">
              <a:spcBef>
                <a:spcPts val="0"/>
              </a:spcBef>
            </a:pPr>
            <a:r>
              <a:rPr lang="en-US" sz="1050" b="1" kern="1200" dirty="0"/>
              <a:t>Funding Grants:</a:t>
            </a:r>
            <a:r>
              <a:rPr lang="en-US" sz="1050" kern="1200" dirty="0"/>
              <a:t>  G.S. </a:t>
            </a:r>
            <a:r>
              <a:rPr lang="en-US" sz="1050" kern="1200" dirty="0" err="1"/>
              <a:t>Boebinger</a:t>
            </a:r>
            <a:r>
              <a:rPr lang="en-US" sz="1050" kern="1200" dirty="0"/>
              <a:t> </a:t>
            </a:r>
            <a:r>
              <a:rPr lang="en-US" sz="1050" dirty="0"/>
              <a:t>(NSF DMR-1157490, DMR-1644779</a:t>
            </a:r>
            <a:r>
              <a:rPr lang="en-US" sz="1050" kern="1200" dirty="0"/>
              <a:t>); J.R. Long (NSF </a:t>
            </a:r>
            <a:r>
              <a:rPr lang="en-US" sz="1050" dirty="0"/>
              <a:t>CHE-1800252); R. </a:t>
            </a:r>
            <a:r>
              <a:rPr lang="en-US" sz="1050" dirty="0" err="1"/>
              <a:t>Clérac</a:t>
            </a:r>
            <a:r>
              <a:rPr lang="en-US" sz="1050" dirty="0"/>
              <a:t> (ANR &amp; CNRS)</a:t>
            </a:r>
            <a:endParaRPr lang="en-US" sz="1050" b="1" kern="1200" dirty="0">
              <a:solidFill>
                <a:srgbClr val="0033CC"/>
              </a:solidFill>
            </a:endParaRPr>
          </a:p>
        </p:txBody>
      </p:sp>
      <p:sp>
        <p:nvSpPr>
          <p:cNvPr id="22" name="Rectangle 49"/>
          <p:cNvSpPr>
            <a:spLocks noChangeArrowheads="1"/>
          </p:cNvSpPr>
          <p:nvPr/>
        </p:nvSpPr>
        <p:spPr bwMode="auto">
          <a:xfrm>
            <a:off x="4495801" y="1325562"/>
            <a:ext cx="4572000" cy="4751387"/>
          </a:xfrm>
          <a:prstGeom prst="rect">
            <a:avLst/>
          </a:prstGeom>
          <a:noFill/>
          <a:ln w="19050">
            <a:solidFill>
              <a:srgbClr val="0033CC"/>
            </a:solidFill>
            <a:miter lim="800000"/>
            <a:headEnd/>
            <a:tailEnd/>
          </a:ln>
        </p:spPr>
        <p:txBody>
          <a:bodyPr wrap="none" anchor="ctr"/>
          <a:lstStyle/>
          <a:p>
            <a:endParaRPr lang="en-US"/>
          </a:p>
        </p:txBody>
      </p:sp>
      <p:pic>
        <p:nvPicPr>
          <p:cNvPr id="23" name="Picture 22">
            <a:extLst>
              <a:ext uri="{FF2B5EF4-FFF2-40B4-BE49-F238E27FC236}">
                <a16:creationId xmlns:a16="http://schemas.microsoft.com/office/drawing/2014/main" id="{E8133447-146E-8A43-8E62-D56086E7D9D0}"/>
              </a:ext>
            </a:extLst>
          </p:cNvPr>
          <p:cNvPicPr>
            <a:picLocks noChangeAspect="1"/>
          </p:cNvPicPr>
          <p:nvPr/>
        </p:nvPicPr>
        <p:blipFill rotWithShape="1">
          <a:blip r:embed="rId6">
            <a:clrChange>
              <a:clrFrom>
                <a:srgbClr val="FFFFFF"/>
              </a:clrFrom>
              <a:clrTo>
                <a:srgbClr val="FFFFFF">
                  <a:alpha val="0"/>
                </a:srgbClr>
              </a:clrTo>
            </a:clrChange>
          </a:blip>
          <a:srcRect l="3899" b="71508"/>
          <a:stretch/>
        </p:blipFill>
        <p:spPr>
          <a:xfrm>
            <a:off x="4552950" y="1364247"/>
            <a:ext cx="4392594" cy="932060"/>
          </a:xfrm>
          <a:prstGeom prst="rect">
            <a:avLst/>
          </a:prstGeom>
        </p:spPr>
      </p:pic>
      <p:sp>
        <p:nvSpPr>
          <p:cNvPr id="24" name="Rectangle 23">
            <a:extLst>
              <a:ext uri="{FF2B5EF4-FFF2-40B4-BE49-F238E27FC236}">
                <a16:creationId xmlns:a16="http://schemas.microsoft.com/office/drawing/2014/main" id="{570C6268-784D-DD40-8A3A-056347930D1C}"/>
              </a:ext>
            </a:extLst>
          </p:cNvPr>
          <p:cNvSpPr/>
          <p:nvPr/>
        </p:nvSpPr>
        <p:spPr>
          <a:xfrm>
            <a:off x="4495801" y="5461194"/>
            <a:ext cx="4572000" cy="656590"/>
          </a:xfrm>
          <a:prstGeom prst="rect">
            <a:avLst/>
          </a:prstGeom>
        </p:spPr>
        <p:txBody>
          <a:bodyPr wrap="square">
            <a:spAutoFit/>
          </a:bodyPr>
          <a:lstStyle/>
          <a:p>
            <a:pPr algn="just">
              <a:lnSpc>
                <a:spcPts val="1100"/>
              </a:lnSpc>
            </a:pPr>
            <a:r>
              <a:rPr lang="en-US" sz="1000" b="1" dirty="0"/>
              <a:t>Figure.</a:t>
            </a:r>
            <a:r>
              <a:rPr lang="en-US" sz="1000" dirty="0"/>
              <a:t> (top) Synthetic approach for targeted substitution of fluoride ligands for cyanide, yielding </a:t>
            </a:r>
            <a:r>
              <a:rPr lang="en-US" sz="1000" i="1" dirty="0"/>
              <a:t>trans</a:t>
            </a:r>
            <a:r>
              <a:rPr lang="en-US" sz="1000" dirty="0"/>
              <a:t>-[M</a:t>
            </a:r>
            <a:r>
              <a:rPr lang="en-US" sz="1000" baseline="30000" dirty="0"/>
              <a:t>IV</a:t>
            </a:r>
            <a:r>
              <a:rPr lang="en-US" sz="1000" dirty="0"/>
              <a:t>F</a:t>
            </a:r>
            <a:r>
              <a:rPr lang="en-US" sz="1000" baseline="-25000" dirty="0"/>
              <a:t>4</a:t>
            </a:r>
            <a:r>
              <a:rPr lang="en-US" sz="1000" dirty="0"/>
              <a:t>(CN)</a:t>
            </a:r>
            <a:r>
              <a:rPr lang="en-US" sz="1000" baseline="-25000" dirty="0"/>
              <a:t>2</a:t>
            </a:r>
            <a:r>
              <a:rPr lang="en-US" sz="1000" dirty="0"/>
              <a:t>]</a:t>
            </a:r>
            <a:r>
              <a:rPr lang="en-US" sz="1000" baseline="30000" dirty="0"/>
              <a:t>2-</a:t>
            </a:r>
            <a:r>
              <a:rPr lang="en-US" sz="1000" dirty="0"/>
              <a:t>, starting from M</a:t>
            </a:r>
            <a:r>
              <a:rPr lang="en-US" sz="1000" baseline="30000" dirty="0"/>
              <a:t>IV</a:t>
            </a:r>
            <a:r>
              <a:rPr lang="en-US" sz="1000" dirty="0"/>
              <a:t>F</a:t>
            </a:r>
            <a:r>
              <a:rPr lang="en-US" sz="1000" baseline="-25000" dirty="0"/>
              <a:t>6</a:t>
            </a:r>
            <a:r>
              <a:rPr lang="en-US" sz="1000" dirty="0"/>
              <a:t>. (lower) HF-EPR spectrum (203.2 GHz &amp; 5 K), with the inset showing peak positions deduced from measurements at several frequencies (*, ^ &amp; # denote impurity signals).</a:t>
            </a:r>
          </a:p>
        </p:txBody>
      </p:sp>
      <p:sp>
        <p:nvSpPr>
          <p:cNvPr id="25" name="TextBox 24">
            <a:extLst>
              <a:ext uri="{FF2B5EF4-FFF2-40B4-BE49-F238E27FC236}">
                <a16:creationId xmlns:a16="http://schemas.microsoft.com/office/drawing/2014/main" id="{DFF30E9E-65F6-7347-BB23-504083643A05}"/>
              </a:ext>
            </a:extLst>
          </p:cNvPr>
          <p:cNvSpPr txBox="1"/>
          <p:nvPr/>
        </p:nvSpPr>
        <p:spPr>
          <a:xfrm rot="16200000">
            <a:off x="3728499" y="3547366"/>
            <a:ext cx="2175596" cy="307777"/>
          </a:xfrm>
          <a:prstGeom prst="rect">
            <a:avLst/>
          </a:prstGeom>
          <a:noFill/>
        </p:spPr>
        <p:txBody>
          <a:bodyPr wrap="none" rtlCol="0">
            <a:spAutoFit/>
          </a:bodyPr>
          <a:lstStyle/>
          <a:p>
            <a:r>
              <a:rPr lang="en-US" sz="1400" dirty="0"/>
              <a:t>EPR Intensity (arb. units)</a:t>
            </a:r>
          </a:p>
        </p:txBody>
      </p:sp>
      <p:grpSp>
        <p:nvGrpSpPr>
          <p:cNvPr id="26" name="Group 25">
            <a:extLst>
              <a:ext uri="{FF2B5EF4-FFF2-40B4-BE49-F238E27FC236}">
                <a16:creationId xmlns:a16="http://schemas.microsoft.com/office/drawing/2014/main" id="{C5156E3C-7A37-E241-BCD3-F4930CEA48A2}"/>
              </a:ext>
            </a:extLst>
          </p:cNvPr>
          <p:cNvGrpSpPr/>
          <p:nvPr/>
        </p:nvGrpSpPr>
        <p:grpSpPr>
          <a:xfrm>
            <a:off x="4868125" y="2054753"/>
            <a:ext cx="4001079" cy="3438963"/>
            <a:chOff x="4868125" y="2054753"/>
            <a:chExt cx="4001079" cy="3438963"/>
          </a:xfrm>
        </p:grpSpPr>
        <p:grpSp>
          <p:nvGrpSpPr>
            <p:cNvPr id="27" name="Group 26">
              <a:extLst>
                <a:ext uri="{FF2B5EF4-FFF2-40B4-BE49-F238E27FC236}">
                  <a16:creationId xmlns:a16="http://schemas.microsoft.com/office/drawing/2014/main" id="{C2332DBF-83FD-2647-9377-2FADA60D409E}"/>
                </a:ext>
              </a:extLst>
            </p:cNvPr>
            <p:cNvGrpSpPr>
              <a:grpSpLocks noChangeAspect="1"/>
            </p:cNvGrpSpPr>
            <p:nvPr/>
          </p:nvGrpSpPr>
          <p:grpSpPr>
            <a:xfrm>
              <a:off x="4868125" y="2054753"/>
              <a:ext cx="4001079" cy="3438963"/>
              <a:chOff x="4746329" y="2149848"/>
              <a:chExt cx="4049725" cy="3482073"/>
            </a:xfrm>
          </p:grpSpPr>
          <p:pic>
            <p:nvPicPr>
              <p:cNvPr id="29" name="Image 4">
                <a:extLst>
                  <a:ext uri="{FF2B5EF4-FFF2-40B4-BE49-F238E27FC236}">
                    <a16:creationId xmlns:a16="http://schemas.microsoft.com/office/drawing/2014/main" id="{1F2DF125-1629-A644-8644-46ADF0A1CFD9}"/>
                  </a:ext>
                </a:extLst>
              </p:cNvPr>
              <p:cNvPicPr>
                <a:picLocks noChangeAspect="1"/>
              </p:cNvPicPr>
              <p:nvPr/>
            </p:nvPicPr>
            <p:blipFill rotWithShape="1">
              <a:blip r:embed="rId7">
                <a:clrChange>
                  <a:clrFrom>
                    <a:srgbClr val="FFFFFF"/>
                  </a:clrFrom>
                  <a:clrTo>
                    <a:srgbClr val="FFFFFF">
                      <a:alpha val="0"/>
                    </a:srgbClr>
                  </a:clrTo>
                </a:clrChange>
              </a:blip>
              <a:srcRect l="16311" t="49404" r="10622" b="10238"/>
              <a:stretch/>
            </p:blipFill>
            <p:spPr bwMode="auto">
              <a:xfrm>
                <a:off x="4746329" y="2149848"/>
                <a:ext cx="4049725" cy="3482073"/>
              </a:xfrm>
              <a:prstGeom prst="rect">
                <a:avLst/>
              </a:prstGeom>
              <a:solidFill>
                <a:schemeClr val="bg1"/>
              </a:solidFill>
              <a:ln>
                <a:noFill/>
              </a:ln>
              <a:extLst>
                <a:ext uri="{53640926-AAD7-44D8-BBD7-CCE9431645EC}">
                  <a14:shadowObscured xmlns:a14="http://schemas.microsoft.com/office/drawing/2010/main"/>
                </a:ext>
              </a:extLst>
            </p:spPr>
          </p:pic>
          <p:sp>
            <p:nvSpPr>
              <p:cNvPr id="30" name="Rectangle 29">
                <a:extLst>
                  <a:ext uri="{FF2B5EF4-FFF2-40B4-BE49-F238E27FC236}">
                    <a16:creationId xmlns:a16="http://schemas.microsoft.com/office/drawing/2014/main" id="{FE5D1C5D-D462-1A4C-B40B-19BCA5108407}"/>
                  </a:ext>
                </a:extLst>
              </p:cNvPr>
              <p:cNvSpPr/>
              <p:nvPr/>
            </p:nvSpPr>
            <p:spPr>
              <a:xfrm>
                <a:off x="5062118" y="2422858"/>
                <a:ext cx="416967" cy="39349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292FF181-1156-4B45-B01C-63ED8853A09F}"/>
                </a:ext>
              </a:extLst>
            </p:cNvPr>
            <p:cNvSpPr/>
            <p:nvPr/>
          </p:nvSpPr>
          <p:spPr>
            <a:xfrm>
              <a:off x="5115897" y="4608134"/>
              <a:ext cx="1618858" cy="31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70C6268-784D-DD40-8A3A-056347930D1C}"/>
              </a:ext>
            </a:extLst>
          </p:cNvPr>
          <p:cNvSpPr/>
          <p:nvPr/>
        </p:nvSpPr>
        <p:spPr>
          <a:xfrm>
            <a:off x="4810517" y="2080289"/>
            <a:ext cx="838199" cy="233397"/>
          </a:xfrm>
          <a:prstGeom prst="rect">
            <a:avLst/>
          </a:prstGeom>
        </p:spPr>
        <p:txBody>
          <a:bodyPr wrap="square">
            <a:spAutoFit/>
          </a:bodyPr>
          <a:lstStyle/>
          <a:p>
            <a:pPr algn="just">
              <a:lnSpc>
                <a:spcPts val="1100"/>
              </a:lnSpc>
            </a:pPr>
            <a:r>
              <a:rPr lang="en-US" sz="1200" dirty="0" smtClean="0"/>
              <a:t>Re, </a:t>
            </a:r>
            <a:r>
              <a:rPr lang="en-US" sz="1200" dirty="0" err="1" smtClean="0"/>
              <a:t>Os</a:t>
            </a:r>
            <a:r>
              <a:rPr lang="en-US" sz="1200" dirty="0" smtClean="0"/>
              <a:t> )</a:t>
            </a:r>
            <a:endParaRPr lang="en-US" sz="1200" dirty="0"/>
          </a:p>
        </p:txBody>
      </p:sp>
      <p:cxnSp>
        <p:nvCxnSpPr>
          <p:cNvPr id="4" name="Straight Arrow Connector 3"/>
          <p:cNvCxnSpPr/>
          <p:nvPr/>
        </p:nvCxnSpPr>
        <p:spPr>
          <a:xfrm>
            <a:off x="6641433" y="1721505"/>
            <a:ext cx="332072" cy="0"/>
          </a:xfrm>
          <a:prstGeom prst="straightConnector1">
            <a:avLst/>
          </a:prstGeom>
          <a:ln w="762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7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8100" y="1325562"/>
            <a:ext cx="4295776" cy="4770537"/>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t>This study reports the first transition metal </a:t>
            </a:r>
            <a:r>
              <a:rPr lang="en-US" sz="1200" dirty="0" smtClean="0"/>
              <a:t>molecules </a:t>
            </a:r>
            <a:r>
              <a:rPr lang="en-US" sz="1200" dirty="0"/>
              <a:t>featuring </a:t>
            </a:r>
            <a:r>
              <a:rPr lang="en-US" sz="1200" dirty="0" smtClean="0"/>
              <a:t>both fluorine and cyanide </a:t>
            </a:r>
            <a:r>
              <a:rPr lang="en-US" sz="1200" dirty="0"/>
              <a:t>ligands (see </a:t>
            </a:r>
            <a:r>
              <a:rPr lang="en-US" sz="1200" dirty="0" smtClean="0"/>
              <a:t>“branches” attached to the metal atom (M) in the molecules at the top of the figure). </a:t>
            </a:r>
            <a:r>
              <a:rPr lang="en-US" sz="1200" dirty="0"/>
              <a:t>A strong and significant enhancement of the </a:t>
            </a:r>
            <a:r>
              <a:rPr lang="en-US" sz="1200" dirty="0" smtClean="0"/>
              <a:t>non-uniformity of the magnetism, the “magnetic anisotropy” </a:t>
            </a:r>
            <a:r>
              <a:rPr lang="en-US" sz="1200" dirty="0"/>
              <a:t>for the </a:t>
            </a:r>
            <a:r>
              <a:rPr lang="en-US" sz="1200" i="1" dirty="0"/>
              <a:t>trans-</a:t>
            </a:r>
            <a:r>
              <a:rPr lang="en-US" sz="1200" dirty="0"/>
              <a:t>[Re</a:t>
            </a:r>
            <a:r>
              <a:rPr lang="en-US" sz="1200" baseline="30000" dirty="0"/>
              <a:t>IV</a:t>
            </a:r>
            <a:r>
              <a:rPr lang="en-US" sz="1200" dirty="0"/>
              <a:t>F</a:t>
            </a:r>
            <a:r>
              <a:rPr lang="en-US" sz="1200" baseline="-25000" dirty="0"/>
              <a:t>4</a:t>
            </a:r>
            <a:r>
              <a:rPr lang="en-US" sz="1200" dirty="0"/>
              <a:t>(CN)</a:t>
            </a:r>
            <a:r>
              <a:rPr lang="en-US" sz="1200" baseline="-25000" dirty="0"/>
              <a:t>2</a:t>
            </a:r>
            <a:r>
              <a:rPr lang="en-US" sz="1200" dirty="0"/>
              <a:t>]</a:t>
            </a:r>
            <a:r>
              <a:rPr lang="en-US" sz="1200" baseline="30000" dirty="0"/>
              <a:t>2-</a:t>
            </a:r>
            <a:r>
              <a:rPr lang="en-US" sz="1200" dirty="0"/>
              <a:t> </a:t>
            </a:r>
            <a:r>
              <a:rPr lang="en-US" sz="1200" dirty="0" smtClean="0"/>
              <a:t>complex (shown in the upper right) was discovered </a:t>
            </a:r>
            <a:r>
              <a:rPr lang="en-US" sz="1200" dirty="0"/>
              <a:t>by combined </a:t>
            </a:r>
            <a:r>
              <a:rPr lang="en-US" sz="1200" dirty="0" smtClean="0"/>
              <a:t>high-field magnetization and electron </a:t>
            </a:r>
            <a:r>
              <a:rPr lang="en-US" sz="1200" dirty="0"/>
              <a:t>paramagnetic resonance </a:t>
            </a:r>
            <a:r>
              <a:rPr lang="en-US" sz="1200" dirty="0" smtClean="0"/>
              <a:t>(EPR) spectroscopy </a:t>
            </a:r>
            <a:r>
              <a:rPr lang="en-US" sz="1200" dirty="0"/>
              <a:t>(see lower Figure</a:t>
            </a:r>
            <a:r>
              <a:rPr lang="en-US" sz="1200" dirty="0" smtClean="0"/>
              <a:t>).</a:t>
            </a:r>
            <a:endParaRPr lang="en-US" sz="1200" dirty="0"/>
          </a:p>
          <a:p>
            <a:pPr algn="just"/>
            <a:endParaRPr lang="en-US" sz="800" dirty="0">
              <a:solidFill>
                <a:srgbClr val="000000"/>
              </a:solidFill>
            </a:endParaRPr>
          </a:p>
          <a:p>
            <a:pPr algn="just"/>
            <a:r>
              <a:rPr lang="en-US" sz="1200" b="1" dirty="0">
                <a:solidFill>
                  <a:srgbClr val="000000"/>
                </a:solidFill>
              </a:rPr>
              <a:t>Why is this important? </a:t>
            </a:r>
            <a:r>
              <a:rPr lang="en-US" sz="1200" i="1" u="sng" dirty="0">
                <a:latin typeface="Arial" charset="0"/>
              </a:rPr>
              <a:t>This research highlights an efficient new strategy for synthesizing molecular building blocks based on heavier transition metals that feature relatively large magnetic moments and very strong magnetic anisotropy. Such building blocks may form the basis for future high-performance magnetic materials used in high-density information storage applications</a:t>
            </a:r>
            <a:r>
              <a:rPr lang="en-US" sz="1200" dirty="0">
                <a:latin typeface="Arial" charset="0"/>
              </a:rPr>
              <a:t>.</a:t>
            </a:r>
          </a:p>
          <a:p>
            <a:pPr algn="just"/>
            <a:endParaRPr lang="en-US" sz="800" dirty="0">
              <a:latin typeface="Arial" charset="0"/>
            </a:endParaRPr>
          </a:p>
          <a:p>
            <a:pPr algn="just"/>
            <a:r>
              <a:rPr lang="en-US" sz="1200" b="1" dirty="0">
                <a:solidFill>
                  <a:srgbClr val="000000"/>
                </a:solidFill>
              </a:rPr>
              <a:t>Why did this research need the MagLab?</a:t>
            </a:r>
            <a:r>
              <a:rPr lang="en-US" sz="1200" dirty="0">
                <a:latin typeface="Arial" charset="0"/>
              </a:rPr>
              <a:t> </a:t>
            </a:r>
            <a:r>
              <a:rPr lang="en-US" sz="1200" dirty="0" smtClean="0">
                <a:latin typeface="Arial" charset="0"/>
              </a:rPr>
              <a:t> </a:t>
            </a:r>
            <a:r>
              <a:rPr lang="en-US" sz="1200" dirty="0" smtClean="0"/>
              <a:t>EPR </a:t>
            </a:r>
            <a:r>
              <a:rPr lang="en-US" sz="1200" dirty="0"/>
              <a:t>provides a direct measure of magnetic </a:t>
            </a:r>
            <a:r>
              <a:rPr lang="en-US" sz="1200" dirty="0" smtClean="0"/>
              <a:t>anisotropy, evidenced by the different steepness of the red, green, and blue lines in the lower figure. </a:t>
            </a:r>
            <a:r>
              <a:rPr lang="en-US" sz="1200" i="1" u="sng" dirty="0" smtClean="0"/>
              <a:t>Magnetic </a:t>
            </a:r>
            <a:r>
              <a:rPr lang="en-US" sz="1200" i="1" u="sng" dirty="0"/>
              <a:t>anisotropy </a:t>
            </a:r>
            <a:r>
              <a:rPr lang="en-US" sz="1200" i="1" u="sng" dirty="0" smtClean="0"/>
              <a:t>gives rise to broad </a:t>
            </a:r>
            <a:r>
              <a:rPr lang="en-US" sz="1200" i="1" u="sng" dirty="0"/>
              <a:t>EPR spectra that require very large magnetic fields in order to resolve all of the relevant details</a:t>
            </a:r>
            <a:r>
              <a:rPr lang="en-US" sz="1200" dirty="0"/>
              <a:t>.</a:t>
            </a:r>
            <a:r>
              <a:rPr lang="en-US" sz="1200" dirty="0">
                <a:latin typeface="Arial" charset="0"/>
              </a:rPr>
              <a:t> For this reason, the measurements had to be performed at the </a:t>
            </a:r>
            <a:r>
              <a:rPr lang="en-US" sz="1200" dirty="0" err="1" smtClean="0">
                <a:latin typeface="Arial" charset="0"/>
              </a:rPr>
              <a:t>MagLab’s</a:t>
            </a:r>
            <a:r>
              <a:rPr lang="en-US" sz="1200" dirty="0" smtClean="0">
                <a:latin typeface="Arial" charset="0"/>
              </a:rPr>
              <a:t> Electron Magnetic Resonance facility.</a:t>
            </a:r>
            <a:endParaRPr lang="en-US" sz="1200" dirty="0">
              <a:latin typeface="Arial" charset="0"/>
            </a:endParaRP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8050612" y="7141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7" name="Text Box 28">
            <a:extLst>
              <a:ext uri="{FF2B5EF4-FFF2-40B4-BE49-F238E27FC236}">
                <a16:creationId xmlns:a16="http://schemas.microsoft.com/office/drawing/2014/main" id="{2F061428-7C8E-BD43-9E49-CC4E56B8E4C5}"/>
              </a:ext>
            </a:extLst>
          </p:cNvPr>
          <p:cNvSpPr txBox="1">
            <a:spLocks noChangeArrowheads="1"/>
          </p:cNvSpPr>
          <p:nvPr/>
        </p:nvSpPr>
        <p:spPr bwMode="auto">
          <a:xfrm>
            <a:off x="38100" y="6054817"/>
            <a:ext cx="9144000" cy="784830"/>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pl-PL" sz="1100" dirty="0">
                <a:solidFill>
                  <a:srgbClr val="333399"/>
                </a:solidFill>
              </a:rPr>
              <a:t> EMR </a:t>
            </a:r>
            <a:r>
              <a:rPr lang="pl-PL" sz="1100" dirty="0" err="1">
                <a:solidFill>
                  <a:srgbClr val="333399"/>
                </a:solidFill>
              </a:rPr>
              <a:t>Facility</a:t>
            </a:r>
            <a:r>
              <a:rPr lang="pl-PL" sz="1100" dirty="0">
                <a:solidFill>
                  <a:srgbClr val="333399"/>
                </a:solidFill>
              </a:rPr>
              <a:t> (15/17T SC magnet and </a:t>
            </a:r>
            <a:r>
              <a:rPr lang="pl-PL" sz="1100" dirty="0" err="1">
                <a:solidFill>
                  <a:srgbClr val="333399"/>
                </a:solidFill>
              </a:rPr>
              <a:t>spectrometer</a:t>
            </a:r>
            <a:r>
              <a:rPr lang="pl-PL" sz="1100" dirty="0">
                <a:solidFill>
                  <a:srgbClr val="333399"/>
                </a:solidFill>
              </a:rPr>
              <a:t>).</a:t>
            </a:r>
            <a:endParaRPr lang="en-US" sz="1100" dirty="0">
              <a:solidFill>
                <a:srgbClr val="333399"/>
              </a:solidFill>
            </a:endParaRPr>
          </a:p>
          <a:p>
            <a:r>
              <a:rPr lang="en-US" sz="1100" b="1" dirty="0">
                <a:solidFill>
                  <a:srgbClr val="333399"/>
                </a:solidFill>
              </a:rPr>
              <a:t>Citation</a:t>
            </a:r>
            <a:r>
              <a:rPr lang="en-US" sz="1100" b="1" dirty="0">
                <a:solidFill>
                  <a:srgbClr val="313997"/>
                </a:solidFill>
              </a:rPr>
              <a:t>: </a:t>
            </a:r>
            <a:r>
              <a:rPr lang="en-US" sz="1100" dirty="0">
                <a:solidFill>
                  <a:srgbClr val="313997"/>
                </a:solidFill>
              </a:rPr>
              <a:t>J.-L. Liu, K.S. Pedersen, S.M. Greer,</a:t>
            </a:r>
            <a:r>
              <a:rPr lang="en-US" sz="1100" baseline="30000" dirty="0">
                <a:solidFill>
                  <a:srgbClr val="313997"/>
                </a:solidFill>
              </a:rPr>
              <a:t> </a:t>
            </a:r>
            <a:r>
              <a:rPr lang="en-US" sz="1100" dirty="0">
                <a:solidFill>
                  <a:srgbClr val="313997"/>
                </a:solidFill>
              </a:rPr>
              <a:t>A. Mondal, S. Hill, F. Wilhelm, A. </a:t>
            </a:r>
            <a:r>
              <a:rPr lang="en-US" sz="1100" dirty="0" err="1">
                <a:solidFill>
                  <a:srgbClr val="313997"/>
                </a:solidFill>
              </a:rPr>
              <a:t>Rogalev</a:t>
            </a:r>
            <a:r>
              <a:rPr lang="en-US" sz="1100" dirty="0">
                <a:solidFill>
                  <a:srgbClr val="313997"/>
                </a:solidFill>
              </a:rPr>
              <a:t>, A. </a:t>
            </a:r>
            <a:r>
              <a:rPr lang="en-US" sz="1100" dirty="0" err="1">
                <a:solidFill>
                  <a:srgbClr val="313997"/>
                </a:solidFill>
              </a:rPr>
              <a:t>Tressaud</a:t>
            </a:r>
            <a:r>
              <a:rPr lang="en-US" sz="1100" dirty="0">
                <a:solidFill>
                  <a:srgbClr val="313997"/>
                </a:solidFill>
              </a:rPr>
              <a:t>, E. Durand, J.R. Long, R. </a:t>
            </a:r>
            <a:r>
              <a:rPr lang="en-US" sz="1100" dirty="0" err="1">
                <a:solidFill>
                  <a:srgbClr val="313997"/>
                </a:solidFill>
              </a:rPr>
              <a:t>Clérac</a:t>
            </a:r>
            <a:r>
              <a:rPr lang="en-US" sz="1100" dirty="0">
                <a:solidFill>
                  <a:srgbClr val="313997"/>
                </a:solidFill>
              </a:rPr>
              <a:t>, </a:t>
            </a:r>
            <a:endParaRPr lang="en-US" sz="1100" dirty="0" smtClean="0">
              <a:solidFill>
                <a:srgbClr val="313997"/>
              </a:solidFill>
            </a:endParaRPr>
          </a:p>
          <a:p>
            <a:r>
              <a:rPr lang="en-US" sz="1100" i="1" dirty="0" smtClean="0">
                <a:solidFill>
                  <a:srgbClr val="313997"/>
                </a:solidFill>
              </a:rPr>
              <a:t>Access </a:t>
            </a:r>
            <a:r>
              <a:rPr lang="en-US" sz="1100" i="1" dirty="0">
                <a:solidFill>
                  <a:srgbClr val="313997"/>
                </a:solidFill>
              </a:rPr>
              <a:t>to </a:t>
            </a:r>
            <a:r>
              <a:rPr lang="en-US" sz="1100" i="1" dirty="0" err="1">
                <a:solidFill>
                  <a:srgbClr val="313997"/>
                </a:solidFill>
              </a:rPr>
              <a:t>Heteroleptic</a:t>
            </a:r>
            <a:r>
              <a:rPr lang="en-US" sz="1100" i="1" dirty="0">
                <a:solidFill>
                  <a:srgbClr val="313997"/>
                </a:solidFill>
              </a:rPr>
              <a:t> </a:t>
            </a:r>
            <a:r>
              <a:rPr lang="en-US" sz="1100" i="1" dirty="0" err="1">
                <a:solidFill>
                  <a:srgbClr val="313997"/>
                </a:solidFill>
              </a:rPr>
              <a:t>Fluorido-Cyanido</a:t>
            </a:r>
            <a:r>
              <a:rPr lang="en-US" sz="1100" i="1" dirty="0">
                <a:solidFill>
                  <a:srgbClr val="313997"/>
                </a:solidFill>
              </a:rPr>
              <a:t> Complexes with a Large Magnetic Anisotropy via Fluoride Abstraction</a:t>
            </a:r>
            <a:r>
              <a:rPr lang="en-US" sz="1100" dirty="0">
                <a:solidFill>
                  <a:srgbClr val="313997"/>
                </a:solidFill>
              </a:rPr>
              <a:t>, </a:t>
            </a:r>
            <a:r>
              <a:rPr lang="en-US" sz="1100" dirty="0" err="1">
                <a:solidFill>
                  <a:srgbClr val="313997"/>
                </a:solidFill>
              </a:rPr>
              <a:t>Angew</a:t>
            </a:r>
            <a:r>
              <a:rPr lang="en-US" sz="1100" dirty="0">
                <a:solidFill>
                  <a:srgbClr val="313997"/>
                </a:solidFill>
              </a:rPr>
              <a:t>. Chem. </a:t>
            </a:r>
            <a:endParaRPr lang="en-US" sz="1100" dirty="0" smtClean="0">
              <a:solidFill>
                <a:srgbClr val="313997"/>
              </a:solidFill>
            </a:endParaRPr>
          </a:p>
          <a:p>
            <a:r>
              <a:rPr lang="en-US" sz="1100" dirty="0" smtClean="0">
                <a:solidFill>
                  <a:srgbClr val="313997"/>
                </a:solidFill>
              </a:rPr>
              <a:t>(</a:t>
            </a:r>
            <a:r>
              <a:rPr lang="en-US" sz="1100" dirty="0">
                <a:solidFill>
                  <a:srgbClr val="313997"/>
                </a:solidFill>
              </a:rPr>
              <a:t>online March 2020)</a:t>
            </a:r>
            <a:r>
              <a:rPr lang="en-US" sz="1100" dirty="0">
                <a:solidFill>
                  <a:srgbClr val="333399"/>
                </a:solidFill>
              </a:rPr>
              <a:t>; </a:t>
            </a:r>
            <a:r>
              <a:rPr lang="en-US" sz="1100" u="sng" dirty="0">
                <a:solidFill>
                  <a:srgbClr val="FF0000"/>
                </a:solidFill>
                <a:hlinkClick r:id="rId5">
                  <a:extLst>
                    <a:ext uri="{A12FA001-AC4F-418D-AE19-62706E023703}">
                      <ahyp:hlinkClr xmlns:ahyp="http://schemas.microsoft.com/office/drawing/2018/hyperlinkcolor" xmlns="" val="tx"/>
                    </a:ext>
                  </a:extLst>
                </a:hlinkClick>
              </a:rPr>
              <a:t>https://doi.org/10.1002/anie.201914934</a:t>
            </a:r>
            <a:endParaRPr lang="en-US" sz="1100" dirty="0">
              <a:solidFill>
                <a:srgbClr val="FF0000"/>
              </a:solidFill>
            </a:endParaRPr>
          </a:p>
        </p:txBody>
      </p:sp>
      <p:sp>
        <p:nvSpPr>
          <p:cNvPr id="21" name="Text Box 62">
            <a:extLst>
              <a:ext uri="{FF2B5EF4-FFF2-40B4-BE49-F238E27FC236}">
                <a16:creationId xmlns:a16="http://schemas.microsoft.com/office/drawing/2014/main" id="{CED6047E-C8BC-A242-8EA4-9D9ECD2868DA}"/>
              </a:ext>
            </a:extLst>
          </p:cNvPr>
          <p:cNvSpPr txBox="1">
            <a:spLocks noChangeArrowheads="1"/>
          </p:cNvSpPr>
          <p:nvPr/>
        </p:nvSpPr>
        <p:spPr bwMode="auto">
          <a:xfrm>
            <a:off x="124990" y="9622"/>
            <a:ext cx="8714213" cy="1238801"/>
          </a:xfrm>
          <a:prstGeom prst="rect">
            <a:avLst/>
          </a:prstGeom>
          <a:noFill/>
          <a:ln w="9525">
            <a:noFill/>
            <a:miter lim="800000"/>
            <a:headEnd/>
            <a:tailEnd/>
          </a:ln>
        </p:spPr>
        <p:txBody>
          <a:bodyPr wrap="square">
            <a:spAutoFit/>
          </a:bodyPr>
          <a:lstStyle/>
          <a:p>
            <a:pPr algn="ctr">
              <a:spcBef>
                <a:spcPts val="0"/>
              </a:spcBef>
            </a:pPr>
            <a:r>
              <a:rPr lang="en-US" sz="1600" b="1" kern="1200" spc="-20" dirty="0" smtClean="0"/>
              <a:t>Molecular </a:t>
            </a:r>
            <a:r>
              <a:rPr lang="en-US" sz="1600" b="1" kern="1200" spc="-20" dirty="0"/>
              <a:t>Magnetic Building Blocks</a:t>
            </a:r>
          </a:p>
          <a:p>
            <a:pPr algn="ctr">
              <a:spcBef>
                <a:spcPts val="0"/>
              </a:spcBef>
            </a:pPr>
            <a:endParaRPr lang="en-US" sz="400" dirty="0"/>
          </a:p>
          <a:p>
            <a:pPr algn="ctr">
              <a:lnSpc>
                <a:spcPts val="1200"/>
              </a:lnSpc>
              <a:spcBef>
                <a:spcPts val="0"/>
              </a:spcBef>
            </a:pPr>
            <a:r>
              <a:rPr lang="en-US" sz="1100" dirty="0"/>
              <a:t>J.-L. Liu</a:t>
            </a:r>
            <a:r>
              <a:rPr lang="en-US" sz="1100" kern="1200" baseline="30000" dirty="0"/>
              <a:t>1,2,3</a:t>
            </a:r>
            <a:r>
              <a:rPr lang="en-US" sz="1100" kern="1200" dirty="0"/>
              <a:t>, </a:t>
            </a:r>
            <a:r>
              <a:rPr lang="en-US" sz="1100" dirty="0"/>
              <a:t>K.S. Pedersen</a:t>
            </a:r>
            <a:r>
              <a:rPr lang="en-US" sz="1100" kern="1200" baseline="30000" dirty="0"/>
              <a:t>1,4</a:t>
            </a:r>
            <a:r>
              <a:rPr lang="en-US" sz="1100" kern="1200" dirty="0"/>
              <a:t>, </a:t>
            </a:r>
            <a:r>
              <a:rPr lang="en-US" sz="1100" dirty="0"/>
              <a:t>S.M. Greer</a:t>
            </a:r>
            <a:r>
              <a:rPr lang="en-US" sz="1100" kern="1200" baseline="30000" dirty="0"/>
              <a:t>5</a:t>
            </a:r>
            <a:r>
              <a:rPr lang="en-US" sz="1100" kern="1200" dirty="0"/>
              <a:t>, </a:t>
            </a:r>
            <a:r>
              <a:rPr lang="en-US" sz="1100" dirty="0"/>
              <a:t>I. Oyarzabal</a:t>
            </a:r>
            <a:r>
              <a:rPr lang="en-US" sz="1100" kern="1200" baseline="30000" dirty="0"/>
              <a:t>1,6</a:t>
            </a:r>
            <a:r>
              <a:rPr lang="en-US" sz="1100" kern="1200" dirty="0"/>
              <a:t>, A. Mondal</a:t>
            </a:r>
            <a:r>
              <a:rPr lang="en-US" sz="1100" kern="1200" baseline="30000" dirty="0"/>
              <a:t>1,7</a:t>
            </a:r>
            <a:r>
              <a:rPr lang="en-US" sz="1100" kern="1200" dirty="0"/>
              <a:t>, S. </a:t>
            </a:r>
            <a:r>
              <a:rPr lang="en-US" sz="1100" dirty="0"/>
              <a:t>Hill</a:t>
            </a:r>
            <a:r>
              <a:rPr lang="en-US" sz="1100" baseline="30000" dirty="0"/>
              <a:t>5</a:t>
            </a:r>
            <a:r>
              <a:rPr lang="en-US" sz="1100" dirty="0"/>
              <a:t>, F. Wilhelm</a:t>
            </a:r>
            <a:r>
              <a:rPr lang="en-US" sz="1100" baseline="30000" dirty="0"/>
              <a:t>8</a:t>
            </a:r>
            <a:r>
              <a:rPr lang="en-US" sz="1100" dirty="0"/>
              <a:t>, A. Rogalev</a:t>
            </a:r>
            <a:r>
              <a:rPr lang="en-US" sz="1100" baseline="30000" dirty="0"/>
              <a:t>8</a:t>
            </a:r>
            <a:r>
              <a:rPr lang="en-US" sz="1100" dirty="0"/>
              <a:t>,                                                   A. Tressaud</a:t>
            </a:r>
            <a:r>
              <a:rPr lang="en-US" sz="1100" baseline="30000" dirty="0"/>
              <a:t>2</a:t>
            </a:r>
            <a:r>
              <a:rPr lang="en-US" sz="1100" dirty="0"/>
              <a:t>, E. Durand</a:t>
            </a:r>
            <a:r>
              <a:rPr lang="en-US" sz="1100" baseline="30000" dirty="0"/>
              <a:t>2</a:t>
            </a:r>
            <a:r>
              <a:rPr lang="en-US" sz="1100" dirty="0"/>
              <a:t>, J.R. Long</a:t>
            </a:r>
            <a:r>
              <a:rPr lang="en-US" sz="1100" baseline="30000" dirty="0"/>
              <a:t>9</a:t>
            </a:r>
            <a:r>
              <a:rPr lang="en-US" sz="1100" dirty="0"/>
              <a:t>, R. Clérac</a:t>
            </a:r>
            <a:r>
              <a:rPr lang="en-US" sz="1100" baseline="30000" dirty="0"/>
              <a:t>1,2</a:t>
            </a:r>
            <a:endParaRPr lang="en-US" sz="1100" kern="1200" baseline="30000" dirty="0"/>
          </a:p>
          <a:p>
            <a:pPr algn="ctr">
              <a:lnSpc>
                <a:spcPts val="1200"/>
              </a:lnSpc>
              <a:spcBef>
                <a:spcPts val="0"/>
              </a:spcBef>
            </a:pPr>
            <a:r>
              <a:rPr lang="en-US" sz="1050" b="1" kern="1200" dirty="0">
                <a:solidFill>
                  <a:srgbClr val="0033CC"/>
                </a:solidFill>
              </a:rPr>
              <a:t>1. CRPP, Bordeaux; 2. Univ. Bordeaux; 3. Sun </a:t>
            </a:r>
            <a:r>
              <a:rPr lang="en-US" sz="1050" b="1" kern="1200" dirty="0" err="1">
                <a:solidFill>
                  <a:srgbClr val="0033CC"/>
                </a:solidFill>
              </a:rPr>
              <a:t>Yat</a:t>
            </a:r>
            <a:r>
              <a:rPr lang="en-US" sz="1050" b="1" kern="1200" dirty="0">
                <a:solidFill>
                  <a:srgbClr val="0033CC"/>
                </a:solidFill>
              </a:rPr>
              <a:t>-Sen Univ.; 4. TU Denmark; 5. FSU &amp; NHMFL;                                                                    6. Univ. Basque Country; 7. IIS Bangalore; 8. ESRF Grenoble; 9. UC Berkeley &amp; LBNL</a:t>
            </a:r>
          </a:p>
          <a:p>
            <a:pPr algn="ctr">
              <a:spcBef>
                <a:spcPts val="0"/>
              </a:spcBef>
            </a:pPr>
            <a:r>
              <a:rPr lang="en-US" sz="400" b="1" kern="1200" dirty="0">
                <a:solidFill>
                  <a:srgbClr val="0033CC"/>
                </a:solidFill>
              </a:rPr>
              <a:t> </a:t>
            </a:r>
          </a:p>
          <a:p>
            <a:pPr algn="ctr">
              <a:spcBef>
                <a:spcPts val="0"/>
              </a:spcBef>
            </a:pPr>
            <a:r>
              <a:rPr lang="en-US" sz="1050" b="1" kern="1200" dirty="0"/>
              <a:t>Funding Grants:</a:t>
            </a:r>
            <a:r>
              <a:rPr lang="en-US" sz="1050" kern="1200" dirty="0"/>
              <a:t>  G.S. </a:t>
            </a:r>
            <a:r>
              <a:rPr lang="en-US" sz="1050" kern="1200" dirty="0" err="1"/>
              <a:t>Boebinger</a:t>
            </a:r>
            <a:r>
              <a:rPr lang="en-US" sz="1050" kern="1200" dirty="0"/>
              <a:t> </a:t>
            </a:r>
            <a:r>
              <a:rPr lang="en-US" sz="1050" dirty="0"/>
              <a:t>(NSF DMR-1157490, DMR-1644779</a:t>
            </a:r>
            <a:r>
              <a:rPr lang="en-US" sz="1050" kern="1200" dirty="0"/>
              <a:t>); J.R. Long (NSF </a:t>
            </a:r>
            <a:r>
              <a:rPr lang="en-US" sz="1050" dirty="0"/>
              <a:t>CHE-1800252); R. </a:t>
            </a:r>
            <a:r>
              <a:rPr lang="en-US" sz="1050" dirty="0" err="1"/>
              <a:t>Clérac</a:t>
            </a:r>
            <a:r>
              <a:rPr lang="en-US" sz="1050" dirty="0"/>
              <a:t> (ANR &amp; CNRS)</a:t>
            </a:r>
            <a:endParaRPr lang="en-US" sz="1050" b="1" kern="1200" dirty="0">
              <a:solidFill>
                <a:srgbClr val="0033CC"/>
              </a:solidFill>
            </a:endParaRPr>
          </a:p>
        </p:txBody>
      </p:sp>
      <p:pic>
        <p:nvPicPr>
          <p:cNvPr id="23" name="图片 16" descr="TOC">
            <a:extLst>
              <a:ext uri="{FF2B5EF4-FFF2-40B4-BE49-F238E27FC236}">
                <a16:creationId xmlns:a16="http://schemas.microsoft.com/office/drawing/2014/main" id="{FCE58DBC-E058-D643-828F-6A61682C0D1D}"/>
              </a:ext>
            </a:extLst>
          </p:cNvPr>
          <p:cNvPicPr>
            <a:picLocks/>
          </p:cNvPicPr>
          <p:nvPr/>
        </p:nvPicPr>
        <p:blipFill rotWithShape="1">
          <a:blip r:embed="rId6">
            <a:extLst>
              <a:ext uri="{28A0092B-C50C-407E-A947-70E740481C1C}">
                <a14:useLocalDpi xmlns:a14="http://schemas.microsoft.com/office/drawing/2010/main" val="0"/>
              </a:ext>
            </a:extLst>
          </a:blip>
          <a:srcRect t="3546" b="5515"/>
          <a:stretch/>
        </p:blipFill>
        <p:spPr bwMode="auto">
          <a:xfrm>
            <a:off x="4560911" y="1396537"/>
            <a:ext cx="4300453" cy="3837683"/>
          </a:xfrm>
          <a:prstGeom prst="rect">
            <a:avLst/>
          </a:prstGeom>
          <a:noFill/>
          <a:ln>
            <a:noFill/>
          </a:ln>
        </p:spPr>
      </p:pic>
      <p:sp>
        <p:nvSpPr>
          <p:cNvPr id="24" name="Rectangle 23">
            <a:extLst>
              <a:ext uri="{FF2B5EF4-FFF2-40B4-BE49-F238E27FC236}">
                <a16:creationId xmlns:a16="http://schemas.microsoft.com/office/drawing/2014/main" id="{7AA7BCE3-C9FC-8C4D-A5B9-3BE28A3739F1}"/>
              </a:ext>
            </a:extLst>
          </p:cNvPr>
          <p:cNvSpPr/>
          <p:nvPr/>
        </p:nvSpPr>
        <p:spPr>
          <a:xfrm>
            <a:off x="5858958" y="1977728"/>
            <a:ext cx="438808" cy="25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9F7F0C-A63F-C040-84C9-0B8D530C7949}"/>
              </a:ext>
            </a:extLst>
          </p:cNvPr>
          <p:cNvSpPr/>
          <p:nvPr/>
        </p:nvSpPr>
        <p:spPr>
          <a:xfrm>
            <a:off x="8115864" y="1697440"/>
            <a:ext cx="438808" cy="25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9"/>
          <p:cNvSpPr>
            <a:spLocks noChangeArrowheads="1"/>
          </p:cNvSpPr>
          <p:nvPr/>
        </p:nvSpPr>
        <p:spPr bwMode="auto">
          <a:xfrm>
            <a:off x="4364182" y="1325562"/>
            <a:ext cx="4724398" cy="4751387"/>
          </a:xfrm>
          <a:prstGeom prst="rect">
            <a:avLst/>
          </a:prstGeom>
          <a:noFill/>
          <a:ln w="19050">
            <a:solidFill>
              <a:srgbClr val="0033CC"/>
            </a:solidFill>
            <a:miter lim="800000"/>
            <a:headEnd/>
            <a:tailEnd/>
          </a:ln>
        </p:spPr>
        <p:txBody>
          <a:bodyPr wrap="none" anchor="ctr"/>
          <a:lstStyle/>
          <a:p>
            <a:endParaRPr lang="en-US"/>
          </a:p>
        </p:txBody>
      </p:sp>
      <p:sp>
        <p:nvSpPr>
          <p:cNvPr id="27" name="Rectangle 26">
            <a:extLst>
              <a:ext uri="{FF2B5EF4-FFF2-40B4-BE49-F238E27FC236}">
                <a16:creationId xmlns:a16="http://schemas.microsoft.com/office/drawing/2014/main" id="{CACF5F6C-696B-304B-A880-6AC71ACD8DC6}"/>
              </a:ext>
            </a:extLst>
          </p:cNvPr>
          <p:cNvSpPr/>
          <p:nvPr/>
        </p:nvSpPr>
        <p:spPr>
          <a:xfrm>
            <a:off x="4391892" y="5278754"/>
            <a:ext cx="4663438" cy="797654"/>
          </a:xfrm>
          <a:prstGeom prst="rect">
            <a:avLst/>
          </a:prstGeom>
        </p:spPr>
        <p:txBody>
          <a:bodyPr wrap="square">
            <a:spAutoFit/>
          </a:bodyPr>
          <a:lstStyle/>
          <a:p>
            <a:pPr algn="just">
              <a:lnSpc>
                <a:spcPts val="1100"/>
              </a:lnSpc>
            </a:pPr>
            <a:r>
              <a:rPr lang="en-US" sz="1050" b="1" dirty="0" smtClean="0"/>
              <a:t>Figure:</a:t>
            </a:r>
            <a:r>
              <a:rPr lang="en-US" sz="1050" dirty="0"/>
              <a:t> </a:t>
            </a:r>
            <a:r>
              <a:rPr lang="en-US" sz="1050" dirty="0" smtClean="0"/>
              <a:t>(</a:t>
            </a:r>
            <a:r>
              <a:rPr lang="en-US" sz="1050" dirty="0"/>
              <a:t>top) Schematic </a:t>
            </a:r>
            <a:r>
              <a:rPr lang="en-US" sz="1050" dirty="0" smtClean="0"/>
              <a:t>of </a:t>
            </a:r>
            <a:r>
              <a:rPr lang="en-US" sz="1050" dirty="0"/>
              <a:t>the </a:t>
            </a:r>
            <a:r>
              <a:rPr lang="en-US" sz="1050" dirty="0" smtClean="0"/>
              <a:t>new </a:t>
            </a:r>
            <a:r>
              <a:rPr lang="en-US" sz="1050" dirty="0"/>
              <a:t>silicon-mediated </a:t>
            </a:r>
            <a:r>
              <a:rPr lang="en-US" sz="1050" dirty="0" smtClean="0"/>
              <a:t>replacement of fluorine atoms, </a:t>
            </a:r>
            <a:r>
              <a:rPr lang="en-US" sz="1050" dirty="0"/>
              <a:t>resulting </a:t>
            </a:r>
            <a:r>
              <a:rPr lang="en-US" sz="1050" dirty="0" smtClean="0"/>
              <a:t>in the magnetic building block molecule shown at upper right. (bottom) </a:t>
            </a:r>
            <a:r>
              <a:rPr lang="en-US" sz="1050" dirty="0"/>
              <a:t>Frequency </a:t>
            </a:r>
            <a:r>
              <a:rPr lang="en-US" sz="1050" dirty="0" smtClean="0"/>
              <a:t>vs magnetic </a:t>
            </a:r>
            <a:r>
              <a:rPr lang="en-US" sz="1050" dirty="0"/>
              <a:t>field plot </a:t>
            </a:r>
            <a:r>
              <a:rPr lang="en-US" sz="1050" dirty="0" smtClean="0"/>
              <a:t>from </a:t>
            </a:r>
            <a:r>
              <a:rPr lang="en-US" sz="1050" dirty="0"/>
              <a:t>which the </a:t>
            </a:r>
            <a:r>
              <a:rPr lang="en-US" sz="1050" dirty="0" smtClean="0"/>
              <a:t>much stronger magnetism along the z-axis (the steeper red line) can </a:t>
            </a:r>
            <a:r>
              <a:rPr lang="en-US" sz="1050" dirty="0"/>
              <a:t>be deduced for the molecule with spin </a:t>
            </a:r>
            <a:r>
              <a:rPr lang="en-US" sz="1050" i="1" dirty="0"/>
              <a:t>S</a:t>
            </a:r>
            <a:r>
              <a:rPr lang="en-US" sz="1050" dirty="0"/>
              <a:t> = </a:t>
            </a:r>
            <a:r>
              <a:rPr lang="en-US" sz="1050" baseline="30000" dirty="0" smtClean="0"/>
              <a:t>3</a:t>
            </a:r>
            <a:r>
              <a:rPr lang="en-US" sz="1050" dirty="0" smtClean="0"/>
              <a:t>/</a:t>
            </a:r>
            <a:r>
              <a:rPr lang="en-US" sz="1050" baseline="-25000" dirty="0" smtClean="0"/>
              <a:t>2 </a:t>
            </a:r>
            <a:r>
              <a:rPr lang="en-US" sz="1050" dirty="0" smtClean="0"/>
              <a:t> and “M” representing a Rhenium atom.</a:t>
            </a:r>
            <a:endParaRPr lang="en-US" sz="1050" dirty="0"/>
          </a:p>
        </p:txBody>
      </p:sp>
    </p:spTree>
    <p:extLst>
      <p:ext uri="{BB962C8B-B14F-4D97-AF65-F5344CB8AC3E}">
        <p14:creationId xmlns:p14="http://schemas.microsoft.com/office/powerpoint/2010/main" val="12763425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81D773-E625-4158-A62D-060DC8473824}"/>
</file>

<file path=customXml/itemProps2.xml><?xml version="1.0" encoding="utf-8"?>
<ds:datastoreItem xmlns:ds="http://schemas.openxmlformats.org/officeDocument/2006/customXml" ds:itemID="{0C7E0ED6-145B-4B32-A6D0-96F6A8D149D0}"/>
</file>

<file path=customXml/itemProps3.xml><?xml version="1.0" encoding="utf-8"?>
<ds:datastoreItem xmlns:ds="http://schemas.openxmlformats.org/officeDocument/2006/customXml" ds:itemID="{D197B5DF-77D1-41B2-BD2E-A5DFDF975E67}"/>
</file>

<file path=docProps/app.xml><?xml version="1.0" encoding="utf-8"?>
<Properties xmlns="http://schemas.openxmlformats.org/officeDocument/2006/extended-properties" xmlns:vt="http://schemas.openxmlformats.org/officeDocument/2006/docPropsVTypes">
  <TotalTime>7272</TotalTime>
  <Words>1006</Words>
  <Application>Microsoft Office PowerPoint</Application>
  <PresentationFormat>On-screen Show (4:3)</PresentationFormat>
  <Paragraphs>36</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163</cp:revision>
  <cp:lastPrinted>2019-07-16T13:07:28Z</cp:lastPrinted>
  <dcterms:created xsi:type="dcterms:W3CDTF">2004-08-07T03:10:56Z</dcterms:created>
  <dcterms:modified xsi:type="dcterms:W3CDTF">2020-04-20T02:35:58Z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