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3"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2" autoAdjust="0"/>
    <p:restoredTop sz="96301" autoAdjust="0"/>
  </p:normalViewPr>
  <p:slideViewPr>
    <p:cSldViewPr snapToGrid="0">
      <p:cViewPr varScale="1">
        <p:scale>
          <a:sx n="107" d="100"/>
          <a:sy n="107" d="100"/>
        </p:scale>
        <p:origin x="1647"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55189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extLst>
      <p:ext uri="{BB962C8B-B14F-4D97-AF65-F5344CB8AC3E}">
        <p14:creationId xmlns:p14="http://schemas.microsoft.com/office/powerpoint/2010/main" val="3196558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0802" y="1316077"/>
            <a:ext cx="4497177" cy="4985980"/>
          </a:xfrm>
          <a:prstGeom prst="rect">
            <a:avLst/>
          </a:prstGeom>
          <a:noFill/>
          <a:ln w="9525">
            <a:noFill/>
            <a:miter lim="800000"/>
            <a:headEnd/>
            <a:tailEnd/>
          </a:ln>
        </p:spPr>
        <p:txBody>
          <a:bodyPr wrap="square">
            <a:spAutoFit/>
          </a:bodyPr>
          <a:lstStyle/>
          <a:p>
            <a:pPr algn="just"/>
            <a:r>
              <a:rPr lang="en-US" sz="1200" i="1" u="sng" dirty="0" smtClean="0"/>
              <a:t>One major concern for future high-temperature superconducting (HTS) magnets is the degradation of their Rare-Earth Barium Copper Oxygen (REBCO) tapes due to cycling loading to high stress as the HTS magnet cycles between zero and high field</a:t>
            </a:r>
            <a:r>
              <a:rPr lang="en-US" sz="1200" dirty="0" smtClean="0"/>
              <a:t>. </a:t>
            </a:r>
          </a:p>
          <a:p>
            <a:pPr algn="just"/>
            <a:r>
              <a:rPr lang="en-US" sz="600" dirty="0" smtClean="0"/>
              <a:t> </a:t>
            </a:r>
            <a:endParaRPr lang="en-US" sz="600" dirty="0"/>
          </a:p>
          <a:p>
            <a:pPr algn="just"/>
            <a:r>
              <a:rPr lang="en-US" sz="1200" dirty="0" smtClean="0"/>
              <a:t>MagLab researchers performed fatigue cycling load tests on REBCO tapes received from Superpower. The tapes are 4 mm wide with a total thickness of 95 </a:t>
            </a:r>
            <a:r>
              <a:rPr lang="en-US" sz="1200" dirty="0" smtClean="0">
                <a:latin typeface="Symbol" panose="05050102010706020507" pitchFamily="18" charset="2"/>
              </a:rPr>
              <a:t>m</a:t>
            </a:r>
            <a:r>
              <a:rPr lang="en-US" sz="1200" dirty="0" smtClean="0"/>
              <a:t>m, including 50 </a:t>
            </a:r>
            <a:r>
              <a:rPr lang="en-US" sz="1200" dirty="0" smtClean="0">
                <a:latin typeface="Symbol" panose="05050102010706020507" pitchFamily="18" charset="2"/>
              </a:rPr>
              <a:t>m</a:t>
            </a:r>
            <a:r>
              <a:rPr lang="en-US" sz="1200" dirty="0" smtClean="0"/>
              <a:t>m thick of </a:t>
            </a:r>
            <a:r>
              <a:rPr lang="en-US" sz="1200" dirty="0" err="1" smtClean="0"/>
              <a:t>Hastelloy</a:t>
            </a:r>
            <a:r>
              <a:rPr lang="en-US" sz="1200" dirty="0" smtClean="0"/>
              <a:t> and 40 </a:t>
            </a:r>
            <a:r>
              <a:rPr lang="en-US" sz="1200" dirty="0" smtClean="0">
                <a:latin typeface="Symbol" panose="05050102010706020507" pitchFamily="18" charset="2"/>
              </a:rPr>
              <a:t>m</a:t>
            </a:r>
            <a:r>
              <a:rPr lang="en-US" sz="1200" dirty="0" smtClean="0"/>
              <a:t>m thick of Copper. The samples were loaded up to 0.4% strain at 4.2 K. Half the samples were loaded through 50,000 cycles while the others were loaded through 250,000 cycles. </a:t>
            </a:r>
          </a:p>
          <a:p>
            <a:pPr algn="just"/>
            <a:r>
              <a:rPr lang="en-US" sz="600" dirty="0" smtClean="0"/>
              <a:t> </a:t>
            </a:r>
            <a:endParaRPr lang="en-US" sz="600" dirty="0"/>
          </a:p>
          <a:p>
            <a:pPr algn="just"/>
            <a:r>
              <a:rPr lang="en-US" sz="1200" dirty="0" smtClean="0"/>
              <a:t>The critical current (</a:t>
            </a:r>
            <a:r>
              <a:rPr lang="en-US" sz="1200" i="1" dirty="0" err="1" smtClean="0"/>
              <a:t>Ic</a:t>
            </a:r>
            <a:r>
              <a:rPr lang="en-US" sz="1200" dirty="0" smtClean="0"/>
              <a:t>), the maximum superconducting current able to be carried by the tape, was then measured in a magnetic field of 15 T with the applied field 18° away from parallel to the tape surface. The test results show no obvious </a:t>
            </a:r>
            <a:r>
              <a:rPr lang="en-US" sz="1200" i="1" dirty="0" err="1" smtClean="0"/>
              <a:t>Ic</a:t>
            </a:r>
            <a:r>
              <a:rPr lang="en-US" sz="1200" dirty="0" smtClean="0"/>
              <a:t> drop at 50,000 cycles and about 7% </a:t>
            </a:r>
            <a:r>
              <a:rPr lang="en-US" sz="1200" i="1" dirty="0" err="1" smtClean="0"/>
              <a:t>Ic</a:t>
            </a:r>
            <a:r>
              <a:rPr lang="en-US" sz="1200" i="1" dirty="0" smtClean="0"/>
              <a:t> </a:t>
            </a:r>
            <a:r>
              <a:rPr lang="en-US" sz="1200" dirty="0" smtClean="0"/>
              <a:t>drop at 250,000 cycles. Edge cracks are known to exist in REBCO tapes due to slitting during manufacturing. </a:t>
            </a:r>
            <a:r>
              <a:rPr lang="en-US" sz="1200" dirty="0"/>
              <a:t>I</a:t>
            </a:r>
            <a:r>
              <a:rPr lang="en-US" sz="1200" dirty="0" smtClean="0"/>
              <a:t>mages made via a Scanning Electron Microscope showed the cracks growing during 250,000 cycles, but remaining less than 3.2% of the total tape width.</a:t>
            </a:r>
            <a:endParaRPr lang="en-US" sz="1200" dirty="0"/>
          </a:p>
          <a:p>
            <a:pPr algn="just"/>
            <a:r>
              <a:rPr lang="en-US" sz="600" dirty="0" smtClean="0"/>
              <a:t>  </a:t>
            </a:r>
            <a:endParaRPr lang="en-US" sz="600" dirty="0"/>
          </a:p>
          <a:p>
            <a:pPr algn="just"/>
            <a:r>
              <a:rPr lang="en-US" sz="1200" dirty="0"/>
              <a:t>Although </a:t>
            </a:r>
            <a:r>
              <a:rPr lang="en-US" sz="1200" dirty="0" smtClean="0"/>
              <a:t>the observed degradation is </a:t>
            </a:r>
            <a:r>
              <a:rPr lang="en-US" sz="1200" dirty="0"/>
              <a:t>not desirable, </a:t>
            </a:r>
            <a:r>
              <a:rPr lang="en-US" sz="1200" dirty="0" smtClean="0"/>
              <a:t>it is still </a:t>
            </a:r>
            <a:r>
              <a:rPr lang="en-US" sz="1200" dirty="0"/>
              <a:t>at an acceptable level for HTS magnet </a:t>
            </a:r>
            <a:r>
              <a:rPr lang="en-US" sz="1200" dirty="0" smtClean="0"/>
              <a:t>design. </a:t>
            </a:r>
            <a:r>
              <a:rPr lang="en-US" sz="1200" i="1" u="sng" dirty="0" smtClean="0"/>
              <a:t>These results show that REBCO tape remains a promising material for future HTS magnets that will experience cyclic operation to peak fields</a:t>
            </a:r>
            <a:r>
              <a:rPr lang="en-US" sz="1200" dirty="0" smtClean="0"/>
              <a:t>.</a:t>
            </a:r>
            <a:endParaRPr lang="en-US" sz="1200" dirty="0"/>
          </a:p>
        </p:txBody>
      </p:sp>
      <p:sp>
        <p:nvSpPr>
          <p:cNvPr id="1029" name="Line 42"/>
          <p:cNvSpPr>
            <a:spLocks noChangeShapeType="1"/>
          </p:cNvSpPr>
          <p:nvPr/>
        </p:nvSpPr>
        <p:spPr bwMode="auto">
          <a:xfrm>
            <a:off x="38100" y="122699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591083" y="1302106"/>
            <a:ext cx="4484755" cy="5482159"/>
          </a:xfrm>
          <a:prstGeom prst="rect">
            <a:avLst/>
          </a:prstGeom>
          <a:noFill/>
          <a:ln w="19050">
            <a:solidFill>
              <a:srgbClr val="0033CC"/>
            </a:solidFill>
            <a:miter lim="800000"/>
            <a:headEnd/>
            <a:tailEnd/>
          </a:ln>
        </p:spPr>
        <p:txBody>
          <a:bodyPr wrap="none" anchor="ctr"/>
          <a:lstStyle/>
          <a:p>
            <a:endParaRPr lang="en-US"/>
          </a:p>
        </p:txBody>
      </p:sp>
      <p:sp>
        <p:nvSpPr>
          <p:cNvPr id="13" name="Text Box 62"/>
          <p:cNvSpPr txBox="1">
            <a:spLocks noChangeArrowheads="1"/>
          </p:cNvSpPr>
          <p:nvPr/>
        </p:nvSpPr>
        <p:spPr bwMode="auto">
          <a:xfrm>
            <a:off x="968375" y="17929"/>
            <a:ext cx="6931128" cy="1169551"/>
          </a:xfrm>
          <a:prstGeom prst="rect">
            <a:avLst/>
          </a:prstGeom>
          <a:noFill/>
          <a:ln w="9525">
            <a:noFill/>
            <a:miter lim="800000"/>
            <a:headEnd/>
            <a:tailEnd/>
          </a:ln>
        </p:spPr>
        <p:txBody>
          <a:bodyPr wrap="square">
            <a:spAutoFit/>
          </a:bodyPr>
          <a:lstStyle/>
          <a:p>
            <a:pPr algn="ctr">
              <a:spcBef>
                <a:spcPts val="0"/>
              </a:spcBef>
            </a:pPr>
            <a:r>
              <a:rPr lang="en-US" sz="1600" b="1" dirty="0"/>
              <a:t>F</a:t>
            </a:r>
            <a:r>
              <a:rPr lang="en-US" sz="1600" b="1" kern="1200" dirty="0" smtClean="0"/>
              <a:t>atigue cycling of high-temperature superconducting </a:t>
            </a:r>
          </a:p>
          <a:p>
            <a:pPr algn="ctr">
              <a:spcBef>
                <a:spcPts val="0"/>
              </a:spcBef>
            </a:pPr>
            <a:r>
              <a:rPr lang="en-US" sz="1600" b="1" kern="1200" dirty="0" smtClean="0"/>
              <a:t>REBCO tapes at 4.2 K</a:t>
            </a:r>
            <a:endParaRPr lang="en-US" sz="600" dirty="0" smtClean="0"/>
          </a:p>
          <a:p>
            <a:pPr algn="ctr">
              <a:spcBef>
                <a:spcPts val="0"/>
              </a:spcBef>
            </a:pPr>
            <a:r>
              <a:rPr lang="en-US" sz="1100" dirty="0" smtClean="0"/>
              <a:t>R. Walsh</a:t>
            </a:r>
            <a:r>
              <a:rPr lang="en-US" sz="1100" baseline="30000" dirty="0"/>
              <a:t>1</a:t>
            </a:r>
            <a:r>
              <a:rPr lang="en-US" sz="1100" dirty="0" smtClean="0"/>
              <a:t>, K. Radcliff</a:t>
            </a:r>
            <a:r>
              <a:rPr lang="en-US" sz="1100" kern="1200" baseline="30000" dirty="0" smtClean="0"/>
              <a:t>1</a:t>
            </a:r>
            <a:r>
              <a:rPr lang="en-US" sz="1100" kern="1200" dirty="0"/>
              <a:t>, </a:t>
            </a:r>
            <a:r>
              <a:rPr lang="en-US" sz="1100" kern="1200" dirty="0" smtClean="0"/>
              <a:t>X. Hu</a:t>
            </a:r>
            <a:r>
              <a:rPr lang="en-US" sz="1100" baseline="30000" dirty="0"/>
              <a:t>1</a:t>
            </a:r>
            <a:r>
              <a:rPr lang="en-US" sz="1100" kern="1200" dirty="0" smtClean="0"/>
              <a:t>, D. Abraimov</a:t>
            </a:r>
            <a:r>
              <a:rPr lang="en-US" sz="1100" baseline="30000" dirty="0"/>
              <a:t>1</a:t>
            </a:r>
            <a:r>
              <a:rPr lang="en-US" sz="1100" kern="1200" dirty="0" smtClean="0"/>
              <a:t>, I. Dixon</a:t>
            </a:r>
            <a:r>
              <a:rPr lang="en-US" sz="1100" baseline="30000" dirty="0" smtClean="0"/>
              <a:t>1</a:t>
            </a:r>
            <a:r>
              <a:rPr lang="en-US" sz="1100" kern="1200" dirty="0" smtClean="0"/>
              <a:t>, H. Bai</a:t>
            </a:r>
            <a:r>
              <a:rPr lang="en-US" sz="1100" kern="1200" baseline="30000" dirty="0" smtClean="0"/>
              <a:t>1</a:t>
            </a:r>
            <a:endParaRPr lang="en-US" sz="1100" kern="1200" dirty="0" smtClean="0"/>
          </a:p>
          <a:p>
            <a:pPr marL="228600" indent="-228600" algn="ctr">
              <a:spcBef>
                <a:spcPts val="0"/>
              </a:spcBef>
              <a:buAutoNum type="arabicPeriod"/>
            </a:pPr>
            <a:r>
              <a:rPr lang="en-US" sz="1050" b="1" kern="1200" dirty="0" smtClean="0">
                <a:solidFill>
                  <a:srgbClr val="0033CC"/>
                </a:solidFill>
              </a:rPr>
              <a:t>National High Magnetic Field Laboratory, Florida State University</a:t>
            </a:r>
          </a:p>
          <a:p>
            <a:pPr algn="ctr">
              <a:spcBef>
                <a:spcPts val="0"/>
              </a:spcBef>
            </a:pPr>
            <a:r>
              <a:rPr lang="en-US" sz="600" b="1" kern="1200" dirty="0" smtClean="0">
                <a:solidFill>
                  <a:srgbClr val="0033CC"/>
                </a:solidFill>
              </a:rPr>
              <a:t> </a:t>
            </a:r>
          </a:p>
          <a:p>
            <a:pPr algn="ctr">
              <a:spcBef>
                <a:spcPts val="0"/>
              </a:spcBef>
            </a:pPr>
            <a:r>
              <a:rPr lang="en-US" sz="1050" b="1" kern="1200" dirty="0" smtClean="0"/>
              <a:t>Funding Grants:</a:t>
            </a:r>
            <a:r>
              <a:rPr lang="en-US" sz="1050" kern="1200" dirty="0" smtClean="0"/>
              <a:t>  G.S. Boebinger (NSF DMR-1644779</a:t>
            </a:r>
            <a:r>
              <a:rPr lang="en-US" sz="1050" dirty="0"/>
              <a:t>); G.S. </a:t>
            </a:r>
            <a:r>
              <a:rPr lang="en-US" sz="1050" dirty="0" smtClean="0"/>
              <a:t>Boebinger, </a:t>
            </a:r>
            <a:r>
              <a:rPr lang="en-US" sz="1050" dirty="0"/>
              <a:t>M. Bird, L. Cooley</a:t>
            </a:r>
            <a:r>
              <a:rPr lang="en-US" sz="1050" dirty="0" smtClean="0"/>
              <a:t> (</a:t>
            </a:r>
            <a:r>
              <a:rPr lang="en-US" sz="1050" kern="1200" dirty="0" smtClean="0"/>
              <a:t>NSF </a:t>
            </a:r>
            <a:r>
              <a:rPr lang="en-US" sz="1050" dirty="0" smtClean="0"/>
              <a:t>DMR-1938789)</a:t>
            </a:r>
            <a:endParaRPr lang="en-US" sz="1050" b="1" kern="1200" dirty="0">
              <a:solidFill>
                <a:srgbClr val="0033CC"/>
              </a:solidFill>
            </a:endParaRPr>
          </a:p>
        </p:txBody>
      </p:sp>
      <p:pic>
        <p:nvPicPr>
          <p:cNvPr id="14" name="Picture 13" descr="JustM_purple.jp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3" name="TextBox 2"/>
          <p:cNvSpPr txBox="1"/>
          <p:nvPr/>
        </p:nvSpPr>
        <p:spPr>
          <a:xfrm>
            <a:off x="4719195" y="6249075"/>
            <a:ext cx="4403397" cy="549381"/>
          </a:xfrm>
          <a:prstGeom prst="rect">
            <a:avLst/>
          </a:prstGeom>
          <a:noFill/>
        </p:spPr>
        <p:txBody>
          <a:bodyPr wrap="square" rtlCol="0">
            <a:spAutoFit/>
          </a:bodyPr>
          <a:lstStyle/>
          <a:p>
            <a:pPr>
              <a:lnSpc>
                <a:spcPct val="90000"/>
              </a:lnSpc>
            </a:pPr>
            <a:r>
              <a:rPr lang="en-US" sz="1100" dirty="0" smtClean="0"/>
              <a:t>Cracks penetrate from the edge of REBCO tape (b) &lt; 40 microns before fatigue cycling cracks and (c)  &gt; 120 microns after 250,000 fatigue cycles.</a:t>
            </a:r>
            <a:endParaRPr lang="en-US" sz="1100" dirty="0"/>
          </a:p>
        </p:txBody>
      </p:sp>
      <p:sp>
        <p:nvSpPr>
          <p:cNvPr id="5" name="TextBox 4"/>
          <p:cNvSpPr txBox="1"/>
          <p:nvPr/>
        </p:nvSpPr>
        <p:spPr>
          <a:xfrm>
            <a:off x="4622882" y="4418897"/>
            <a:ext cx="4486827" cy="430887"/>
          </a:xfrm>
          <a:prstGeom prst="rect">
            <a:avLst/>
          </a:prstGeom>
          <a:noFill/>
        </p:spPr>
        <p:txBody>
          <a:bodyPr wrap="square" rtlCol="0">
            <a:spAutoFit/>
          </a:bodyPr>
          <a:lstStyle/>
          <a:p>
            <a:r>
              <a:rPr lang="en-US" sz="1100" dirty="0" smtClean="0"/>
              <a:t>Critical current (</a:t>
            </a:r>
            <a:r>
              <a:rPr lang="en-US" sz="1100" dirty="0" err="1" smtClean="0"/>
              <a:t>Ic</a:t>
            </a:r>
            <a:r>
              <a:rPr lang="en-US" sz="1100" dirty="0" smtClean="0"/>
              <a:t>) of REBCO tapes before and after 4.2K fatigue cycling…after 50,000 and </a:t>
            </a:r>
            <a:r>
              <a:rPr lang="en-US" sz="1100" dirty="0"/>
              <a:t>250,000 cycles to 0.4% maximum </a:t>
            </a:r>
            <a:r>
              <a:rPr lang="en-US" sz="1100" dirty="0" smtClean="0"/>
              <a:t>strain.</a:t>
            </a:r>
            <a:endParaRPr lang="en-US" sz="1100" dirty="0"/>
          </a:p>
        </p:txBody>
      </p:sp>
      <p:sp>
        <p:nvSpPr>
          <p:cNvPr id="24" name="Text Box 28"/>
          <p:cNvSpPr txBox="1">
            <a:spLocks noChangeArrowheads="1"/>
          </p:cNvSpPr>
          <p:nvPr/>
        </p:nvSpPr>
        <p:spPr bwMode="auto">
          <a:xfrm>
            <a:off x="36389" y="6048419"/>
            <a:ext cx="4591786" cy="769441"/>
          </a:xfrm>
          <a:prstGeom prst="rect">
            <a:avLst/>
          </a:prstGeom>
          <a:noFill/>
          <a:ln w="9525">
            <a:noFill/>
            <a:miter lim="800000"/>
            <a:headEnd/>
            <a:tailEnd/>
          </a:ln>
        </p:spPr>
        <p:txBody>
          <a:bodyPr wrap="square">
            <a:spAutoFit/>
          </a:bodyPr>
          <a:lstStyle/>
          <a:p>
            <a:r>
              <a:rPr lang="en-US" sz="1100" b="1" dirty="0" smtClean="0">
                <a:solidFill>
                  <a:srgbClr val="333399"/>
                </a:solidFill>
              </a:rPr>
              <a:t>Facilities/Instrumentation used:</a:t>
            </a:r>
            <a:r>
              <a:rPr lang="en-US" sz="1100" dirty="0" smtClean="0">
                <a:solidFill>
                  <a:srgbClr val="333399"/>
                </a:solidFill>
              </a:rPr>
              <a:t>  MagLab Applied Superconductivity Center and MagLab Magnet Science and Technology Division, including MTS Landmark, </a:t>
            </a:r>
            <a:r>
              <a:rPr lang="en-US" sz="1100" dirty="0" err="1" smtClean="0">
                <a:solidFill>
                  <a:srgbClr val="333399"/>
                </a:solidFill>
              </a:rPr>
              <a:t>Yatestar</a:t>
            </a:r>
            <a:r>
              <a:rPr lang="en-US" sz="1100" dirty="0" smtClean="0">
                <a:solidFill>
                  <a:srgbClr val="333399"/>
                </a:solidFill>
              </a:rPr>
              <a:t>, Scanning Electron Microscope,     and the 15 T/17 T transport current measurement system.</a:t>
            </a:r>
            <a:endParaRPr lang="en-US" sz="1100" dirty="0">
              <a:solidFill>
                <a:srgbClr val="333399"/>
              </a:solidFill>
            </a:endParaRPr>
          </a:p>
        </p:txBody>
      </p:sp>
      <p:grpSp>
        <p:nvGrpSpPr>
          <p:cNvPr id="37" name="Group 36"/>
          <p:cNvGrpSpPr/>
          <p:nvPr/>
        </p:nvGrpSpPr>
        <p:grpSpPr>
          <a:xfrm>
            <a:off x="6685996" y="4862730"/>
            <a:ext cx="2311034" cy="1415804"/>
            <a:chOff x="6685996" y="4746758"/>
            <a:chExt cx="2311034" cy="1415804"/>
          </a:xfrm>
        </p:grpSpPr>
        <p:pic>
          <p:nvPicPr>
            <p:cNvPr id="18" name="Picture 3" descr="C:\Users\xhu\Downloads\SEM images\Fatigue sample 50k and 250k\Sample #3 250k_29.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1066" b="39395"/>
            <a:stretch/>
          </p:blipFill>
          <p:spPr bwMode="auto">
            <a:xfrm>
              <a:off x="6710865" y="4746758"/>
              <a:ext cx="2286165" cy="1415804"/>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p:cNvCxnSpPr/>
            <p:nvPr/>
          </p:nvCxnSpPr>
          <p:spPr>
            <a:xfrm>
              <a:off x="7212807" y="5480693"/>
              <a:ext cx="850106" cy="0"/>
            </a:xfrm>
            <a:prstGeom prst="straightConnector1">
              <a:avLst/>
            </a:prstGeom>
            <a:ln w="38100">
              <a:solidFill>
                <a:srgbClr val="FFFF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122334" y="5096395"/>
              <a:ext cx="1031051" cy="338554"/>
            </a:xfrm>
            <a:prstGeom prst="rect">
              <a:avLst/>
            </a:prstGeom>
            <a:noFill/>
          </p:spPr>
          <p:txBody>
            <a:bodyPr wrap="none" rtlCol="0">
              <a:spAutoFit/>
            </a:bodyPr>
            <a:lstStyle/>
            <a:p>
              <a:r>
                <a:rPr lang="en-US" sz="1600" b="1" dirty="0" smtClean="0">
                  <a:solidFill>
                    <a:srgbClr val="FFFF00"/>
                  </a:solidFill>
                </a:rPr>
                <a:t>127.5 </a:t>
              </a:r>
              <a:r>
                <a:rPr lang="el-GR" sz="1600" b="1" dirty="0" smtClean="0">
                  <a:solidFill>
                    <a:srgbClr val="FFFF00"/>
                  </a:solidFill>
                  <a:latin typeface="Calibri"/>
                </a:rPr>
                <a:t>μ</a:t>
              </a:r>
              <a:r>
                <a:rPr lang="en-US" sz="1600" b="1" dirty="0" smtClean="0">
                  <a:solidFill>
                    <a:srgbClr val="FFFF00"/>
                  </a:solidFill>
                  <a:latin typeface="Calibri"/>
                </a:rPr>
                <a:t>m</a:t>
              </a:r>
              <a:endParaRPr lang="en-US" sz="1600" b="1" dirty="0">
                <a:solidFill>
                  <a:srgbClr val="FFFF00"/>
                </a:solidFill>
              </a:endParaRPr>
            </a:p>
          </p:txBody>
        </p:sp>
        <p:sp>
          <p:nvSpPr>
            <p:cNvPr id="40" name="TextBox 39"/>
            <p:cNvSpPr txBox="1"/>
            <p:nvPr/>
          </p:nvSpPr>
          <p:spPr>
            <a:xfrm>
              <a:off x="6685996" y="4756955"/>
              <a:ext cx="436338" cy="338554"/>
            </a:xfrm>
            <a:prstGeom prst="rect">
              <a:avLst/>
            </a:prstGeom>
            <a:noFill/>
          </p:spPr>
          <p:txBody>
            <a:bodyPr wrap="none" rtlCol="0">
              <a:spAutoFit/>
            </a:bodyPr>
            <a:lstStyle/>
            <a:p>
              <a:r>
                <a:rPr lang="en-US" sz="1600" b="1" dirty="0" smtClean="0">
                  <a:solidFill>
                    <a:srgbClr val="FFFF00"/>
                  </a:solidFill>
                </a:rPr>
                <a:t>(c)</a:t>
              </a:r>
              <a:endParaRPr lang="en-US" sz="1600" b="1" dirty="0">
                <a:solidFill>
                  <a:srgbClr val="FFFF00"/>
                </a:solidFill>
              </a:endParaRPr>
            </a:p>
          </p:txBody>
        </p:sp>
      </p:grpSp>
      <p:grpSp>
        <p:nvGrpSpPr>
          <p:cNvPr id="35" name="Group 34"/>
          <p:cNvGrpSpPr/>
          <p:nvPr/>
        </p:nvGrpSpPr>
        <p:grpSpPr>
          <a:xfrm>
            <a:off x="4612622" y="4872977"/>
            <a:ext cx="2027926" cy="1391569"/>
            <a:chOff x="4612622" y="4739165"/>
            <a:chExt cx="2027926" cy="1391569"/>
          </a:xfrm>
        </p:grpSpPr>
        <p:pic>
          <p:nvPicPr>
            <p:cNvPr id="16" name="Picture 2" descr="C:\Users\xhu\Downloads\SEM images\Fatigue sample 50k and 250k\Sample #3 AR08.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0162" b="41564"/>
            <a:stretch/>
          </p:blipFill>
          <p:spPr bwMode="auto">
            <a:xfrm>
              <a:off x="4665267" y="4739165"/>
              <a:ext cx="1975281" cy="139156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493545" y="5652847"/>
              <a:ext cx="1037466" cy="248716"/>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46.37 </a:t>
              </a:r>
              <a:r>
                <a:rPr lang="el-GR" sz="1600" b="1" dirty="0" smtClean="0">
                  <a:solidFill>
                    <a:srgbClr val="FFFF00"/>
                  </a:solidFill>
                  <a:latin typeface="Calibri" panose="020F0502020204030204" pitchFamily="34" charset="0"/>
                  <a:cs typeface="Calibri" panose="020F0502020204030204" pitchFamily="34" charset="0"/>
                </a:rPr>
                <a:t>μ</a:t>
              </a:r>
              <a:r>
                <a:rPr lang="en-US" sz="1600" b="1" dirty="0" smtClean="0">
                  <a:solidFill>
                    <a:srgbClr val="FFFF00"/>
                  </a:solidFill>
                  <a:latin typeface="Calibri" panose="020F0502020204030204" pitchFamily="34" charset="0"/>
                  <a:cs typeface="Calibri" panose="020F0502020204030204" pitchFamily="34" charset="0"/>
                </a:rPr>
                <a:t>m</a:t>
              </a:r>
              <a:endParaRPr lang="en-US" sz="1600" b="1" dirty="0">
                <a:solidFill>
                  <a:srgbClr val="FFFF00"/>
                </a:solidFill>
              </a:endParaRPr>
            </a:p>
          </p:txBody>
        </p:sp>
        <p:cxnSp>
          <p:nvCxnSpPr>
            <p:cNvPr id="36" name="Straight Arrow Connector 35"/>
            <p:cNvCxnSpPr/>
            <p:nvPr/>
          </p:nvCxnSpPr>
          <p:spPr>
            <a:xfrm>
              <a:off x="5093494" y="5454660"/>
              <a:ext cx="1182291" cy="0"/>
            </a:xfrm>
            <a:prstGeom prst="straightConnector1">
              <a:avLst/>
            </a:prstGeom>
            <a:ln w="38100">
              <a:solidFill>
                <a:srgbClr val="FFFF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612622" y="4768049"/>
              <a:ext cx="447558" cy="338554"/>
            </a:xfrm>
            <a:prstGeom prst="rect">
              <a:avLst/>
            </a:prstGeom>
            <a:noFill/>
          </p:spPr>
          <p:txBody>
            <a:bodyPr wrap="none" rtlCol="0">
              <a:spAutoFit/>
            </a:bodyPr>
            <a:lstStyle/>
            <a:p>
              <a:r>
                <a:rPr lang="en-US" sz="1600" b="1" dirty="0" smtClean="0">
                  <a:solidFill>
                    <a:srgbClr val="FFFF00"/>
                  </a:solidFill>
                </a:rPr>
                <a:t>(b)</a:t>
              </a:r>
              <a:endParaRPr lang="en-US" sz="1600" b="1" dirty="0">
                <a:solidFill>
                  <a:srgbClr val="FFFF00"/>
                </a:solidFill>
              </a:endParaRPr>
            </a:p>
          </p:txBody>
        </p:sp>
      </p:grpSp>
      <p:sp>
        <p:nvSpPr>
          <p:cNvPr id="42" name="TextBox 41"/>
          <p:cNvSpPr txBox="1"/>
          <p:nvPr/>
        </p:nvSpPr>
        <p:spPr>
          <a:xfrm>
            <a:off x="4568108" y="1322782"/>
            <a:ext cx="436338" cy="338554"/>
          </a:xfrm>
          <a:prstGeom prst="rect">
            <a:avLst/>
          </a:prstGeom>
          <a:noFill/>
        </p:spPr>
        <p:txBody>
          <a:bodyPr wrap="none" rtlCol="0">
            <a:spAutoFit/>
          </a:bodyPr>
          <a:lstStyle/>
          <a:p>
            <a:r>
              <a:rPr lang="en-US" sz="1600" b="1" dirty="0" smtClean="0"/>
              <a:t>(a)</a:t>
            </a:r>
            <a:endParaRPr lang="en-US" sz="1600" b="1" dirty="0"/>
          </a:p>
        </p:txBody>
      </p:sp>
      <p:grpSp>
        <p:nvGrpSpPr>
          <p:cNvPr id="38" name="Group 37"/>
          <p:cNvGrpSpPr/>
          <p:nvPr/>
        </p:nvGrpSpPr>
        <p:grpSpPr>
          <a:xfrm>
            <a:off x="4957389" y="1294055"/>
            <a:ext cx="3843156" cy="3099526"/>
            <a:chOff x="5010913" y="1276214"/>
            <a:chExt cx="3736104" cy="2973635"/>
          </a:xfrm>
        </p:grpSpPr>
        <p:pic>
          <p:nvPicPr>
            <p:cNvPr id="2" name="Picture 1"/>
            <p:cNvPicPr>
              <a:picLocks noChangeAspect="1"/>
            </p:cNvPicPr>
            <p:nvPr/>
          </p:nvPicPr>
          <p:blipFill rotWithShape="1">
            <a:blip r:embed="rId6"/>
            <a:srcRect l="7333" t="9415" r="10500" b="5156"/>
            <a:stretch/>
          </p:blipFill>
          <p:spPr>
            <a:xfrm>
              <a:off x="5010913" y="1276214"/>
              <a:ext cx="3736104" cy="2973635"/>
            </a:xfrm>
            <a:prstGeom prst="rect">
              <a:avLst/>
            </a:prstGeom>
          </p:spPr>
        </p:pic>
        <p:pic>
          <p:nvPicPr>
            <p:cNvPr id="43" name="Picture 42"/>
            <p:cNvPicPr>
              <a:picLocks noChangeAspect="1"/>
            </p:cNvPicPr>
            <p:nvPr/>
          </p:nvPicPr>
          <p:blipFill rotWithShape="1">
            <a:blip r:embed="rId6"/>
            <a:srcRect l="19933" t="13736" r="48381" b="72937"/>
            <a:stretch/>
          </p:blipFill>
          <p:spPr>
            <a:xfrm>
              <a:off x="5528569" y="1388172"/>
              <a:ext cx="1826631" cy="588140"/>
            </a:xfrm>
            <a:prstGeom prst="rect">
              <a:avLst/>
            </a:prstGeom>
          </p:spPr>
        </p:pic>
        <p:pic>
          <p:nvPicPr>
            <p:cNvPr id="44" name="Picture 43"/>
            <p:cNvPicPr>
              <a:picLocks noChangeAspect="1"/>
            </p:cNvPicPr>
            <p:nvPr/>
          </p:nvPicPr>
          <p:blipFill rotWithShape="1">
            <a:blip r:embed="rId6"/>
            <a:srcRect l="22069" t="14835" r="75763" b="82662"/>
            <a:stretch/>
          </p:blipFill>
          <p:spPr>
            <a:xfrm>
              <a:off x="6587204" y="2646810"/>
              <a:ext cx="247322" cy="218564"/>
            </a:xfrm>
            <a:prstGeom prst="rect">
              <a:avLst/>
            </a:prstGeom>
          </p:spPr>
        </p:pic>
        <p:pic>
          <p:nvPicPr>
            <p:cNvPr id="45" name="Picture 44"/>
            <p:cNvPicPr>
              <a:picLocks noChangeAspect="1"/>
            </p:cNvPicPr>
            <p:nvPr/>
          </p:nvPicPr>
          <p:blipFill rotWithShape="1">
            <a:blip r:embed="rId6"/>
            <a:srcRect l="22707" t="19587" r="76191" b="79024"/>
            <a:stretch/>
          </p:blipFill>
          <p:spPr>
            <a:xfrm>
              <a:off x="6145946" y="2558840"/>
              <a:ext cx="133254" cy="128661"/>
            </a:xfrm>
            <a:prstGeom prst="rect">
              <a:avLst/>
            </a:prstGeom>
          </p:spPr>
        </p:pic>
        <p:pic>
          <p:nvPicPr>
            <p:cNvPr id="46" name="Picture 45"/>
            <p:cNvPicPr>
              <a:picLocks noChangeAspect="1"/>
            </p:cNvPicPr>
            <p:nvPr/>
          </p:nvPicPr>
          <p:blipFill rotWithShape="1">
            <a:blip r:embed="rId6"/>
            <a:srcRect l="22826" t="23529" r="75529" b="74254"/>
            <a:stretch/>
          </p:blipFill>
          <p:spPr>
            <a:xfrm>
              <a:off x="6967282" y="2952842"/>
              <a:ext cx="145570" cy="150146"/>
            </a:xfrm>
            <a:prstGeom prst="rect">
              <a:avLst/>
            </a:prstGeom>
          </p:spPr>
        </p:pic>
        <p:pic>
          <p:nvPicPr>
            <p:cNvPr id="47" name="Picture 46"/>
            <p:cNvPicPr>
              <a:picLocks noChangeAspect="1"/>
            </p:cNvPicPr>
            <p:nvPr/>
          </p:nvPicPr>
          <p:blipFill rotWithShape="1">
            <a:blip r:embed="rId6"/>
            <a:srcRect l="22554" t="15272" r="75763" b="82662"/>
            <a:stretch/>
          </p:blipFill>
          <p:spPr>
            <a:xfrm rot="10800000">
              <a:off x="7734277" y="1652870"/>
              <a:ext cx="192010" cy="180390"/>
            </a:xfrm>
            <a:prstGeom prst="rect">
              <a:avLst/>
            </a:prstGeom>
          </p:spPr>
        </p:pic>
        <p:pic>
          <p:nvPicPr>
            <p:cNvPr id="49" name="Picture 48"/>
            <p:cNvPicPr>
              <a:picLocks noChangeAspect="1"/>
            </p:cNvPicPr>
            <p:nvPr/>
          </p:nvPicPr>
          <p:blipFill rotWithShape="1">
            <a:blip r:embed="rId6"/>
            <a:srcRect l="22564" t="19237" r="75671" b="78392"/>
            <a:stretch/>
          </p:blipFill>
          <p:spPr>
            <a:xfrm>
              <a:off x="6269239" y="2596749"/>
              <a:ext cx="213453" cy="219551"/>
            </a:xfrm>
            <a:prstGeom prst="rect">
              <a:avLst/>
            </a:prstGeom>
          </p:spPr>
        </p:pic>
        <p:pic>
          <p:nvPicPr>
            <p:cNvPr id="50" name="Picture 49"/>
            <p:cNvPicPr>
              <a:picLocks noChangeAspect="1"/>
            </p:cNvPicPr>
            <p:nvPr/>
          </p:nvPicPr>
          <p:blipFill rotWithShape="1">
            <a:blip r:embed="rId6"/>
            <a:srcRect l="22564" t="19237" r="76176" b="79076"/>
            <a:stretch/>
          </p:blipFill>
          <p:spPr>
            <a:xfrm>
              <a:off x="6832015" y="2182677"/>
              <a:ext cx="152348" cy="156166"/>
            </a:xfrm>
            <a:prstGeom prst="rect">
              <a:avLst/>
            </a:prstGeom>
          </p:spPr>
        </p:pic>
        <p:pic>
          <p:nvPicPr>
            <p:cNvPr id="51" name="Picture 50"/>
            <p:cNvPicPr>
              <a:picLocks noChangeAspect="1"/>
            </p:cNvPicPr>
            <p:nvPr/>
          </p:nvPicPr>
          <p:blipFill rotWithShape="1">
            <a:blip r:embed="rId6"/>
            <a:srcRect l="22564" t="19237" r="75671" b="78392"/>
            <a:stretch/>
          </p:blipFill>
          <p:spPr>
            <a:xfrm>
              <a:off x="6985732" y="1987527"/>
              <a:ext cx="213453" cy="219551"/>
            </a:xfrm>
            <a:prstGeom prst="rect">
              <a:avLst/>
            </a:prstGeom>
          </p:spPr>
        </p:pic>
        <p:pic>
          <p:nvPicPr>
            <p:cNvPr id="54" name="Picture 53"/>
            <p:cNvPicPr>
              <a:picLocks noChangeAspect="1"/>
            </p:cNvPicPr>
            <p:nvPr/>
          </p:nvPicPr>
          <p:blipFill rotWithShape="1">
            <a:blip r:embed="rId6"/>
            <a:srcRect l="22527" t="15351" r="76023" b="83124"/>
            <a:stretch/>
          </p:blipFill>
          <p:spPr>
            <a:xfrm>
              <a:off x="6359175" y="2527506"/>
              <a:ext cx="165420" cy="133254"/>
            </a:xfrm>
            <a:prstGeom prst="rect">
              <a:avLst/>
            </a:prstGeom>
          </p:spPr>
        </p:pic>
        <p:pic>
          <p:nvPicPr>
            <p:cNvPr id="55" name="Picture 54"/>
            <p:cNvPicPr>
              <a:picLocks noChangeAspect="1"/>
            </p:cNvPicPr>
            <p:nvPr/>
          </p:nvPicPr>
          <p:blipFill rotWithShape="1">
            <a:blip r:embed="rId6"/>
            <a:srcRect l="22767" t="23451" r="75529" b="74254"/>
            <a:stretch/>
          </p:blipFill>
          <p:spPr>
            <a:xfrm>
              <a:off x="6989584" y="2297151"/>
              <a:ext cx="150784" cy="155357"/>
            </a:xfrm>
            <a:prstGeom prst="rect">
              <a:avLst/>
            </a:prstGeom>
          </p:spPr>
        </p:pic>
        <p:pic>
          <p:nvPicPr>
            <p:cNvPr id="56" name="Picture 55"/>
            <p:cNvPicPr>
              <a:picLocks noChangeAspect="1"/>
            </p:cNvPicPr>
            <p:nvPr/>
          </p:nvPicPr>
          <p:blipFill rotWithShape="1">
            <a:blip r:embed="rId6"/>
            <a:srcRect l="22826" t="23529" r="75529" b="74254"/>
            <a:stretch/>
          </p:blipFill>
          <p:spPr>
            <a:xfrm>
              <a:off x="6240326" y="3308824"/>
              <a:ext cx="145570" cy="150146"/>
            </a:xfrm>
            <a:prstGeom prst="rect">
              <a:avLst/>
            </a:prstGeom>
          </p:spPr>
        </p:pic>
      </p:grpSp>
      <p:pic>
        <p:nvPicPr>
          <p:cNvPr id="60" name="Picture 59" descr="NSF logo.jpg"/>
          <p:cNvPicPr>
            <a:picLocks noChangeAspect="1"/>
          </p:cNvPicPr>
          <p:nvPr/>
        </p:nvPicPr>
        <p:blipFill>
          <a:blip r:embed="rId7" cstate="print"/>
          <a:stretch>
            <a:fillRect/>
          </a:stretch>
        </p:blipFill>
        <p:spPr>
          <a:xfrm>
            <a:off x="8086292" y="40194"/>
            <a:ext cx="1017188" cy="1023315"/>
          </a:xfrm>
          <a:prstGeom prst="rect">
            <a:avLst/>
          </a:prstGeom>
        </p:spPr>
      </p:pic>
    </p:spTree>
    <p:extLst>
      <p:ext uri="{BB962C8B-B14F-4D97-AF65-F5344CB8AC3E}">
        <p14:creationId xmlns:p14="http://schemas.microsoft.com/office/powerpoint/2010/main" val="3824367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93538" y="1259227"/>
            <a:ext cx="4295776" cy="6294031"/>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a:t>
            </a:r>
            <a:r>
              <a:rPr lang="en-US" sz="1200" b="1" dirty="0">
                <a:solidFill>
                  <a:srgbClr val="000000"/>
                </a:solidFill>
              </a:rPr>
              <a:t>is the finding? </a:t>
            </a:r>
            <a:r>
              <a:rPr lang="en-US" sz="1200" dirty="0" smtClean="0">
                <a:solidFill>
                  <a:srgbClr val="000000"/>
                </a:solidFill>
              </a:rPr>
              <a:t>We subjected Rare-Earth Barium Copper Oxygen (REBCO) tape </a:t>
            </a:r>
            <a:r>
              <a:rPr lang="en-US" sz="1200" dirty="0">
                <a:solidFill>
                  <a:srgbClr val="000000"/>
                </a:solidFill>
              </a:rPr>
              <a:t>to cyclic tensile loading </a:t>
            </a:r>
            <a:r>
              <a:rPr lang="en-US" sz="1200" dirty="0" smtClean="0">
                <a:solidFill>
                  <a:srgbClr val="000000"/>
                </a:solidFill>
              </a:rPr>
              <a:t>similar to what is intended to occur in the </a:t>
            </a:r>
            <a:r>
              <a:rPr lang="en-US" sz="1200" dirty="0" err="1" smtClean="0">
                <a:solidFill>
                  <a:srgbClr val="000000"/>
                </a:solidFill>
              </a:rPr>
              <a:t>MagLab’s</a:t>
            </a:r>
            <a:r>
              <a:rPr lang="en-US" sz="1200" dirty="0" smtClean="0">
                <a:solidFill>
                  <a:srgbClr val="000000"/>
                </a:solidFill>
              </a:rPr>
              <a:t> 32 T magnet as well as future ultra-high field magnets. Afterwards we measured the performance of the tape. We saw no degradation after 50,000 cycles which is the number of cycles we intend for the magnet to survive. Some degradation was seen when tapes were subjected to 250,000 cycles. </a:t>
            </a:r>
          </a:p>
          <a:p>
            <a:pPr algn="just"/>
            <a:r>
              <a:rPr lang="en-US" sz="600" dirty="0" smtClean="0">
                <a:solidFill>
                  <a:srgbClr val="000000"/>
                </a:solidFill>
              </a:rPr>
              <a:t> </a:t>
            </a:r>
            <a:endParaRPr lang="en-US" sz="600" dirty="0">
              <a:solidFill>
                <a:srgbClr val="000000"/>
              </a:solidFill>
            </a:endParaRPr>
          </a:p>
          <a:p>
            <a:pPr algn="just"/>
            <a:r>
              <a:rPr lang="en-US" sz="1200" dirty="0" smtClean="0"/>
              <a:t>We know that cracks exist at the edge of the tape due to the manufacturing process. These cracks did grow up to 3.2% </a:t>
            </a:r>
            <a:r>
              <a:rPr lang="en-US" sz="1200" dirty="0"/>
              <a:t>of the tape width </a:t>
            </a:r>
            <a:r>
              <a:rPr lang="en-US" sz="1200" dirty="0" smtClean="0"/>
              <a:t>during the 250,000 cycle test, which is acceptable.</a:t>
            </a:r>
          </a:p>
          <a:p>
            <a:pPr algn="just"/>
            <a:r>
              <a:rPr lang="en-US" sz="600" dirty="0" smtClean="0">
                <a:solidFill>
                  <a:srgbClr val="000000"/>
                </a:solidFill>
              </a:rPr>
              <a:t> </a:t>
            </a:r>
            <a:endParaRPr lang="en-US" sz="600" dirty="0">
              <a:solidFill>
                <a:srgbClr val="000000"/>
              </a:solidFill>
            </a:endParaRPr>
          </a:p>
          <a:p>
            <a:pPr algn="just"/>
            <a:r>
              <a:rPr lang="en-US" sz="1200" b="1" dirty="0">
                <a:solidFill>
                  <a:srgbClr val="000000"/>
                </a:solidFill>
              </a:rPr>
              <a:t>Why is this important? </a:t>
            </a:r>
            <a:r>
              <a:rPr lang="en-US" sz="1200" i="1" u="sng" dirty="0" smtClean="0"/>
              <a:t>The </a:t>
            </a:r>
            <a:r>
              <a:rPr lang="en-US" sz="1200" i="1" u="sng" dirty="0" err="1" smtClean="0"/>
              <a:t>MagLab’s</a:t>
            </a:r>
            <a:r>
              <a:rPr lang="en-US" sz="1200" i="1" u="sng" dirty="0" smtClean="0"/>
              <a:t> magnets are expected to cycle up to 50,000 times during their lifetime. It is essential to verify that the materials in these magnets will continue to operate for this large number of high stress cycles. This </a:t>
            </a:r>
            <a:r>
              <a:rPr lang="en-US" sz="1200" i="1" u="sng" dirty="0"/>
              <a:t>test demonstrated that REBCO tape is a promising material for future HTS </a:t>
            </a:r>
            <a:r>
              <a:rPr lang="en-US" sz="1200" i="1" u="sng" dirty="0" smtClean="0"/>
              <a:t>magnets at the </a:t>
            </a:r>
            <a:r>
              <a:rPr lang="en-US" sz="1200" i="1" u="sng" dirty="0" err="1" smtClean="0"/>
              <a:t>MagLab</a:t>
            </a:r>
            <a:r>
              <a:rPr lang="en-US" sz="1200" dirty="0" smtClean="0"/>
              <a:t>.</a:t>
            </a:r>
            <a:endParaRPr lang="en-US" sz="1200" dirty="0"/>
          </a:p>
          <a:p>
            <a:pPr algn="just"/>
            <a:r>
              <a:rPr lang="en-US" sz="600" dirty="0" smtClean="0">
                <a:latin typeface="Arial" charset="0"/>
              </a:rPr>
              <a:t> </a:t>
            </a:r>
            <a:endParaRPr lang="en-US" sz="600" dirty="0">
              <a:latin typeface="Arial" charset="0"/>
            </a:endParaRPr>
          </a:p>
          <a:p>
            <a:pPr algn="just"/>
            <a:r>
              <a:rPr lang="en-US" sz="1200" b="1" dirty="0" smtClean="0">
                <a:solidFill>
                  <a:srgbClr val="000000"/>
                </a:solidFill>
              </a:rPr>
              <a:t>Why </a:t>
            </a:r>
            <a:r>
              <a:rPr lang="en-US" sz="1200" b="1" dirty="0">
                <a:solidFill>
                  <a:srgbClr val="000000"/>
                </a:solidFill>
              </a:rPr>
              <a:t>did this research need the MagLab</a:t>
            </a:r>
            <a:r>
              <a:rPr lang="en-US" sz="1200" b="1" dirty="0" smtClean="0">
                <a:solidFill>
                  <a:srgbClr val="000000"/>
                </a:solidFill>
              </a:rPr>
              <a:t>?</a:t>
            </a:r>
            <a:r>
              <a:rPr lang="en-US" sz="1200" b="1" dirty="0">
                <a:latin typeface="Arial" charset="0"/>
              </a:rPr>
              <a:t> </a:t>
            </a:r>
            <a:r>
              <a:rPr lang="en-US" sz="1200" dirty="0">
                <a:latin typeface="Arial" charset="0"/>
              </a:rPr>
              <a:t> </a:t>
            </a:r>
            <a:r>
              <a:rPr lang="en-US" sz="1200" dirty="0" smtClean="0">
                <a:latin typeface="Arial" charset="0"/>
              </a:rPr>
              <a:t>The </a:t>
            </a:r>
            <a:r>
              <a:rPr lang="en-US" sz="1200" dirty="0" err="1" smtClean="0">
                <a:latin typeface="Arial" charset="0"/>
              </a:rPr>
              <a:t>MagLab</a:t>
            </a:r>
            <a:r>
              <a:rPr lang="en-US" sz="1200" dirty="0" smtClean="0">
                <a:latin typeface="Arial" charset="0"/>
              </a:rPr>
              <a:t> is one of very few facilities worldwide with the equipment and expertise needed to perform fatigue testing at 4.2 K and critical current measurements with the magnetic field at the correct angle with respect to the tape. </a:t>
            </a:r>
          </a:p>
          <a:p>
            <a:pPr algn="just"/>
            <a:endParaRPr lang="en-US" sz="1200" dirty="0">
              <a:latin typeface="Arial" charset="0"/>
            </a:endParaRPr>
          </a:p>
          <a:p>
            <a:pPr algn="just"/>
            <a:endParaRPr lang="en-US" sz="1200" dirty="0" smtClean="0">
              <a:latin typeface="Arial" charset="0"/>
            </a:endParaRPr>
          </a:p>
          <a:p>
            <a:pPr algn="just"/>
            <a:endParaRPr lang="en-US" sz="1200" dirty="0">
              <a:latin typeface="Arial" charset="0"/>
            </a:endParaRPr>
          </a:p>
          <a:p>
            <a:pPr algn="just"/>
            <a:endParaRPr lang="en-US" sz="1200" dirty="0" smtClean="0">
              <a:latin typeface="Arial" charset="0"/>
            </a:endParaRPr>
          </a:p>
          <a:p>
            <a:pPr algn="just"/>
            <a:endParaRPr lang="en-US" sz="1200" dirty="0">
              <a:latin typeface="Arial" charset="0"/>
            </a:endParaRPr>
          </a:p>
          <a:p>
            <a:pPr algn="just"/>
            <a:endParaRPr lang="en-US" sz="1200" dirty="0" smtClean="0">
              <a:latin typeface="Arial" charset="0"/>
            </a:endParaRPr>
          </a:p>
          <a:p>
            <a:pPr algn="just"/>
            <a:endParaRPr lang="en-US" sz="1200" dirty="0">
              <a:latin typeface="Arial" charset="0"/>
            </a:endParaRPr>
          </a:p>
          <a:p>
            <a:pPr algn="just"/>
            <a:endParaRPr lang="en-US" sz="1200" dirty="0">
              <a:latin typeface="Arial" charset="0"/>
            </a:endParaRPr>
          </a:p>
        </p:txBody>
      </p:sp>
      <p:pic>
        <p:nvPicPr>
          <p:cNvPr id="12" name="Picture 11" descr="NSF logo.jpg"/>
          <p:cNvPicPr>
            <a:picLocks noChangeAspect="1"/>
          </p:cNvPicPr>
          <p:nvPr/>
        </p:nvPicPr>
        <p:blipFill>
          <a:blip r:embed="rId3" cstate="print"/>
          <a:stretch>
            <a:fillRect/>
          </a:stretch>
        </p:blipFill>
        <p:spPr>
          <a:xfrm>
            <a:off x="8086292" y="4019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7" name="Line 42"/>
          <p:cNvSpPr>
            <a:spLocks noChangeShapeType="1"/>
          </p:cNvSpPr>
          <p:nvPr/>
        </p:nvSpPr>
        <p:spPr bwMode="auto">
          <a:xfrm>
            <a:off x="38100" y="1226995"/>
            <a:ext cx="9029700" cy="0"/>
          </a:xfrm>
          <a:prstGeom prst="line">
            <a:avLst/>
          </a:prstGeom>
          <a:noFill/>
          <a:ln w="82550" cmpd="thickThin">
            <a:solidFill>
              <a:schemeClr val="tx1"/>
            </a:solidFill>
            <a:round/>
            <a:headEnd/>
            <a:tailEnd/>
          </a:ln>
        </p:spPr>
        <p:txBody>
          <a:bodyPr/>
          <a:lstStyle/>
          <a:p>
            <a:endParaRPr lang="en-US"/>
          </a:p>
        </p:txBody>
      </p:sp>
      <p:sp>
        <p:nvSpPr>
          <p:cNvPr id="29" name="Text Box 62"/>
          <p:cNvSpPr txBox="1">
            <a:spLocks noChangeArrowheads="1"/>
          </p:cNvSpPr>
          <p:nvPr/>
        </p:nvSpPr>
        <p:spPr bwMode="auto">
          <a:xfrm>
            <a:off x="968375" y="17929"/>
            <a:ext cx="6931128" cy="1169551"/>
          </a:xfrm>
          <a:prstGeom prst="rect">
            <a:avLst/>
          </a:prstGeom>
          <a:noFill/>
          <a:ln w="9525">
            <a:noFill/>
            <a:miter lim="800000"/>
            <a:headEnd/>
            <a:tailEnd/>
          </a:ln>
        </p:spPr>
        <p:txBody>
          <a:bodyPr wrap="square">
            <a:spAutoFit/>
          </a:bodyPr>
          <a:lstStyle/>
          <a:p>
            <a:pPr algn="ctr">
              <a:spcBef>
                <a:spcPts val="0"/>
              </a:spcBef>
            </a:pPr>
            <a:r>
              <a:rPr lang="en-US" sz="1600" b="1" dirty="0"/>
              <a:t>F</a:t>
            </a:r>
            <a:r>
              <a:rPr lang="en-US" sz="1600" b="1" kern="1200" dirty="0" smtClean="0"/>
              <a:t>atigue cycling of high-temperature superconducting </a:t>
            </a:r>
          </a:p>
          <a:p>
            <a:pPr algn="ctr">
              <a:spcBef>
                <a:spcPts val="0"/>
              </a:spcBef>
            </a:pPr>
            <a:r>
              <a:rPr lang="en-US" sz="1600" b="1" kern="1200" dirty="0" smtClean="0"/>
              <a:t>REBCO tapes at 4.2 K</a:t>
            </a:r>
            <a:endParaRPr lang="en-US" sz="600" dirty="0" smtClean="0"/>
          </a:p>
          <a:p>
            <a:pPr algn="ctr">
              <a:spcBef>
                <a:spcPts val="0"/>
              </a:spcBef>
            </a:pPr>
            <a:r>
              <a:rPr lang="en-US" sz="1100" dirty="0" smtClean="0"/>
              <a:t>R. Walsh</a:t>
            </a:r>
            <a:r>
              <a:rPr lang="en-US" sz="1100" baseline="30000" dirty="0"/>
              <a:t>1</a:t>
            </a:r>
            <a:r>
              <a:rPr lang="en-US" sz="1100" dirty="0" smtClean="0"/>
              <a:t>, K. Radcliff</a:t>
            </a:r>
            <a:r>
              <a:rPr lang="en-US" sz="1100" kern="1200" baseline="30000" dirty="0" smtClean="0"/>
              <a:t>1</a:t>
            </a:r>
            <a:r>
              <a:rPr lang="en-US" sz="1100" kern="1200" dirty="0"/>
              <a:t>, </a:t>
            </a:r>
            <a:r>
              <a:rPr lang="en-US" sz="1100" kern="1200" dirty="0" smtClean="0"/>
              <a:t>X. Hu</a:t>
            </a:r>
            <a:r>
              <a:rPr lang="en-US" sz="1100" baseline="30000" dirty="0"/>
              <a:t>1</a:t>
            </a:r>
            <a:r>
              <a:rPr lang="en-US" sz="1100" kern="1200" dirty="0" smtClean="0"/>
              <a:t>, D. Abraimov</a:t>
            </a:r>
            <a:r>
              <a:rPr lang="en-US" sz="1100" baseline="30000" dirty="0"/>
              <a:t>1</a:t>
            </a:r>
            <a:r>
              <a:rPr lang="en-US" sz="1100" kern="1200" dirty="0" smtClean="0"/>
              <a:t>, I. Dixon</a:t>
            </a:r>
            <a:r>
              <a:rPr lang="en-US" sz="1100" baseline="30000" dirty="0" smtClean="0"/>
              <a:t>1</a:t>
            </a:r>
            <a:r>
              <a:rPr lang="en-US" sz="1100" kern="1200" dirty="0" smtClean="0"/>
              <a:t>, H. Bai</a:t>
            </a:r>
            <a:r>
              <a:rPr lang="en-US" sz="1100" kern="1200" baseline="30000" dirty="0" smtClean="0"/>
              <a:t>1</a:t>
            </a:r>
            <a:endParaRPr lang="en-US" sz="1100" kern="1200" dirty="0" smtClean="0"/>
          </a:p>
          <a:p>
            <a:pPr marL="228600" indent="-228600" algn="ctr">
              <a:spcBef>
                <a:spcPts val="0"/>
              </a:spcBef>
              <a:buAutoNum type="arabicPeriod"/>
            </a:pPr>
            <a:r>
              <a:rPr lang="en-US" sz="1050" b="1" kern="1200" dirty="0" smtClean="0">
                <a:solidFill>
                  <a:srgbClr val="0033CC"/>
                </a:solidFill>
              </a:rPr>
              <a:t>National High Magnetic Field Laboratory, Florida State University</a:t>
            </a:r>
          </a:p>
          <a:p>
            <a:pPr algn="ctr">
              <a:spcBef>
                <a:spcPts val="0"/>
              </a:spcBef>
            </a:pPr>
            <a:r>
              <a:rPr lang="en-US" sz="600" b="1" kern="1200" dirty="0" smtClean="0">
                <a:solidFill>
                  <a:srgbClr val="0033CC"/>
                </a:solidFill>
              </a:rPr>
              <a:t> </a:t>
            </a:r>
          </a:p>
          <a:p>
            <a:pPr algn="ctr">
              <a:spcBef>
                <a:spcPts val="0"/>
              </a:spcBef>
            </a:pPr>
            <a:r>
              <a:rPr lang="en-US" sz="1050" b="1" kern="1200" dirty="0" smtClean="0"/>
              <a:t>Funding Grants:</a:t>
            </a:r>
            <a:r>
              <a:rPr lang="en-US" sz="1050" kern="1200" dirty="0" smtClean="0"/>
              <a:t>  G.S. Boebinger (NSF DMR-1644779</a:t>
            </a:r>
            <a:r>
              <a:rPr lang="en-US" sz="1050" dirty="0"/>
              <a:t>); G.S. </a:t>
            </a:r>
            <a:r>
              <a:rPr lang="en-US" sz="1050" dirty="0" smtClean="0"/>
              <a:t>Boebinger, </a:t>
            </a:r>
            <a:r>
              <a:rPr lang="en-US" sz="1050" dirty="0"/>
              <a:t>M. Bird, L. Cooley</a:t>
            </a:r>
            <a:r>
              <a:rPr lang="en-US" sz="1050" dirty="0" smtClean="0"/>
              <a:t> (</a:t>
            </a:r>
            <a:r>
              <a:rPr lang="en-US" sz="1050" kern="1200" dirty="0" smtClean="0"/>
              <a:t>NSF </a:t>
            </a:r>
            <a:r>
              <a:rPr lang="en-US" sz="1050" dirty="0" smtClean="0"/>
              <a:t>DMR-1938789)</a:t>
            </a:r>
            <a:endParaRPr lang="en-US" sz="1050" b="1" kern="1200" dirty="0">
              <a:solidFill>
                <a:srgbClr val="0033CC"/>
              </a:solidFill>
            </a:endParaRPr>
          </a:p>
        </p:txBody>
      </p:sp>
      <p:sp>
        <p:nvSpPr>
          <p:cNvPr id="30" name="Rectangle 49"/>
          <p:cNvSpPr>
            <a:spLocks noChangeArrowheads="1"/>
          </p:cNvSpPr>
          <p:nvPr/>
        </p:nvSpPr>
        <p:spPr bwMode="auto">
          <a:xfrm>
            <a:off x="4591083" y="1302106"/>
            <a:ext cx="4484755" cy="5482159"/>
          </a:xfrm>
          <a:prstGeom prst="rect">
            <a:avLst/>
          </a:prstGeom>
          <a:noFill/>
          <a:ln w="19050">
            <a:solidFill>
              <a:srgbClr val="0033CC"/>
            </a:solidFill>
            <a:miter lim="800000"/>
            <a:headEnd/>
            <a:tailEnd/>
          </a:ln>
        </p:spPr>
        <p:txBody>
          <a:bodyPr wrap="none" anchor="ctr"/>
          <a:lstStyle/>
          <a:p>
            <a:endParaRPr lang="en-US"/>
          </a:p>
        </p:txBody>
      </p:sp>
      <p:sp>
        <p:nvSpPr>
          <p:cNvPr id="31" name="TextBox 30"/>
          <p:cNvSpPr txBox="1"/>
          <p:nvPr/>
        </p:nvSpPr>
        <p:spPr>
          <a:xfrm>
            <a:off x="4719195" y="6249075"/>
            <a:ext cx="4403397" cy="549381"/>
          </a:xfrm>
          <a:prstGeom prst="rect">
            <a:avLst/>
          </a:prstGeom>
          <a:noFill/>
        </p:spPr>
        <p:txBody>
          <a:bodyPr wrap="square" rtlCol="0">
            <a:spAutoFit/>
          </a:bodyPr>
          <a:lstStyle/>
          <a:p>
            <a:pPr>
              <a:lnSpc>
                <a:spcPct val="90000"/>
              </a:lnSpc>
            </a:pPr>
            <a:r>
              <a:rPr lang="en-US" sz="1100" dirty="0" smtClean="0"/>
              <a:t>Cracks penetrate from the edge of REBCO tape (b) &lt; 40 microns before fatigue cycling cracks and (c)  &gt; 120 microns after 250,000 fatigue cycles.</a:t>
            </a:r>
            <a:endParaRPr lang="en-US" sz="1100" dirty="0"/>
          </a:p>
        </p:txBody>
      </p:sp>
      <p:sp>
        <p:nvSpPr>
          <p:cNvPr id="32" name="TextBox 31"/>
          <p:cNvSpPr txBox="1"/>
          <p:nvPr/>
        </p:nvSpPr>
        <p:spPr>
          <a:xfrm>
            <a:off x="4622882" y="4418897"/>
            <a:ext cx="4486827" cy="430887"/>
          </a:xfrm>
          <a:prstGeom prst="rect">
            <a:avLst/>
          </a:prstGeom>
          <a:noFill/>
        </p:spPr>
        <p:txBody>
          <a:bodyPr wrap="square" rtlCol="0">
            <a:spAutoFit/>
          </a:bodyPr>
          <a:lstStyle/>
          <a:p>
            <a:r>
              <a:rPr lang="en-US" sz="1100" dirty="0" smtClean="0"/>
              <a:t>Critical current (</a:t>
            </a:r>
            <a:r>
              <a:rPr lang="en-US" sz="1100" dirty="0" err="1" smtClean="0"/>
              <a:t>Ic</a:t>
            </a:r>
            <a:r>
              <a:rPr lang="en-US" sz="1100" dirty="0" smtClean="0"/>
              <a:t>) of REBCO tapes before and after 4.2K fatigue cycling…after 50,000 and </a:t>
            </a:r>
            <a:r>
              <a:rPr lang="en-US" sz="1100" dirty="0"/>
              <a:t>250,000 cycles to 0.4% maximum </a:t>
            </a:r>
            <a:r>
              <a:rPr lang="en-US" sz="1100" dirty="0" smtClean="0"/>
              <a:t>strain.</a:t>
            </a:r>
            <a:endParaRPr lang="en-US" sz="1100" dirty="0"/>
          </a:p>
        </p:txBody>
      </p:sp>
      <p:grpSp>
        <p:nvGrpSpPr>
          <p:cNvPr id="33" name="Group 32"/>
          <p:cNvGrpSpPr/>
          <p:nvPr/>
        </p:nvGrpSpPr>
        <p:grpSpPr>
          <a:xfrm>
            <a:off x="6685996" y="4862730"/>
            <a:ext cx="2311034" cy="1415804"/>
            <a:chOff x="6685996" y="4746758"/>
            <a:chExt cx="2311034" cy="1415804"/>
          </a:xfrm>
        </p:grpSpPr>
        <p:pic>
          <p:nvPicPr>
            <p:cNvPr id="34" name="Picture 3" descr="C:\Users\xhu\Downloads\SEM images\Fatigue sample 50k and 250k\Sample #3 250k_29.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1066" b="39395"/>
            <a:stretch/>
          </p:blipFill>
          <p:spPr bwMode="auto">
            <a:xfrm>
              <a:off x="6710865" y="4746758"/>
              <a:ext cx="2286165" cy="1415804"/>
            </a:xfrm>
            <a:prstGeom prst="rect">
              <a:avLst/>
            </a:prstGeom>
            <a:noFill/>
            <a:extLst>
              <a:ext uri="{909E8E84-426E-40DD-AFC4-6F175D3DCCD1}">
                <a14:hiddenFill xmlns:a14="http://schemas.microsoft.com/office/drawing/2010/main">
                  <a:solidFill>
                    <a:srgbClr val="FFFFFF"/>
                  </a:solidFill>
                </a14:hiddenFill>
              </a:ext>
            </a:extLst>
          </p:spPr>
        </p:pic>
        <p:cxnSp>
          <p:nvCxnSpPr>
            <p:cNvPr id="35" name="Straight Arrow Connector 34"/>
            <p:cNvCxnSpPr/>
            <p:nvPr/>
          </p:nvCxnSpPr>
          <p:spPr>
            <a:xfrm>
              <a:off x="7212807" y="5480693"/>
              <a:ext cx="850106" cy="0"/>
            </a:xfrm>
            <a:prstGeom prst="straightConnector1">
              <a:avLst/>
            </a:prstGeom>
            <a:ln w="38100">
              <a:solidFill>
                <a:srgbClr val="FFFF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122334" y="5096395"/>
              <a:ext cx="1031051" cy="338554"/>
            </a:xfrm>
            <a:prstGeom prst="rect">
              <a:avLst/>
            </a:prstGeom>
            <a:noFill/>
          </p:spPr>
          <p:txBody>
            <a:bodyPr wrap="none" rtlCol="0">
              <a:spAutoFit/>
            </a:bodyPr>
            <a:lstStyle/>
            <a:p>
              <a:r>
                <a:rPr lang="en-US" sz="1600" b="1" dirty="0" smtClean="0">
                  <a:solidFill>
                    <a:srgbClr val="FFFF00"/>
                  </a:solidFill>
                </a:rPr>
                <a:t>127.5 </a:t>
              </a:r>
              <a:r>
                <a:rPr lang="el-GR" sz="1600" b="1" dirty="0" smtClean="0">
                  <a:solidFill>
                    <a:srgbClr val="FFFF00"/>
                  </a:solidFill>
                  <a:latin typeface="Calibri"/>
                </a:rPr>
                <a:t>μ</a:t>
              </a:r>
              <a:r>
                <a:rPr lang="en-US" sz="1600" b="1" dirty="0" smtClean="0">
                  <a:solidFill>
                    <a:srgbClr val="FFFF00"/>
                  </a:solidFill>
                  <a:latin typeface="Calibri"/>
                </a:rPr>
                <a:t>m</a:t>
              </a:r>
              <a:endParaRPr lang="en-US" sz="1600" b="1" dirty="0">
                <a:solidFill>
                  <a:srgbClr val="FFFF00"/>
                </a:solidFill>
              </a:endParaRPr>
            </a:p>
          </p:txBody>
        </p:sp>
        <p:sp>
          <p:nvSpPr>
            <p:cNvPr id="37" name="TextBox 36"/>
            <p:cNvSpPr txBox="1"/>
            <p:nvPr/>
          </p:nvSpPr>
          <p:spPr>
            <a:xfrm>
              <a:off x="6685996" y="4756955"/>
              <a:ext cx="436338" cy="338554"/>
            </a:xfrm>
            <a:prstGeom prst="rect">
              <a:avLst/>
            </a:prstGeom>
            <a:noFill/>
          </p:spPr>
          <p:txBody>
            <a:bodyPr wrap="none" rtlCol="0">
              <a:spAutoFit/>
            </a:bodyPr>
            <a:lstStyle/>
            <a:p>
              <a:r>
                <a:rPr lang="en-US" sz="1600" b="1" dirty="0" smtClean="0">
                  <a:solidFill>
                    <a:srgbClr val="FFFF00"/>
                  </a:solidFill>
                </a:rPr>
                <a:t>(c)</a:t>
              </a:r>
              <a:endParaRPr lang="en-US" sz="1600" b="1" dirty="0">
                <a:solidFill>
                  <a:srgbClr val="FFFF00"/>
                </a:solidFill>
              </a:endParaRPr>
            </a:p>
          </p:txBody>
        </p:sp>
      </p:grpSp>
      <p:grpSp>
        <p:nvGrpSpPr>
          <p:cNvPr id="38" name="Group 37"/>
          <p:cNvGrpSpPr/>
          <p:nvPr/>
        </p:nvGrpSpPr>
        <p:grpSpPr>
          <a:xfrm>
            <a:off x="4612622" y="4872977"/>
            <a:ext cx="2027926" cy="1391569"/>
            <a:chOff x="4612622" y="4739165"/>
            <a:chExt cx="2027926" cy="1391569"/>
          </a:xfrm>
        </p:grpSpPr>
        <p:pic>
          <p:nvPicPr>
            <p:cNvPr id="39" name="Picture 2" descr="C:\Users\xhu\Downloads\SEM images\Fatigue sample 50k and 250k\Sample #3 AR08.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20162" b="41564"/>
            <a:stretch/>
          </p:blipFill>
          <p:spPr bwMode="auto">
            <a:xfrm>
              <a:off x="4665267" y="4739165"/>
              <a:ext cx="1975281" cy="1391569"/>
            </a:xfrm>
            <a:prstGeom prst="rect">
              <a:avLst/>
            </a:prstGeom>
            <a:noFill/>
            <a:extLst>
              <a:ext uri="{909E8E84-426E-40DD-AFC4-6F175D3DCCD1}">
                <a14:hiddenFill xmlns:a14="http://schemas.microsoft.com/office/drawing/2010/main">
                  <a:solidFill>
                    <a:srgbClr val="FFFFFF"/>
                  </a:solidFill>
                </a14:hiddenFill>
              </a:ext>
            </a:extLst>
          </p:spPr>
        </p:pic>
        <p:sp>
          <p:nvSpPr>
            <p:cNvPr id="40" name="Rectangle 39"/>
            <p:cNvSpPr/>
            <p:nvPr/>
          </p:nvSpPr>
          <p:spPr>
            <a:xfrm>
              <a:off x="5493545" y="5652847"/>
              <a:ext cx="1037466" cy="248716"/>
            </a:xfrm>
            <a:prstGeom prst="rect">
              <a:avLst/>
            </a:prstGeom>
            <a:solidFill>
              <a:schemeClr val="tx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FF00"/>
                  </a:solidFill>
                </a:rPr>
                <a:t>46.37 </a:t>
              </a:r>
              <a:r>
                <a:rPr lang="el-GR" sz="1600" b="1" dirty="0" smtClean="0">
                  <a:solidFill>
                    <a:srgbClr val="FFFF00"/>
                  </a:solidFill>
                  <a:latin typeface="Calibri" panose="020F0502020204030204" pitchFamily="34" charset="0"/>
                  <a:cs typeface="Calibri" panose="020F0502020204030204" pitchFamily="34" charset="0"/>
                </a:rPr>
                <a:t>μ</a:t>
              </a:r>
              <a:r>
                <a:rPr lang="en-US" sz="1600" b="1" dirty="0" smtClean="0">
                  <a:solidFill>
                    <a:srgbClr val="FFFF00"/>
                  </a:solidFill>
                  <a:latin typeface="Calibri" panose="020F0502020204030204" pitchFamily="34" charset="0"/>
                  <a:cs typeface="Calibri" panose="020F0502020204030204" pitchFamily="34" charset="0"/>
                </a:rPr>
                <a:t>m</a:t>
              </a:r>
              <a:endParaRPr lang="en-US" sz="1600" b="1" dirty="0">
                <a:solidFill>
                  <a:srgbClr val="FFFF00"/>
                </a:solidFill>
              </a:endParaRPr>
            </a:p>
          </p:txBody>
        </p:sp>
        <p:cxnSp>
          <p:nvCxnSpPr>
            <p:cNvPr id="41" name="Straight Arrow Connector 40"/>
            <p:cNvCxnSpPr/>
            <p:nvPr/>
          </p:nvCxnSpPr>
          <p:spPr>
            <a:xfrm>
              <a:off x="5093494" y="5454660"/>
              <a:ext cx="1182291" cy="0"/>
            </a:xfrm>
            <a:prstGeom prst="straightConnector1">
              <a:avLst/>
            </a:prstGeom>
            <a:ln w="38100">
              <a:solidFill>
                <a:srgbClr val="FFFF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612622" y="4768049"/>
              <a:ext cx="447558" cy="338554"/>
            </a:xfrm>
            <a:prstGeom prst="rect">
              <a:avLst/>
            </a:prstGeom>
            <a:noFill/>
          </p:spPr>
          <p:txBody>
            <a:bodyPr wrap="none" rtlCol="0">
              <a:spAutoFit/>
            </a:bodyPr>
            <a:lstStyle/>
            <a:p>
              <a:r>
                <a:rPr lang="en-US" sz="1600" b="1" dirty="0" smtClean="0">
                  <a:solidFill>
                    <a:srgbClr val="FFFF00"/>
                  </a:solidFill>
                </a:rPr>
                <a:t>(b)</a:t>
              </a:r>
              <a:endParaRPr lang="en-US" sz="1600" b="1" dirty="0">
                <a:solidFill>
                  <a:srgbClr val="FFFF00"/>
                </a:solidFill>
              </a:endParaRPr>
            </a:p>
          </p:txBody>
        </p:sp>
      </p:grpSp>
      <p:sp>
        <p:nvSpPr>
          <p:cNvPr id="43" name="TextBox 42"/>
          <p:cNvSpPr txBox="1"/>
          <p:nvPr/>
        </p:nvSpPr>
        <p:spPr>
          <a:xfrm>
            <a:off x="4568108" y="1322782"/>
            <a:ext cx="436338" cy="338554"/>
          </a:xfrm>
          <a:prstGeom prst="rect">
            <a:avLst/>
          </a:prstGeom>
          <a:noFill/>
        </p:spPr>
        <p:txBody>
          <a:bodyPr wrap="none" rtlCol="0">
            <a:spAutoFit/>
          </a:bodyPr>
          <a:lstStyle/>
          <a:p>
            <a:r>
              <a:rPr lang="en-US" sz="1600" b="1" dirty="0" smtClean="0"/>
              <a:t>(a)</a:t>
            </a:r>
            <a:endParaRPr lang="en-US" sz="1600" b="1" dirty="0"/>
          </a:p>
        </p:txBody>
      </p:sp>
      <p:grpSp>
        <p:nvGrpSpPr>
          <p:cNvPr id="44" name="Group 43"/>
          <p:cNvGrpSpPr/>
          <p:nvPr/>
        </p:nvGrpSpPr>
        <p:grpSpPr>
          <a:xfrm>
            <a:off x="4957389" y="1294055"/>
            <a:ext cx="3843156" cy="3099526"/>
            <a:chOff x="5010913" y="1276214"/>
            <a:chExt cx="3736104" cy="2973635"/>
          </a:xfrm>
        </p:grpSpPr>
        <p:pic>
          <p:nvPicPr>
            <p:cNvPr id="45" name="Picture 44"/>
            <p:cNvPicPr>
              <a:picLocks noChangeAspect="1"/>
            </p:cNvPicPr>
            <p:nvPr/>
          </p:nvPicPr>
          <p:blipFill rotWithShape="1">
            <a:blip r:embed="rId7"/>
            <a:srcRect l="7333" t="9415" r="10500" b="5156"/>
            <a:stretch/>
          </p:blipFill>
          <p:spPr>
            <a:xfrm>
              <a:off x="5010913" y="1276214"/>
              <a:ext cx="3736104" cy="2973635"/>
            </a:xfrm>
            <a:prstGeom prst="rect">
              <a:avLst/>
            </a:prstGeom>
          </p:spPr>
        </p:pic>
        <p:pic>
          <p:nvPicPr>
            <p:cNvPr id="46" name="Picture 45"/>
            <p:cNvPicPr>
              <a:picLocks noChangeAspect="1"/>
            </p:cNvPicPr>
            <p:nvPr/>
          </p:nvPicPr>
          <p:blipFill rotWithShape="1">
            <a:blip r:embed="rId7"/>
            <a:srcRect l="19933" t="13736" r="48381" b="72937"/>
            <a:stretch/>
          </p:blipFill>
          <p:spPr>
            <a:xfrm>
              <a:off x="5528569" y="1388172"/>
              <a:ext cx="1826631" cy="588140"/>
            </a:xfrm>
            <a:prstGeom prst="rect">
              <a:avLst/>
            </a:prstGeom>
          </p:spPr>
        </p:pic>
        <p:pic>
          <p:nvPicPr>
            <p:cNvPr id="47" name="Picture 46"/>
            <p:cNvPicPr>
              <a:picLocks noChangeAspect="1"/>
            </p:cNvPicPr>
            <p:nvPr/>
          </p:nvPicPr>
          <p:blipFill rotWithShape="1">
            <a:blip r:embed="rId7"/>
            <a:srcRect l="22069" t="14835" r="75763" b="82662"/>
            <a:stretch/>
          </p:blipFill>
          <p:spPr>
            <a:xfrm>
              <a:off x="6587204" y="2646810"/>
              <a:ext cx="247322" cy="218564"/>
            </a:xfrm>
            <a:prstGeom prst="rect">
              <a:avLst/>
            </a:prstGeom>
          </p:spPr>
        </p:pic>
        <p:pic>
          <p:nvPicPr>
            <p:cNvPr id="48" name="Picture 47"/>
            <p:cNvPicPr>
              <a:picLocks noChangeAspect="1"/>
            </p:cNvPicPr>
            <p:nvPr/>
          </p:nvPicPr>
          <p:blipFill rotWithShape="1">
            <a:blip r:embed="rId7"/>
            <a:srcRect l="22707" t="19587" r="76191" b="79024"/>
            <a:stretch/>
          </p:blipFill>
          <p:spPr>
            <a:xfrm>
              <a:off x="6145946" y="2558840"/>
              <a:ext cx="133254" cy="128661"/>
            </a:xfrm>
            <a:prstGeom prst="rect">
              <a:avLst/>
            </a:prstGeom>
          </p:spPr>
        </p:pic>
        <p:pic>
          <p:nvPicPr>
            <p:cNvPr id="49" name="Picture 48"/>
            <p:cNvPicPr>
              <a:picLocks noChangeAspect="1"/>
            </p:cNvPicPr>
            <p:nvPr/>
          </p:nvPicPr>
          <p:blipFill rotWithShape="1">
            <a:blip r:embed="rId7"/>
            <a:srcRect l="22826" t="23529" r="75529" b="74254"/>
            <a:stretch/>
          </p:blipFill>
          <p:spPr>
            <a:xfrm>
              <a:off x="6967282" y="2952842"/>
              <a:ext cx="145570" cy="150146"/>
            </a:xfrm>
            <a:prstGeom prst="rect">
              <a:avLst/>
            </a:prstGeom>
          </p:spPr>
        </p:pic>
        <p:pic>
          <p:nvPicPr>
            <p:cNvPr id="50" name="Picture 49"/>
            <p:cNvPicPr>
              <a:picLocks noChangeAspect="1"/>
            </p:cNvPicPr>
            <p:nvPr/>
          </p:nvPicPr>
          <p:blipFill rotWithShape="1">
            <a:blip r:embed="rId7"/>
            <a:srcRect l="22554" t="15272" r="75763" b="82662"/>
            <a:stretch/>
          </p:blipFill>
          <p:spPr>
            <a:xfrm rot="10800000">
              <a:off x="7734277" y="1652870"/>
              <a:ext cx="192010" cy="180390"/>
            </a:xfrm>
            <a:prstGeom prst="rect">
              <a:avLst/>
            </a:prstGeom>
          </p:spPr>
        </p:pic>
        <p:pic>
          <p:nvPicPr>
            <p:cNvPr id="51" name="Picture 50"/>
            <p:cNvPicPr>
              <a:picLocks noChangeAspect="1"/>
            </p:cNvPicPr>
            <p:nvPr/>
          </p:nvPicPr>
          <p:blipFill rotWithShape="1">
            <a:blip r:embed="rId7"/>
            <a:srcRect l="22564" t="19237" r="75671" b="78392"/>
            <a:stretch/>
          </p:blipFill>
          <p:spPr>
            <a:xfrm>
              <a:off x="6269239" y="2596749"/>
              <a:ext cx="213453" cy="219551"/>
            </a:xfrm>
            <a:prstGeom prst="rect">
              <a:avLst/>
            </a:prstGeom>
          </p:spPr>
        </p:pic>
        <p:pic>
          <p:nvPicPr>
            <p:cNvPr id="52" name="Picture 51"/>
            <p:cNvPicPr>
              <a:picLocks noChangeAspect="1"/>
            </p:cNvPicPr>
            <p:nvPr/>
          </p:nvPicPr>
          <p:blipFill rotWithShape="1">
            <a:blip r:embed="rId7"/>
            <a:srcRect l="22564" t="19237" r="76176" b="79076"/>
            <a:stretch/>
          </p:blipFill>
          <p:spPr>
            <a:xfrm>
              <a:off x="6832015" y="2182677"/>
              <a:ext cx="152348" cy="156166"/>
            </a:xfrm>
            <a:prstGeom prst="rect">
              <a:avLst/>
            </a:prstGeom>
          </p:spPr>
        </p:pic>
        <p:pic>
          <p:nvPicPr>
            <p:cNvPr id="53" name="Picture 52"/>
            <p:cNvPicPr>
              <a:picLocks noChangeAspect="1"/>
            </p:cNvPicPr>
            <p:nvPr/>
          </p:nvPicPr>
          <p:blipFill rotWithShape="1">
            <a:blip r:embed="rId7"/>
            <a:srcRect l="22564" t="19237" r="75671" b="78392"/>
            <a:stretch/>
          </p:blipFill>
          <p:spPr>
            <a:xfrm>
              <a:off x="6985732" y="1987527"/>
              <a:ext cx="213453" cy="219551"/>
            </a:xfrm>
            <a:prstGeom prst="rect">
              <a:avLst/>
            </a:prstGeom>
          </p:spPr>
        </p:pic>
        <p:pic>
          <p:nvPicPr>
            <p:cNvPr id="54" name="Picture 53"/>
            <p:cNvPicPr>
              <a:picLocks noChangeAspect="1"/>
            </p:cNvPicPr>
            <p:nvPr/>
          </p:nvPicPr>
          <p:blipFill rotWithShape="1">
            <a:blip r:embed="rId7"/>
            <a:srcRect l="22527" t="15351" r="76023" b="83124"/>
            <a:stretch/>
          </p:blipFill>
          <p:spPr>
            <a:xfrm>
              <a:off x="6359175" y="2527506"/>
              <a:ext cx="165420" cy="133254"/>
            </a:xfrm>
            <a:prstGeom prst="rect">
              <a:avLst/>
            </a:prstGeom>
          </p:spPr>
        </p:pic>
        <p:pic>
          <p:nvPicPr>
            <p:cNvPr id="55" name="Picture 54"/>
            <p:cNvPicPr>
              <a:picLocks noChangeAspect="1"/>
            </p:cNvPicPr>
            <p:nvPr/>
          </p:nvPicPr>
          <p:blipFill rotWithShape="1">
            <a:blip r:embed="rId7"/>
            <a:srcRect l="22767" t="23451" r="75529" b="74254"/>
            <a:stretch/>
          </p:blipFill>
          <p:spPr>
            <a:xfrm>
              <a:off x="6989584" y="2297151"/>
              <a:ext cx="150784" cy="155357"/>
            </a:xfrm>
            <a:prstGeom prst="rect">
              <a:avLst/>
            </a:prstGeom>
          </p:spPr>
        </p:pic>
        <p:pic>
          <p:nvPicPr>
            <p:cNvPr id="56" name="Picture 55"/>
            <p:cNvPicPr>
              <a:picLocks noChangeAspect="1"/>
            </p:cNvPicPr>
            <p:nvPr/>
          </p:nvPicPr>
          <p:blipFill rotWithShape="1">
            <a:blip r:embed="rId7"/>
            <a:srcRect l="22826" t="23529" r="75529" b="74254"/>
            <a:stretch/>
          </p:blipFill>
          <p:spPr>
            <a:xfrm>
              <a:off x="6240326" y="3308824"/>
              <a:ext cx="145570" cy="150146"/>
            </a:xfrm>
            <a:prstGeom prst="rect">
              <a:avLst/>
            </a:prstGeom>
          </p:spPr>
        </p:pic>
      </p:grpSp>
      <p:sp>
        <p:nvSpPr>
          <p:cNvPr id="57" name="Text Box 28"/>
          <p:cNvSpPr txBox="1">
            <a:spLocks noChangeArrowheads="1"/>
          </p:cNvSpPr>
          <p:nvPr/>
        </p:nvSpPr>
        <p:spPr bwMode="auto">
          <a:xfrm>
            <a:off x="36389" y="6048419"/>
            <a:ext cx="4591786" cy="769441"/>
          </a:xfrm>
          <a:prstGeom prst="rect">
            <a:avLst/>
          </a:prstGeom>
          <a:noFill/>
          <a:ln w="9525">
            <a:noFill/>
            <a:miter lim="800000"/>
            <a:headEnd/>
            <a:tailEnd/>
          </a:ln>
        </p:spPr>
        <p:txBody>
          <a:bodyPr wrap="square">
            <a:spAutoFit/>
          </a:bodyPr>
          <a:lstStyle/>
          <a:p>
            <a:r>
              <a:rPr lang="en-US" sz="1100" b="1" dirty="0" smtClean="0">
                <a:solidFill>
                  <a:srgbClr val="333399"/>
                </a:solidFill>
              </a:rPr>
              <a:t>Facilities/Instrumentation used:</a:t>
            </a:r>
            <a:r>
              <a:rPr lang="en-US" sz="1100" dirty="0" smtClean="0">
                <a:solidFill>
                  <a:srgbClr val="333399"/>
                </a:solidFill>
              </a:rPr>
              <a:t>  MagLab Applied Superconductivity Center and MagLab Magnet Science and Technology Division, including MTS Landmark, </a:t>
            </a:r>
            <a:r>
              <a:rPr lang="en-US" sz="1100" dirty="0" err="1" smtClean="0">
                <a:solidFill>
                  <a:srgbClr val="333399"/>
                </a:solidFill>
              </a:rPr>
              <a:t>Yatestar</a:t>
            </a:r>
            <a:r>
              <a:rPr lang="en-US" sz="1100" dirty="0" smtClean="0">
                <a:solidFill>
                  <a:srgbClr val="333399"/>
                </a:solidFill>
              </a:rPr>
              <a:t>, Scanning Electron Microscope,     and the 15 T/17 T transport current measurement system.</a:t>
            </a:r>
            <a:endParaRPr lang="en-US" sz="1100" dirty="0">
              <a:solidFill>
                <a:srgbClr val="333399"/>
              </a:solidFill>
            </a:endParaRPr>
          </a:p>
        </p:txBody>
      </p:sp>
    </p:spTree>
    <p:extLst>
      <p:ext uri="{BB962C8B-B14F-4D97-AF65-F5344CB8AC3E}">
        <p14:creationId xmlns:p14="http://schemas.microsoft.com/office/powerpoint/2010/main" val="1601593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02ED0CECD0B641A5BB9FB5CB620836" ma:contentTypeVersion="1" ma:contentTypeDescription="Create a new document." ma:contentTypeScope="" ma:versionID="83dda36b849837e9f775fc17b333851c">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4FDB86-3C2B-42AE-9E6B-9CAB6B086B1E}"/>
</file>

<file path=customXml/itemProps2.xml><?xml version="1.0" encoding="utf-8"?>
<ds:datastoreItem xmlns:ds="http://schemas.openxmlformats.org/officeDocument/2006/customXml" ds:itemID="{409B59D9-7D66-4A35-BB56-2925D2DA94EB}"/>
</file>

<file path=customXml/itemProps3.xml><?xml version="1.0" encoding="utf-8"?>
<ds:datastoreItem xmlns:ds="http://schemas.openxmlformats.org/officeDocument/2006/customXml" ds:itemID="{C97C8DE7-D8F7-4B22-9164-0ACD094B967F}"/>
</file>

<file path=docProps/app.xml><?xml version="1.0" encoding="utf-8"?>
<Properties xmlns="http://schemas.openxmlformats.org/officeDocument/2006/extended-properties" xmlns:vt="http://schemas.openxmlformats.org/officeDocument/2006/docPropsVTypes">
  <TotalTime>6045</TotalTime>
  <Words>846</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155</cp:revision>
  <cp:lastPrinted>2019-07-16T13:07:28Z</cp:lastPrinted>
  <dcterms:created xsi:type="dcterms:W3CDTF">2004-08-07T03:10:56Z</dcterms:created>
  <dcterms:modified xsi:type="dcterms:W3CDTF">2020-04-20T02:11:24Z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0x0101000802ED0CECD0B641A5BB9FB5CB620836</vt:lpwstr>
  </property>
</Properties>
</file>