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35" autoAdjust="0"/>
    <p:restoredTop sz="95063" autoAdjust="0"/>
  </p:normalViewPr>
  <p:slideViewPr>
    <p:cSldViewPr snapToGrid="0">
      <p:cViewPr varScale="1">
        <p:scale>
          <a:sx n="95" d="100"/>
          <a:sy n="95" d="100"/>
        </p:scale>
        <p:origin x="29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2" d="100"/>
          <a:sy n="92" d="100"/>
        </p:scale>
        <p:origin x="3480" y="1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802822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a:solidFill>
                  <a:schemeClr val="tx1"/>
                </a:solidFill>
                <a:effectLst/>
                <a:latin typeface="Arial" charset="0"/>
                <a:ea typeface="+mn-ea"/>
                <a:cs typeface="+mn-cs"/>
              </a:rPr>
              <a:t>1. What is the finding?</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Here to be included a short description in layman language of the finding</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2. Why this finding is important?</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A short description of why the finding is important for scientific community, technology, society,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3. Why NHMFL? </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a:latin typeface="Arial" pitchFamily="34" charset="0"/>
            </a:endParaRPr>
          </a:p>
        </p:txBody>
      </p:sp>
    </p:spTree>
    <p:extLst>
      <p:ext uri="{BB962C8B-B14F-4D97-AF65-F5344CB8AC3E}">
        <p14:creationId xmlns:p14="http://schemas.microsoft.com/office/powerpoint/2010/main" val="309601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67925" y="1230794"/>
            <a:ext cx="4807560" cy="4662815"/>
          </a:xfrm>
          <a:prstGeom prst="rect">
            <a:avLst/>
          </a:prstGeom>
          <a:noFill/>
          <a:ln w="9525">
            <a:noFill/>
            <a:miter lim="800000"/>
            <a:headEnd/>
            <a:tailEnd/>
          </a:ln>
        </p:spPr>
        <p:txBody>
          <a:bodyPr wrap="square">
            <a:spAutoFit/>
          </a:bodyPr>
          <a:lstStyle/>
          <a:p>
            <a:pPr algn="just"/>
            <a:r>
              <a:rPr lang="en-US" sz="1100" dirty="0"/>
              <a:t>Traditionally, </a:t>
            </a:r>
            <a:r>
              <a:rPr lang="en-US" sz="1100" dirty="0" err="1"/>
              <a:t>magnetoelectric</a:t>
            </a:r>
            <a:r>
              <a:rPr lang="en-US" sz="1100" dirty="0"/>
              <a:t> coupling and </a:t>
            </a:r>
            <a:r>
              <a:rPr lang="en-US" sz="1100" dirty="0" err="1"/>
              <a:t>multiferroic</a:t>
            </a:r>
            <a:r>
              <a:rPr lang="en-US" sz="1100" dirty="0"/>
              <a:t> behavior are studied in inorganic oxide materials </a:t>
            </a:r>
            <a:r>
              <a:rPr lang="en-US" sz="1100" dirty="0" smtClean="0"/>
              <a:t>in which </a:t>
            </a:r>
            <a:r>
              <a:rPr lang="en-US" sz="1100" dirty="0" smtClean="0"/>
              <a:t>ferromagnetic order or </a:t>
            </a:r>
            <a:r>
              <a:rPr lang="en-US" sz="1100" dirty="0" smtClean="0"/>
              <a:t>antiferromagnetic </a:t>
            </a:r>
            <a:r>
              <a:rPr lang="en-US" sz="1100" dirty="0"/>
              <a:t>order </a:t>
            </a:r>
            <a:r>
              <a:rPr lang="en-US" sz="1100" dirty="0" smtClean="0"/>
              <a:t>couple to </a:t>
            </a:r>
            <a:r>
              <a:rPr lang="en-US" sz="1100" dirty="0"/>
              <a:t>electric </a:t>
            </a:r>
            <a:r>
              <a:rPr lang="en-US" sz="1100" dirty="0" smtClean="0"/>
              <a:t>polarization. Materials with </a:t>
            </a:r>
            <a:r>
              <a:rPr lang="en-US" sz="1100" dirty="0" err="1" smtClean="0"/>
              <a:t>magnetoelectric</a:t>
            </a:r>
            <a:r>
              <a:rPr lang="en-US" sz="1100" dirty="0" smtClean="0"/>
              <a:t> coupling have potential </a:t>
            </a:r>
            <a:r>
              <a:rPr lang="en-US" sz="1100" dirty="0" smtClean="0"/>
              <a:t>application </a:t>
            </a:r>
            <a:r>
              <a:rPr lang="en-US" sz="1100" dirty="0"/>
              <a:t>in low-power magnetic sensing, new computational devices, and high-frequency electronics. </a:t>
            </a:r>
          </a:p>
          <a:p>
            <a:pPr algn="just"/>
            <a:endParaRPr lang="en-US" sz="1100" dirty="0"/>
          </a:p>
          <a:p>
            <a:pPr algn="just"/>
            <a:r>
              <a:rPr lang="en-US" sz="1100" dirty="0" smtClean="0"/>
              <a:t>MagLab users studied a </a:t>
            </a:r>
            <a:r>
              <a:rPr lang="en-US" sz="1100" dirty="0"/>
              <a:t>spin state </a:t>
            </a:r>
            <a:r>
              <a:rPr lang="en-US" sz="1100" dirty="0" smtClean="0"/>
              <a:t>transition, a </a:t>
            </a:r>
            <a:r>
              <a:rPr lang="en-US" sz="1100" dirty="0"/>
              <a:t>different type of magnetic order </a:t>
            </a:r>
            <a:r>
              <a:rPr lang="en-US" sz="1100" dirty="0" smtClean="0"/>
              <a:t>common </a:t>
            </a:r>
            <a:r>
              <a:rPr lang="en-US" sz="1100" dirty="0"/>
              <a:t>in molecular </a:t>
            </a:r>
            <a:r>
              <a:rPr lang="en-US" sz="1100" dirty="0" smtClean="0"/>
              <a:t>materials that offers </a:t>
            </a:r>
            <a:r>
              <a:rPr lang="en-US" sz="1100" dirty="0"/>
              <a:t>greater coupling to the lattice and therefore </a:t>
            </a:r>
            <a:r>
              <a:rPr lang="en-US" sz="1100" dirty="0" smtClean="0"/>
              <a:t>enhanced potential </a:t>
            </a:r>
            <a:r>
              <a:rPr lang="en-US" sz="1100" dirty="0"/>
              <a:t>for magnetoelectric coupling. At the </a:t>
            </a:r>
            <a:r>
              <a:rPr lang="en-US" sz="1100" dirty="0" smtClean="0"/>
              <a:t>low-spin </a:t>
            </a:r>
            <a:r>
              <a:rPr lang="en-US" sz="1100" dirty="0"/>
              <a:t>to </a:t>
            </a:r>
            <a:r>
              <a:rPr lang="en-US" sz="1100" dirty="0" smtClean="0"/>
              <a:t>high-spin </a:t>
            </a:r>
            <a:r>
              <a:rPr lang="en-US" sz="1100" dirty="0"/>
              <a:t>transition in a Mn</a:t>
            </a:r>
            <a:r>
              <a:rPr lang="en-US" sz="1100" baseline="30000" dirty="0"/>
              <a:t>3+</a:t>
            </a:r>
            <a:r>
              <a:rPr lang="en-US" sz="1100" dirty="0"/>
              <a:t>-based molecular material </a:t>
            </a:r>
            <a:r>
              <a:rPr lang="en-US" sz="1100" dirty="0" smtClean="0"/>
              <a:t>denoted </a:t>
            </a:r>
            <a:r>
              <a:rPr lang="en-US" sz="1100" dirty="0" smtClean="0"/>
              <a:t>“</a:t>
            </a:r>
            <a:r>
              <a:rPr lang="en-US" sz="1100" dirty="0" err="1" smtClean="0"/>
              <a:t>Mn</a:t>
            </a:r>
            <a:r>
              <a:rPr lang="en-US" sz="1100" dirty="0" smtClean="0"/>
              <a:t>(</a:t>
            </a:r>
            <a:r>
              <a:rPr lang="en-US" sz="1100" dirty="0" err="1" smtClean="0"/>
              <a:t>taa</a:t>
            </a:r>
            <a:r>
              <a:rPr lang="en-US" sz="1100" dirty="0"/>
              <a:t>)”, the spin state changes from S = 1 to S = 2 at a </a:t>
            </a:r>
            <a:r>
              <a:rPr lang="en-US" sz="1100" dirty="0" smtClean="0"/>
              <a:t>first-</a:t>
            </a:r>
            <a:r>
              <a:rPr lang="en-US" sz="1100" dirty="0" smtClean="0"/>
              <a:t>order </a:t>
            </a:r>
            <a:r>
              <a:rPr lang="en-US" sz="1100" dirty="0"/>
              <a:t>phase </a:t>
            </a:r>
            <a:r>
              <a:rPr lang="en-US" sz="1100" dirty="0" smtClean="0"/>
              <a:t>transition. The </a:t>
            </a:r>
            <a:r>
              <a:rPr lang="en-US" sz="1100" dirty="0"/>
              <a:t>high spin state is </a:t>
            </a:r>
            <a:r>
              <a:rPr lang="en-US" sz="1100" dirty="0" err="1"/>
              <a:t>Jahn</a:t>
            </a:r>
            <a:r>
              <a:rPr lang="en-US" sz="1100" dirty="0"/>
              <a:t>-Teller active, which allows three choices for distorting the </a:t>
            </a:r>
            <a:r>
              <a:rPr lang="en-US" sz="1100" dirty="0" smtClean="0"/>
              <a:t>molecules in the crystalline lattice, thereby </a:t>
            </a:r>
            <a:r>
              <a:rPr lang="en-US" sz="1100" dirty="0"/>
              <a:t>creating electric dipoles. </a:t>
            </a:r>
            <a:r>
              <a:rPr lang="en-US" sz="1100" dirty="0" smtClean="0"/>
              <a:t>These electric </a:t>
            </a:r>
            <a:r>
              <a:rPr lang="en-US" sz="1100" dirty="0"/>
              <a:t>dipoles </a:t>
            </a:r>
            <a:r>
              <a:rPr lang="en-US" sz="1100" dirty="0" smtClean="0"/>
              <a:t>undergo </a:t>
            </a:r>
            <a:r>
              <a:rPr lang="en-US" sz="1100" dirty="0"/>
              <a:t>different orderings controlled by magnetic field and temperature. </a:t>
            </a:r>
            <a:r>
              <a:rPr lang="en-US" sz="1100" dirty="0" smtClean="0"/>
              <a:t>The upper figure shows </a:t>
            </a:r>
            <a:r>
              <a:rPr lang="en-US" sz="1100" dirty="0"/>
              <a:t>the DC-field phase diagram of </a:t>
            </a:r>
            <a:r>
              <a:rPr lang="en-US" sz="1100" dirty="0" err="1" smtClean="0"/>
              <a:t>Mn</a:t>
            </a:r>
            <a:r>
              <a:rPr lang="en-US" sz="1100" dirty="0" smtClean="0"/>
              <a:t>(</a:t>
            </a:r>
            <a:r>
              <a:rPr lang="en-US" sz="1100" dirty="0" err="1" smtClean="0"/>
              <a:t>taa</a:t>
            </a:r>
            <a:r>
              <a:rPr lang="en-US" sz="1100" dirty="0" smtClean="0"/>
              <a:t>) with three </a:t>
            </a:r>
            <a:r>
              <a:rPr lang="en-US" sz="1100" dirty="0"/>
              <a:t>different </a:t>
            </a:r>
            <a:r>
              <a:rPr lang="en-US" sz="1100" dirty="0" err="1" smtClean="0"/>
              <a:t>ferro</a:t>
            </a:r>
            <a:r>
              <a:rPr lang="en-US" sz="1100" dirty="0" smtClean="0"/>
              <a:t>- </a:t>
            </a:r>
            <a:r>
              <a:rPr lang="en-US" sz="1100" dirty="0"/>
              <a:t>or </a:t>
            </a:r>
            <a:r>
              <a:rPr lang="en-US" sz="1100" dirty="0" smtClean="0"/>
              <a:t>para-electric </a:t>
            </a:r>
            <a:r>
              <a:rPr lang="en-US" sz="1100" dirty="0"/>
              <a:t>phases depending on magnetic field and temperature. </a:t>
            </a:r>
          </a:p>
          <a:p>
            <a:pPr algn="just"/>
            <a:endParaRPr lang="en-US" sz="1100" dirty="0"/>
          </a:p>
          <a:p>
            <a:pPr algn="just"/>
            <a:r>
              <a:rPr lang="en-US" sz="1100" dirty="0"/>
              <a:t>This work demonstrates that </a:t>
            </a:r>
            <a:r>
              <a:rPr lang="en-US" sz="1100" dirty="0" smtClean="0"/>
              <a:t>multi-</a:t>
            </a:r>
            <a:r>
              <a:rPr lang="en-US" sz="1100" dirty="0" err="1" smtClean="0"/>
              <a:t>ferroic</a:t>
            </a:r>
            <a:r>
              <a:rPr lang="en-US" sz="1100" dirty="0" smtClean="0"/>
              <a:t>-like </a:t>
            </a:r>
            <a:r>
              <a:rPr lang="en-US" sz="1100" dirty="0"/>
              <a:t>magnetoelectric behavior is possible using </a:t>
            </a:r>
            <a:r>
              <a:rPr lang="en-US" sz="1100" dirty="0" smtClean="0"/>
              <a:t>a spin state transition with </a:t>
            </a:r>
            <a:r>
              <a:rPr lang="en-US" sz="1100" dirty="0"/>
              <a:t>a resulting </a:t>
            </a:r>
            <a:r>
              <a:rPr lang="en-US" sz="1100" dirty="0" smtClean="0"/>
              <a:t>magnetic-field- </a:t>
            </a:r>
            <a:r>
              <a:rPr lang="en-US" sz="1100" dirty="0"/>
              <a:t>induced electric polarization </a:t>
            </a:r>
            <a:r>
              <a:rPr lang="en-US" sz="1100" dirty="0" smtClean="0"/>
              <a:t>that is within </a:t>
            </a:r>
            <a:r>
              <a:rPr lang="en-US" sz="1100" dirty="0"/>
              <a:t>10% of the record of any magnetoelectric material. This discovery vastly expands the possible materials and types of magnetic orders at which magnetoelectric coupling can be studied. In molecular materials, such spin state transitions are common and widely studied, since the soft lattice accommodates the change in orbital occupation that accompanies the spin state transition. </a:t>
            </a:r>
            <a:endParaRPr lang="en-US" sz="1100" baseline="-25000" dirty="0"/>
          </a:p>
        </p:txBody>
      </p:sp>
      <p:pic>
        <p:nvPicPr>
          <p:cNvPr id="16" name="Picture 15" descr="NSF logo.jpg">
            <a:extLst>
              <a:ext uri="{FF2B5EF4-FFF2-40B4-BE49-F238E27FC236}">
                <a16:creationId xmlns:a16="http://schemas.microsoft.com/office/drawing/2014/main" id="{154F69A3-79B7-2F4A-BE90-2FE125B8D133}"/>
              </a:ext>
            </a:extLst>
          </p:cNvPr>
          <p:cNvPicPr>
            <a:picLocks noChangeAspect="1"/>
          </p:cNvPicPr>
          <p:nvPr/>
        </p:nvPicPr>
        <p:blipFill>
          <a:blip r:embed="rId3" cstate="print"/>
          <a:stretch>
            <a:fillRect/>
          </a:stretch>
        </p:blipFill>
        <p:spPr>
          <a:xfrm>
            <a:off x="8073849" y="7116"/>
            <a:ext cx="1024936" cy="1031109"/>
          </a:xfrm>
          <a:prstGeom prst="rect">
            <a:avLst/>
          </a:prstGeom>
        </p:spPr>
      </p:pic>
      <p:pic>
        <p:nvPicPr>
          <p:cNvPr id="17" name="Picture 16" descr="JustM_purple.jpg">
            <a:extLst>
              <a:ext uri="{FF2B5EF4-FFF2-40B4-BE49-F238E27FC236}">
                <a16:creationId xmlns:a16="http://schemas.microsoft.com/office/drawing/2014/main" id="{77D33D25-9F14-FF45-9027-0F31F680C25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1686" y="80500"/>
            <a:ext cx="762424" cy="908678"/>
          </a:xfrm>
          <a:prstGeom prst="rect">
            <a:avLst/>
          </a:prstGeom>
        </p:spPr>
      </p:pic>
      <p:sp>
        <p:nvSpPr>
          <p:cNvPr id="18" name="Text Box 62"/>
          <p:cNvSpPr txBox="1">
            <a:spLocks noChangeArrowheads="1"/>
          </p:cNvSpPr>
          <p:nvPr/>
        </p:nvSpPr>
        <p:spPr bwMode="auto">
          <a:xfrm>
            <a:off x="784224" y="10255"/>
            <a:ext cx="7409933" cy="1015663"/>
          </a:xfrm>
          <a:prstGeom prst="rect">
            <a:avLst/>
          </a:prstGeom>
          <a:noFill/>
          <a:ln w="9525">
            <a:noFill/>
            <a:miter lim="800000"/>
            <a:headEnd/>
            <a:tailEnd/>
          </a:ln>
        </p:spPr>
        <p:txBody>
          <a:bodyPr wrap="square">
            <a:spAutoFit/>
          </a:bodyPr>
          <a:lstStyle/>
          <a:p>
            <a:pPr algn="ctr"/>
            <a:r>
              <a:rPr lang="en-US" sz="1600" b="1" dirty="0" err="1"/>
              <a:t>Magnetoelectric</a:t>
            </a:r>
            <a:r>
              <a:rPr lang="en-US" sz="1600" b="1" dirty="0"/>
              <a:t> coupling at a </a:t>
            </a:r>
            <a:r>
              <a:rPr lang="en-US" sz="1600" b="1" dirty="0" smtClean="0"/>
              <a:t>transition between two spin states</a:t>
            </a:r>
            <a:endParaRPr lang="en-US" sz="600" dirty="0"/>
          </a:p>
          <a:p>
            <a:pPr algn="ctr"/>
            <a:r>
              <a:rPr lang="en-US" sz="1000" dirty="0">
                <a:solidFill>
                  <a:srgbClr val="333399"/>
                </a:solidFill>
              </a:rPr>
              <a:t>S. Chikara</a:t>
            </a:r>
            <a:r>
              <a:rPr lang="en-US" sz="1000" baseline="30000" dirty="0">
                <a:solidFill>
                  <a:srgbClr val="333399"/>
                </a:solidFill>
              </a:rPr>
              <a:t>1,2</a:t>
            </a:r>
            <a:r>
              <a:rPr lang="en-US" sz="1000" dirty="0">
                <a:solidFill>
                  <a:srgbClr val="333399"/>
                </a:solidFill>
              </a:rPr>
              <a:t>, J. Gu</a:t>
            </a:r>
            <a:r>
              <a:rPr lang="en-US" sz="1000" baseline="30000" dirty="0">
                <a:solidFill>
                  <a:srgbClr val="333399"/>
                </a:solidFill>
              </a:rPr>
              <a:t>3</a:t>
            </a:r>
            <a:r>
              <a:rPr lang="en-US" sz="1000" dirty="0">
                <a:solidFill>
                  <a:srgbClr val="333399"/>
                </a:solidFill>
              </a:rPr>
              <a:t>, X.-G. Zhang</a:t>
            </a:r>
            <a:r>
              <a:rPr lang="en-US" sz="1000" baseline="30000" dirty="0">
                <a:solidFill>
                  <a:srgbClr val="333399"/>
                </a:solidFill>
              </a:rPr>
              <a:t>3</a:t>
            </a:r>
            <a:r>
              <a:rPr lang="en-US" sz="1000" dirty="0">
                <a:solidFill>
                  <a:srgbClr val="333399"/>
                </a:solidFill>
              </a:rPr>
              <a:t>, H.-P. Cheng</a:t>
            </a:r>
            <a:r>
              <a:rPr lang="en-US" sz="1000" baseline="30000" dirty="0">
                <a:solidFill>
                  <a:srgbClr val="333399"/>
                </a:solidFill>
              </a:rPr>
              <a:t>3</a:t>
            </a:r>
            <a:r>
              <a:rPr lang="en-US" sz="1000" dirty="0">
                <a:solidFill>
                  <a:srgbClr val="333399"/>
                </a:solidFill>
              </a:rPr>
              <a:t>, N. Smythe</a:t>
            </a:r>
            <a:r>
              <a:rPr lang="en-US" sz="1000" baseline="30000" dirty="0">
                <a:solidFill>
                  <a:srgbClr val="333399"/>
                </a:solidFill>
              </a:rPr>
              <a:t>4</a:t>
            </a:r>
            <a:r>
              <a:rPr lang="en-US" sz="1000" dirty="0">
                <a:solidFill>
                  <a:srgbClr val="333399"/>
                </a:solidFill>
              </a:rPr>
              <a:t>, J. Singleton</a:t>
            </a:r>
            <a:r>
              <a:rPr lang="en-US" sz="1000" baseline="30000" dirty="0">
                <a:solidFill>
                  <a:srgbClr val="333399"/>
                </a:solidFill>
              </a:rPr>
              <a:t>1</a:t>
            </a:r>
            <a:r>
              <a:rPr lang="en-US" sz="1000" dirty="0">
                <a:solidFill>
                  <a:srgbClr val="333399"/>
                </a:solidFill>
              </a:rPr>
              <a:t>, B, Scott</a:t>
            </a:r>
            <a:r>
              <a:rPr lang="en-US" sz="1000" baseline="30000" dirty="0">
                <a:solidFill>
                  <a:srgbClr val="333399"/>
                </a:solidFill>
              </a:rPr>
              <a:t>4</a:t>
            </a:r>
            <a:r>
              <a:rPr lang="en-US" sz="1000" dirty="0">
                <a:solidFill>
                  <a:srgbClr val="333399"/>
                </a:solidFill>
              </a:rPr>
              <a:t>, E. Krenkel</a:t>
            </a:r>
            <a:r>
              <a:rPr lang="en-US" sz="1000" baseline="30000" dirty="0">
                <a:solidFill>
                  <a:srgbClr val="333399"/>
                </a:solidFill>
              </a:rPr>
              <a:t>5</a:t>
            </a:r>
            <a:r>
              <a:rPr lang="en-US" sz="1000" dirty="0">
                <a:solidFill>
                  <a:srgbClr val="333399"/>
                </a:solidFill>
              </a:rPr>
              <a:t>, J. Eckert</a:t>
            </a:r>
            <a:r>
              <a:rPr lang="en-US" sz="1000" baseline="30000" dirty="0">
                <a:solidFill>
                  <a:srgbClr val="333399"/>
                </a:solidFill>
              </a:rPr>
              <a:t>5</a:t>
            </a:r>
            <a:r>
              <a:rPr lang="en-US" sz="1000" dirty="0">
                <a:solidFill>
                  <a:srgbClr val="333399"/>
                </a:solidFill>
              </a:rPr>
              <a:t>, and V. S. Zapf</a:t>
            </a:r>
            <a:r>
              <a:rPr lang="en-US" sz="1000" baseline="30000" dirty="0">
                <a:solidFill>
                  <a:srgbClr val="333399"/>
                </a:solidFill>
              </a:rPr>
              <a:t>1</a:t>
            </a:r>
            <a:r>
              <a:rPr lang="en-US" sz="1000" dirty="0">
                <a:solidFill>
                  <a:srgbClr val="333399"/>
                </a:solidFill>
              </a:rPr>
              <a:t> </a:t>
            </a:r>
            <a:br>
              <a:rPr lang="en-US" sz="1000" dirty="0">
                <a:solidFill>
                  <a:srgbClr val="333399"/>
                </a:solidFill>
              </a:rPr>
            </a:br>
            <a:r>
              <a:rPr lang="en-US" sz="1000" b="1" dirty="0">
                <a:solidFill>
                  <a:srgbClr val="0033CC"/>
                </a:solidFill>
              </a:rPr>
              <a:t>1. </a:t>
            </a:r>
            <a:r>
              <a:rPr lang="en-US" sz="1000" b="1" kern="1200" dirty="0">
                <a:solidFill>
                  <a:srgbClr val="0033CC"/>
                </a:solidFill>
              </a:rPr>
              <a:t>NHMFL-PFF   2. NHMFL-DC  </a:t>
            </a:r>
            <a:r>
              <a:rPr lang="en-US" sz="1000" b="1" kern="1200" dirty="0" smtClean="0">
                <a:solidFill>
                  <a:srgbClr val="0033CC"/>
                </a:solidFill>
              </a:rPr>
              <a:t> 3</a:t>
            </a:r>
            <a:r>
              <a:rPr lang="en-US" sz="1000" b="1" kern="1200" dirty="0">
                <a:solidFill>
                  <a:srgbClr val="0033CC"/>
                </a:solidFill>
              </a:rPr>
              <a:t>. University of </a:t>
            </a:r>
            <a:r>
              <a:rPr lang="en-US" sz="1000" b="1" kern="1200" dirty="0" smtClean="0">
                <a:solidFill>
                  <a:srgbClr val="0033CC"/>
                </a:solidFill>
              </a:rPr>
              <a:t>Florida    4</a:t>
            </a:r>
            <a:r>
              <a:rPr lang="en-US" sz="1000" b="1" kern="1200" dirty="0">
                <a:solidFill>
                  <a:srgbClr val="0033CC"/>
                </a:solidFill>
              </a:rPr>
              <a:t>. Los Alamos National </a:t>
            </a:r>
            <a:r>
              <a:rPr lang="en-US" sz="1000" b="1" kern="1200" dirty="0" smtClean="0">
                <a:solidFill>
                  <a:srgbClr val="0033CC"/>
                </a:solidFill>
              </a:rPr>
              <a:t>Lab    5</a:t>
            </a:r>
            <a:r>
              <a:rPr lang="en-US" sz="1000" b="1" kern="1200" dirty="0">
                <a:solidFill>
                  <a:srgbClr val="0033CC"/>
                </a:solidFill>
              </a:rPr>
              <a:t>. Harvey </a:t>
            </a:r>
            <a:r>
              <a:rPr lang="en-US" sz="1000" b="1" kern="1200" dirty="0" err="1">
                <a:solidFill>
                  <a:srgbClr val="0033CC"/>
                </a:solidFill>
              </a:rPr>
              <a:t>Mudd</a:t>
            </a:r>
            <a:r>
              <a:rPr lang="en-US" sz="1000" b="1" kern="1200" dirty="0">
                <a:solidFill>
                  <a:srgbClr val="0033CC"/>
                </a:solidFill>
              </a:rPr>
              <a:t> College</a:t>
            </a:r>
          </a:p>
          <a:p>
            <a:pPr algn="ctr"/>
            <a:endParaRPr lang="en-US" sz="400" b="1" dirty="0"/>
          </a:p>
          <a:p>
            <a:pPr algn="ctr"/>
            <a:r>
              <a:rPr lang="en-US" sz="1000" b="1" dirty="0"/>
              <a:t>Funding Grants:</a:t>
            </a:r>
            <a:r>
              <a:rPr lang="en-US" sz="1000" dirty="0"/>
              <a:t>  G.S. Boebinger (NSF DMR-1644779), Los Alamos Laboratory-Directed Research and Development, </a:t>
            </a:r>
            <a:endParaRPr lang="en-US" sz="1000" dirty="0" smtClean="0"/>
          </a:p>
          <a:p>
            <a:pPr algn="ctr"/>
            <a:r>
              <a:rPr lang="en-US" sz="1000" dirty="0" smtClean="0"/>
              <a:t>“</a:t>
            </a:r>
            <a:r>
              <a:rPr lang="en-US" sz="1000" dirty="0"/>
              <a:t>Center for Molecular Magnetic Quantum Materials” Energy Frontier Research Center (DOE BES)</a:t>
            </a:r>
            <a:endParaRPr lang="en-US" sz="1000" b="1" kern="1200" dirty="0">
              <a:solidFill>
                <a:srgbClr val="0033CC"/>
              </a:solidFill>
            </a:endParaRPr>
          </a:p>
        </p:txBody>
      </p:sp>
      <p:sp>
        <p:nvSpPr>
          <p:cNvPr id="19" name="Line 42">
            <a:extLst>
              <a:ext uri="{FF2B5EF4-FFF2-40B4-BE49-F238E27FC236}">
                <a16:creationId xmlns:a16="http://schemas.microsoft.com/office/drawing/2014/main" id="{3D3C6D1B-5381-2D4C-8BF8-BEA4D70BCBD2}"/>
              </a:ext>
            </a:extLst>
          </p:cNvPr>
          <p:cNvSpPr>
            <a:spLocks noChangeShapeType="1"/>
          </p:cNvSpPr>
          <p:nvPr/>
        </p:nvSpPr>
        <p:spPr bwMode="auto">
          <a:xfrm>
            <a:off x="38100" y="1074437"/>
            <a:ext cx="9029700" cy="0"/>
          </a:xfrm>
          <a:prstGeom prst="line">
            <a:avLst/>
          </a:prstGeom>
          <a:noFill/>
          <a:ln w="82550" cmpd="thickThin">
            <a:solidFill>
              <a:schemeClr val="tx1"/>
            </a:solidFill>
            <a:round/>
            <a:headEnd/>
            <a:tailEnd/>
          </a:ln>
        </p:spPr>
        <p:txBody>
          <a:bodyPr/>
          <a:lstStyle/>
          <a:p>
            <a:endParaRPr lang="en-US"/>
          </a:p>
        </p:txBody>
      </p:sp>
      <p:sp>
        <p:nvSpPr>
          <p:cNvPr id="20" name="Rectangle 19"/>
          <p:cNvSpPr/>
          <p:nvPr/>
        </p:nvSpPr>
        <p:spPr>
          <a:xfrm>
            <a:off x="5061734" y="1746114"/>
            <a:ext cx="3573672" cy="369332"/>
          </a:xfrm>
          <a:prstGeom prst="rect">
            <a:avLst/>
          </a:prstGeom>
        </p:spPr>
        <p:txBody>
          <a:bodyPr wrap="square">
            <a:spAutoFit/>
          </a:bodyPr>
          <a:lstStyle/>
          <a:p>
            <a:pPr algn="ctr"/>
            <a:endParaRPr lang="en-US" dirty="0"/>
          </a:p>
        </p:txBody>
      </p:sp>
      <p:pic>
        <p:nvPicPr>
          <p:cNvPr id="21" name="Picture 20"/>
          <p:cNvPicPr>
            <a:picLocks noChangeAspect="1"/>
          </p:cNvPicPr>
          <p:nvPr/>
        </p:nvPicPr>
        <p:blipFill rotWithShape="1">
          <a:blip r:embed="rId5"/>
          <a:srcRect t="2361" r="3011" b="2069"/>
          <a:stretch/>
        </p:blipFill>
        <p:spPr>
          <a:xfrm>
            <a:off x="5169877" y="1199759"/>
            <a:ext cx="3692769" cy="2584908"/>
          </a:xfrm>
          <a:prstGeom prst="rect">
            <a:avLst/>
          </a:prstGeom>
        </p:spPr>
      </p:pic>
      <p:pic>
        <p:nvPicPr>
          <p:cNvPr id="22" name="Picture 21"/>
          <p:cNvPicPr>
            <a:picLocks noChangeAspect="1"/>
          </p:cNvPicPr>
          <p:nvPr/>
        </p:nvPicPr>
        <p:blipFill rotWithShape="1">
          <a:blip r:embed="rId6"/>
          <a:srcRect l="3377" t="2026" r="1670" b="3456"/>
          <a:stretch/>
        </p:blipFill>
        <p:spPr>
          <a:xfrm>
            <a:off x="5215094" y="3788229"/>
            <a:ext cx="3739187" cy="2275951"/>
          </a:xfrm>
          <a:prstGeom prst="rect">
            <a:avLst/>
          </a:prstGeom>
        </p:spPr>
      </p:pic>
      <p:sp>
        <p:nvSpPr>
          <p:cNvPr id="23" name="Rectangle 22"/>
          <p:cNvSpPr/>
          <p:nvPr/>
        </p:nvSpPr>
        <p:spPr>
          <a:xfrm>
            <a:off x="4957561" y="6039993"/>
            <a:ext cx="4038647" cy="769441"/>
          </a:xfrm>
          <a:prstGeom prst="rect">
            <a:avLst/>
          </a:prstGeom>
        </p:spPr>
        <p:txBody>
          <a:bodyPr wrap="square">
            <a:spAutoFit/>
          </a:bodyPr>
          <a:lstStyle/>
          <a:p>
            <a:pPr algn="just"/>
            <a:r>
              <a:rPr lang="en-US" sz="1100" b="1" dirty="0" smtClean="0"/>
              <a:t>Figure</a:t>
            </a:r>
            <a:r>
              <a:rPr lang="en-US" sz="1100" dirty="0" smtClean="0"/>
              <a:t>: </a:t>
            </a:r>
            <a:r>
              <a:rPr lang="en-US" sz="1100" dirty="0"/>
              <a:t>a) Phase diagram in DC fields of </a:t>
            </a:r>
            <a:r>
              <a:rPr lang="en-US" sz="1100" dirty="0" err="1"/>
              <a:t>Mn</a:t>
            </a:r>
            <a:r>
              <a:rPr lang="en-US" sz="1100" dirty="0"/>
              <a:t>(</a:t>
            </a:r>
            <a:r>
              <a:rPr lang="en-US" sz="1100" dirty="0" err="1"/>
              <a:t>taa</a:t>
            </a:r>
            <a:r>
              <a:rPr lang="en-US" sz="1100" dirty="0"/>
              <a:t>) </a:t>
            </a:r>
            <a:r>
              <a:rPr lang="en-US" sz="1100" dirty="0" smtClean="0"/>
              <a:t>in which </a:t>
            </a:r>
            <a:r>
              <a:rPr lang="en-US" sz="1100" dirty="0"/>
              <a:t>the color scale is the electric polarization. b) Electric polarization </a:t>
            </a:r>
            <a:r>
              <a:rPr lang="en-US" sz="1100" dirty="0">
                <a:latin typeface="Symbol" panose="05050102010706020507" pitchFamily="18" charset="2"/>
              </a:rPr>
              <a:t>D</a:t>
            </a:r>
            <a:r>
              <a:rPr lang="en-US" sz="1100" dirty="0"/>
              <a:t>P and magnetization </a:t>
            </a:r>
            <a:r>
              <a:rPr lang="en-US" sz="1100" dirty="0">
                <a:latin typeface="Symbol" panose="05050102010706020507" pitchFamily="18" charset="2"/>
              </a:rPr>
              <a:t>D</a:t>
            </a:r>
            <a:r>
              <a:rPr lang="en-US" sz="1100" dirty="0"/>
              <a:t>M change in pulsed fields showing the spin crossover and region of electric polarization.</a:t>
            </a:r>
          </a:p>
        </p:txBody>
      </p:sp>
      <p:sp>
        <p:nvSpPr>
          <p:cNvPr id="27" name="Text Box 28"/>
          <p:cNvSpPr txBox="1">
            <a:spLocks noChangeArrowheads="1"/>
          </p:cNvSpPr>
          <p:nvPr/>
        </p:nvSpPr>
        <p:spPr bwMode="auto">
          <a:xfrm>
            <a:off x="72307" y="5860593"/>
            <a:ext cx="4720757" cy="938719"/>
          </a:xfrm>
          <a:prstGeom prst="rect">
            <a:avLst/>
          </a:prstGeom>
          <a:noFill/>
          <a:ln w="9525">
            <a:noFill/>
            <a:miter lim="800000"/>
            <a:headEnd/>
            <a:tailEnd/>
          </a:ln>
        </p:spPr>
        <p:txBody>
          <a:bodyPr wrap="square">
            <a:spAutoFit/>
          </a:bodyPr>
          <a:lstStyle/>
          <a:p>
            <a:r>
              <a:rPr lang="en-US" sz="1100" b="1" dirty="0">
                <a:solidFill>
                  <a:srgbClr val="333399"/>
                </a:solidFill>
              </a:rPr>
              <a:t>Facilities used:  </a:t>
            </a:r>
            <a:r>
              <a:rPr lang="en-US" sz="1100" dirty="0">
                <a:solidFill>
                  <a:srgbClr val="333399"/>
                </a:solidFill>
              </a:rPr>
              <a:t>45T Hybrid </a:t>
            </a:r>
            <a:r>
              <a:rPr lang="en-US" sz="1100" dirty="0" smtClean="0">
                <a:solidFill>
                  <a:srgbClr val="333399"/>
                </a:solidFill>
              </a:rPr>
              <a:t>Magnet</a:t>
            </a:r>
            <a:r>
              <a:rPr lang="en-US" sz="1100" dirty="0">
                <a:solidFill>
                  <a:srgbClr val="333399"/>
                </a:solidFill>
              </a:rPr>
              <a:t>;  65T P</a:t>
            </a:r>
            <a:r>
              <a:rPr lang="en-US" sz="1100" dirty="0" smtClean="0">
                <a:solidFill>
                  <a:srgbClr val="333399"/>
                </a:solidFill>
              </a:rPr>
              <a:t>ulsed Magnets</a:t>
            </a:r>
            <a:r>
              <a:rPr lang="en-US" sz="1100" dirty="0">
                <a:solidFill>
                  <a:srgbClr val="333399"/>
                </a:solidFill>
              </a:rPr>
              <a:t>.</a:t>
            </a:r>
          </a:p>
          <a:p>
            <a:r>
              <a:rPr lang="en-US" sz="1100" b="1" dirty="0" smtClean="0">
                <a:solidFill>
                  <a:srgbClr val="333399"/>
                </a:solidFill>
              </a:rPr>
              <a:t>Citation</a:t>
            </a:r>
            <a:r>
              <a:rPr lang="en-US" sz="1100" dirty="0" smtClean="0">
                <a:solidFill>
                  <a:schemeClr val="accent6">
                    <a:lumMod val="75000"/>
                  </a:schemeClr>
                </a:solidFill>
              </a:rPr>
              <a:t>:  </a:t>
            </a:r>
            <a:r>
              <a:rPr lang="en-US" sz="1100" dirty="0" smtClean="0">
                <a:solidFill>
                  <a:srgbClr val="333399"/>
                </a:solidFill>
              </a:rPr>
              <a:t>S </a:t>
            </a:r>
            <a:r>
              <a:rPr lang="en-US" sz="1100" dirty="0">
                <a:solidFill>
                  <a:srgbClr val="333399"/>
                </a:solidFill>
              </a:rPr>
              <a:t>Chikara, </a:t>
            </a:r>
            <a:r>
              <a:rPr lang="en-US" sz="1100" dirty="0" smtClean="0">
                <a:solidFill>
                  <a:srgbClr val="333399"/>
                </a:solidFill>
              </a:rPr>
              <a:t>J </a:t>
            </a:r>
            <a:r>
              <a:rPr lang="en-US" sz="1100" dirty="0" err="1">
                <a:solidFill>
                  <a:srgbClr val="333399"/>
                </a:solidFill>
              </a:rPr>
              <a:t>Gu</a:t>
            </a:r>
            <a:r>
              <a:rPr lang="en-US" sz="1100" dirty="0">
                <a:solidFill>
                  <a:srgbClr val="333399"/>
                </a:solidFill>
              </a:rPr>
              <a:t>, </a:t>
            </a:r>
            <a:r>
              <a:rPr lang="en-US" sz="1100" dirty="0" smtClean="0">
                <a:solidFill>
                  <a:srgbClr val="333399"/>
                </a:solidFill>
              </a:rPr>
              <a:t>X-G </a:t>
            </a:r>
            <a:r>
              <a:rPr lang="en-US" sz="1100" dirty="0">
                <a:solidFill>
                  <a:srgbClr val="333399"/>
                </a:solidFill>
              </a:rPr>
              <a:t>Zhang, </a:t>
            </a:r>
            <a:r>
              <a:rPr lang="en-US" sz="1100" dirty="0" smtClean="0">
                <a:solidFill>
                  <a:srgbClr val="333399"/>
                </a:solidFill>
              </a:rPr>
              <a:t>H-P </a:t>
            </a:r>
            <a:r>
              <a:rPr lang="en-US" sz="1100" dirty="0">
                <a:solidFill>
                  <a:srgbClr val="333399"/>
                </a:solidFill>
              </a:rPr>
              <a:t>Cheng, </a:t>
            </a:r>
            <a:r>
              <a:rPr lang="en-US" sz="1100" dirty="0" smtClean="0">
                <a:solidFill>
                  <a:srgbClr val="333399"/>
                </a:solidFill>
              </a:rPr>
              <a:t>N </a:t>
            </a:r>
            <a:r>
              <a:rPr lang="en-US" sz="1100" dirty="0">
                <a:solidFill>
                  <a:srgbClr val="333399"/>
                </a:solidFill>
              </a:rPr>
              <a:t>Smythe, </a:t>
            </a:r>
            <a:r>
              <a:rPr lang="en-US" sz="1100" dirty="0" smtClean="0">
                <a:solidFill>
                  <a:srgbClr val="333399"/>
                </a:solidFill>
              </a:rPr>
              <a:t>                     J </a:t>
            </a:r>
            <a:r>
              <a:rPr lang="en-US" sz="1100" dirty="0">
                <a:solidFill>
                  <a:srgbClr val="333399"/>
                </a:solidFill>
              </a:rPr>
              <a:t>Singleton, </a:t>
            </a:r>
            <a:r>
              <a:rPr lang="en-US" sz="1100" dirty="0" smtClean="0">
                <a:solidFill>
                  <a:srgbClr val="333399"/>
                </a:solidFill>
              </a:rPr>
              <a:t>B </a:t>
            </a:r>
            <a:r>
              <a:rPr lang="en-US" sz="1100" dirty="0">
                <a:solidFill>
                  <a:srgbClr val="333399"/>
                </a:solidFill>
              </a:rPr>
              <a:t>Scott, </a:t>
            </a:r>
            <a:r>
              <a:rPr lang="en-US" sz="1100" dirty="0" smtClean="0">
                <a:solidFill>
                  <a:srgbClr val="333399"/>
                </a:solidFill>
              </a:rPr>
              <a:t>E </a:t>
            </a:r>
            <a:r>
              <a:rPr lang="en-US" sz="1100" dirty="0" err="1">
                <a:solidFill>
                  <a:srgbClr val="333399"/>
                </a:solidFill>
              </a:rPr>
              <a:t>Krenkel</a:t>
            </a:r>
            <a:r>
              <a:rPr lang="en-US" sz="1100" dirty="0">
                <a:solidFill>
                  <a:srgbClr val="333399"/>
                </a:solidFill>
              </a:rPr>
              <a:t>, </a:t>
            </a:r>
            <a:r>
              <a:rPr lang="en-US" sz="1100" dirty="0" smtClean="0">
                <a:solidFill>
                  <a:srgbClr val="333399"/>
                </a:solidFill>
              </a:rPr>
              <a:t>J </a:t>
            </a:r>
            <a:r>
              <a:rPr lang="en-US" sz="1100" dirty="0">
                <a:solidFill>
                  <a:srgbClr val="333399"/>
                </a:solidFill>
              </a:rPr>
              <a:t>Eckert, and </a:t>
            </a:r>
            <a:r>
              <a:rPr lang="en-US" sz="1100" dirty="0" smtClean="0">
                <a:solidFill>
                  <a:srgbClr val="333399"/>
                </a:solidFill>
              </a:rPr>
              <a:t>VS Zapf.  “</a:t>
            </a:r>
            <a:r>
              <a:rPr lang="en-US" sz="1100" dirty="0" err="1" smtClean="0">
                <a:solidFill>
                  <a:srgbClr val="333399"/>
                </a:solidFill>
              </a:rPr>
              <a:t>Magnetoelectric</a:t>
            </a:r>
            <a:r>
              <a:rPr lang="en-US" sz="1100" dirty="0" smtClean="0">
                <a:solidFill>
                  <a:srgbClr val="333399"/>
                </a:solidFill>
              </a:rPr>
              <a:t> </a:t>
            </a:r>
            <a:r>
              <a:rPr lang="en-US" sz="1100" dirty="0">
                <a:solidFill>
                  <a:srgbClr val="333399"/>
                </a:solidFill>
              </a:rPr>
              <a:t>behavior via a spin state transition,” </a:t>
            </a:r>
            <a:r>
              <a:rPr lang="en-US" sz="1100" b="1" i="1" dirty="0" smtClean="0">
                <a:solidFill>
                  <a:srgbClr val="333399"/>
                </a:solidFill>
              </a:rPr>
              <a:t>Nature </a:t>
            </a:r>
            <a:r>
              <a:rPr lang="en-US" sz="1100" b="1" i="1" dirty="0">
                <a:solidFill>
                  <a:srgbClr val="333399"/>
                </a:solidFill>
              </a:rPr>
              <a:t>Comm</a:t>
            </a:r>
            <a:r>
              <a:rPr lang="en-US" sz="1100" b="1" dirty="0">
                <a:solidFill>
                  <a:srgbClr val="333399"/>
                </a:solidFill>
              </a:rPr>
              <a:t>. 10</a:t>
            </a:r>
            <a:r>
              <a:rPr lang="en-US" sz="1100" dirty="0">
                <a:solidFill>
                  <a:srgbClr val="333399"/>
                </a:solidFill>
              </a:rPr>
              <a:t>, 4043 (2019</a:t>
            </a:r>
            <a:r>
              <a:rPr lang="en-US" sz="1100" dirty="0" smtClean="0">
                <a:solidFill>
                  <a:srgbClr val="333399"/>
                </a:solidFill>
              </a:rPr>
              <a:t>)</a:t>
            </a:r>
          </a:p>
          <a:p>
            <a:r>
              <a:rPr lang="en-US" sz="1100" b="1" dirty="0">
                <a:solidFill>
                  <a:srgbClr val="333399"/>
                </a:solidFill>
              </a:rPr>
              <a:t>doi.org/10.1038/s41467-019-11967-3</a:t>
            </a:r>
            <a:endParaRPr lang="en-US" sz="1100" b="1" dirty="0">
              <a:solidFill>
                <a:srgbClr val="333399"/>
              </a:solidFill>
            </a:endParaRPr>
          </a:p>
        </p:txBody>
      </p:sp>
      <p:sp>
        <p:nvSpPr>
          <p:cNvPr id="29" name="TextBox 28">
            <a:extLst>
              <a:ext uri="{FF2B5EF4-FFF2-40B4-BE49-F238E27FC236}">
                <a16:creationId xmlns:a16="http://schemas.microsoft.com/office/drawing/2014/main" id="{33960660-7369-2242-9404-2B06C357319B}"/>
              </a:ext>
            </a:extLst>
          </p:cNvPr>
          <p:cNvSpPr txBox="1"/>
          <p:nvPr/>
        </p:nvSpPr>
        <p:spPr>
          <a:xfrm>
            <a:off x="4947202" y="1140655"/>
            <a:ext cx="406400" cy="383656"/>
          </a:xfrm>
          <a:prstGeom prst="rect">
            <a:avLst/>
          </a:prstGeom>
          <a:noFill/>
        </p:spPr>
        <p:txBody>
          <a:bodyPr wrap="square" rtlCol="0">
            <a:spAutoFit/>
          </a:bodyPr>
          <a:lstStyle/>
          <a:p>
            <a:r>
              <a:rPr lang="en-US" dirty="0"/>
              <a:t>a)</a:t>
            </a:r>
          </a:p>
        </p:txBody>
      </p:sp>
      <p:sp>
        <p:nvSpPr>
          <p:cNvPr id="30" name="TextBox 29">
            <a:extLst>
              <a:ext uri="{FF2B5EF4-FFF2-40B4-BE49-F238E27FC236}">
                <a16:creationId xmlns:a16="http://schemas.microsoft.com/office/drawing/2014/main" id="{06B631AC-D0F7-C247-A289-2D0FBA431117}"/>
              </a:ext>
            </a:extLst>
          </p:cNvPr>
          <p:cNvSpPr txBox="1"/>
          <p:nvPr/>
        </p:nvSpPr>
        <p:spPr>
          <a:xfrm>
            <a:off x="4957561" y="3778081"/>
            <a:ext cx="406400" cy="383656"/>
          </a:xfrm>
          <a:prstGeom prst="rect">
            <a:avLst/>
          </a:prstGeom>
          <a:noFill/>
        </p:spPr>
        <p:txBody>
          <a:bodyPr wrap="square" rtlCol="0">
            <a:spAutoFit/>
          </a:bodyPr>
          <a:lstStyle/>
          <a:p>
            <a:r>
              <a:rPr lang="en-US" dirty="0"/>
              <a:t>b)</a:t>
            </a:r>
          </a:p>
        </p:txBody>
      </p:sp>
      <p:sp>
        <p:nvSpPr>
          <p:cNvPr id="31" name="Rectangle 49"/>
          <p:cNvSpPr>
            <a:spLocks noChangeArrowheads="1"/>
          </p:cNvSpPr>
          <p:nvPr/>
        </p:nvSpPr>
        <p:spPr bwMode="auto">
          <a:xfrm>
            <a:off x="4938766" y="1154543"/>
            <a:ext cx="4129036" cy="5644620"/>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1137179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90486" y="1146029"/>
            <a:ext cx="4756644" cy="4832092"/>
          </a:xfrm>
          <a:prstGeom prst="rect">
            <a:avLst/>
          </a:prstGeom>
          <a:noFill/>
          <a:ln w="9525">
            <a:noFill/>
            <a:miter lim="800000"/>
            <a:headEnd/>
            <a:tailEnd/>
          </a:ln>
        </p:spPr>
        <p:txBody>
          <a:bodyPr wrap="square">
            <a:spAutoFit/>
          </a:bodyPr>
          <a:lstStyle/>
          <a:p>
            <a:pPr algn="just"/>
            <a:r>
              <a:rPr lang="en-US" sz="1100" b="1" dirty="0">
                <a:solidFill>
                  <a:srgbClr val="000000"/>
                </a:solidFill>
              </a:rPr>
              <a:t>What is the finding?</a:t>
            </a:r>
            <a:r>
              <a:rPr lang="en-US" sz="1100" dirty="0">
                <a:solidFill>
                  <a:srgbClr val="000000"/>
                </a:solidFill>
              </a:rPr>
              <a:t> </a:t>
            </a:r>
            <a:r>
              <a:rPr lang="en-US" sz="1100" dirty="0" smtClean="0">
                <a:solidFill>
                  <a:srgbClr val="000000"/>
                </a:solidFill>
              </a:rPr>
              <a:t> An intense </a:t>
            </a:r>
            <a:r>
              <a:rPr lang="en-US" sz="1100" dirty="0">
                <a:solidFill>
                  <a:srgbClr val="000000"/>
                </a:solidFill>
              </a:rPr>
              <a:t>magnetic field </a:t>
            </a:r>
            <a:r>
              <a:rPr lang="en-US" sz="1100" dirty="0" smtClean="0">
                <a:solidFill>
                  <a:srgbClr val="000000"/>
                </a:solidFill>
              </a:rPr>
              <a:t>applied to a molecular crystalline material – denoted “</a:t>
            </a:r>
            <a:r>
              <a:rPr lang="en-US" sz="1100" dirty="0" err="1" smtClean="0">
                <a:solidFill>
                  <a:srgbClr val="000000"/>
                </a:solidFill>
              </a:rPr>
              <a:t>Mn</a:t>
            </a:r>
            <a:r>
              <a:rPr lang="en-US" sz="1100" dirty="0" smtClean="0">
                <a:solidFill>
                  <a:srgbClr val="000000"/>
                </a:solidFill>
              </a:rPr>
              <a:t>(</a:t>
            </a:r>
            <a:r>
              <a:rPr lang="en-US" sz="1100" dirty="0" err="1" smtClean="0">
                <a:solidFill>
                  <a:srgbClr val="000000"/>
                </a:solidFill>
              </a:rPr>
              <a:t>taa</a:t>
            </a:r>
            <a:r>
              <a:rPr lang="en-US" sz="1100" dirty="0">
                <a:solidFill>
                  <a:srgbClr val="000000"/>
                </a:solidFill>
              </a:rPr>
              <a:t>)” – </a:t>
            </a:r>
            <a:r>
              <a:rPr lang="en-US" sz="1100" dirty="0" smtClean="0">
                <a:solidFill>
                  <a:srgbClr val="000000"/>
                </a:solidFill>
              </a:rPr>
              <a:t>is found to induce </a:t>
            </a:r>
            <a:r>
              <a:rPr lang="en-US" sz="1100" dirty="0" smtClean="0">
                <a:solidFill>
                  <a:srgbClr val="000000"/>
                </a:solidFill>
              </a:rPr>
              <a:t>a transition between two different spin states that </a:t>
            </a:r>
            <a:r>
              <a:rPr lang="en-US" sz="1100" dirty="0">
                <a:solidFill>
                  <a:srgbClr val="000000"/>
                </a:solidFill>
              </a:rPr>
              <a:t>doubles the </a:t>
            </a:r>
            <a:r>
              <a:rPr lang="en-US" sz="1100" dirty="0" smtClean="0">
                <a:solidFill>
                  <a:srgbClr val="000000"/>
                </a:solidFill>
              </a:rPr>
              <a:t>magnetization. The magnetic field also </a:t>
            </a:r>
            <a:r>
              <a:rPr lang="en-US" sz="1100" dirty="0">
                <a:solidFill>
                  <a:srgbClr val="000000"/>
                </a:solidFill>
              </a:rPr>
              <a:t>induces electric dipoles on the molecules </a:t>
            </a:r>
            <a:r>
              <a:rPr lang="en-US" sz="1100" dirty="0" smtClean="0">
                <a:solidFill>
                  <a:srgbClr val="000000"/>
                </a:solidFill>
              </a:rPr>
              <a:t>within the crystal, dipoles that </a:t>
            </a:r>
            <a:r>
              <a:rPr lang="en-US" sz="1100" dirty="0">
                <a:solidFill>
                  <a:srgbClr val="000000"/>
                </a:solidFill>
              </a:rPr>
              <a:t>order in </a:t>
            </a:r>
            <a:r>
              <a:rPr lang="en-US" sz="1100" dirty="0" smtClean="0">
                <a:solidFill>
                  <a:srgbClr val="000000"/>
                </a:solidFill>
              </a:rPr>
              <a:t>multiple patterns at </a:t>
            </a:r>
            <a:r>
              <a:rPr lang="en-US" sz="1100" dirty="0">
                <a:solidFill>
                  <a:srgbClr val="000000"/>
                </a:solidFill>
              </a:rPr>
              <a:t>high </a:t>
            </a:r>
            <a:r>
              <a:rPr lang="en-US" sz="1100" dirty="0" smtClean="0">
                <a:solidFill>
                  <a:srgbClr val="000000"/>
                </a:solidFill>
              </a:rPr>
              <a:t>magnetic fields</a:t>
            </a:r>
            <a:r>
              <a:rPr lang="en-US" sz="1100" dirty="0">
                <a:solidFill>
                  <a:srgbClr val="000000"/>
                </a:solidFill>
              </a:rPr>
              <a:t>. </a:t>
            </a:r>
            <a:endParaRPr lang="en-US" sz="1100" dirty="0" smtClean="0">
              <a:solidFill>
                <a:srgbClr val="000000"/>
              </a:solidFill>
            </a:endParaRPr>
          </a:p>
          <a:p>
            <a:pPr algn="just"/>
            <a:r>
              <a:rPr lang="en-US" sz="800" dirty="0" smtClean="0">
                <a:solidFill>
                  <a:srgbClr val="000000"/>
                </a:solidFill>
              </a:rPr>
              <a:t> </a:t>
            </a:r>
            <a:endParaRPr lang="en-US" sz="800" dirty="0">
              <a:solidFill>
                <a:srgbClr val="000000"/>
              </a:solidFill>
            </a:endParaRPr>
          </a:p>
          <a:p>
            <a:pPr algn="just"/>
            <a:r>
              <a:rPr lang="en-US" sz="1100" b="1" dirty="0">
                <a:solidFill>
                  <a:srgbClr val="000000"/>
                </a:solidFill>
              </a:rPr>
              <a:t>Why is this important? </a:t>
            </a:r>
            <a:r>
              <a:rPr lang="en-US" sz="1100" dirty="0">
                <a:solidFill>
                  <a:srgbClr val="000000"/>
                </a:solidFill>
              </a:rPr>
              <a:t>Materials </a:t>
            </a:r>
            <a:r>
              <a:rPr lang="en-US" sz="1100" dirty="0" smtClean="0">
                <a:solidFill>
                  <a:srgbClr val="000000"/>
                </a:solidFill>
              </a:rPr>
              <a:t>in which </a:t>
            </a:r>
            <a:r>
              <a:rPr lang="en-US" sz="1100" dirty="0">
                <a:solidFill>
                  <a:srgbClr val="000000"/>
                </a:solidFill>
              </a:rPr>
              <a:t>magnetic and electric properties couple together have </a:t>
            </a:r>
            <a:r>
              <a:rPr lang="en-US" sz="1100" dirty="0" smtClean="0">
                <a:solidFill>
                  <a:srgbClr val="000000"/>
                </a:solidFill>
              </a:rPr>
              <a:t>potential applications to </a:t>
            </a:r>
            <a:r>
              <a:rPr lang="en-US" sz="1100" dirty="0">
                <a:solidFill>
                  <a:srgbClr val="000000"/>
                </a:solidFill>
              </a:rPr>
              <a:t>reduce energy consumption for magnetic sensing, </a:t>
            </a:r>
            <a:r>
              <a:rPr lang="en-US" sz="1100" dirty="0" smtClean="0">
                <a:solidFill>
                  <a:srgbClr val="000000"/>
                </a:solidFill>
              </a:rPr>
              <a:t>computing, </a:t>
            </a:r>
            <a:r>
              <a:rPr lang="en-US" sz="1100" dirty="0">
                <a:solidFill>
                  <a:srgbClr val="000000"/>
                </a:solidFill>
              </a:rPr>
              <a:t>and high frequency devices. Voltages rather than currents can switch </a:t>
            </a:r>
            <a:r>
              <a:rPr lang="en-US" sz="1100" dirty="0" smtClean="0">
                <a:solidFill>
                  <a:srgbClr val="000000"/>
                </a:solidFill>
              </a:rPr>
              <a:t>under magnetic control, </a:t>
            </a:r>
            <a:r>
              <a:rPr lang="en-US" sz="1100" dirty="0">
                <a:solidFill>
                  <a:srgbClr val="000000"/>
                </a:solidFill>
              </a:rPr>
              <a:t>reducing energy dissipation by orders of magnitude. Here we open a new class of materials </a:t>
            </a:r>
            <a:r>
              <a:rPr lang="en-US" sz="1100" dirty="0" smtClean="0">
                <a:solidFill>
                  <a:srgbClr val="000000"/>
                </a:solidFill>
              </a:rPr>
              <a:t>with </a:t>
            </a:r>
            <a:r>
              <a:rPr lang="en-US" sz="1100" dirty="0" err="1" smtClean="0">
                <a:solidFill>
                  <a:srgbClr val="000000"/>
                </a:solidFill>
              </a:rPr>
              <a:t>magnetoelectric</a:t>
            </a:r>
            <a:r>
              <a:rPr lang="en-US" sz="1100" dirty="0" smtClean="0">
                <a:solidFill>
                  <a:srgbClr val="000000"/>
                </a:solidFill>
              </a:rPr>
              <a:t> </a:t>
            </a:r>
            <a:r>
              <a:rPr lang="en-US" sz="1100" dirty="0">
                <a:solidFill>
                  <a:srgbClr val="000000"/>
                </a:solidFill>
              </a:rPr>
              <a:t>coupling – those with spin state switching instead of more traditional long-range </a:t>
            </a:r>
            <a:r>
              <a:rPr lang="en-US" sz="1100" dirty="0" err="1" smtClean="0">
                <a:solidFill>
                  <a:srgbClr val="000000"/>
                </a:solidFill>
              </a:rPr>
              <a:t>ferro</a:t>
            </a:r>
            <a:r>
              <a:rPr lang="en-US" sz="1100" dirty="0" smtClean="0">
                <a:solidFill>
                  <a:srgbClr val="000000"/>
                </a:solidFill>
              </a:rPr>
              <a:t>- </a:t>
            </a:r>
            <a:r>
              <a:rPr lang="en-US" sz="1100" dirty="0">
                <a:solidFill>
                  <a:srgbClr val="000000"/>
                </a:solidFill>
              </a:rPr>
              <a:t>or antiferromagnetic ordering. These </a:t>
            </a:r>
            <a:r>
              <a:rPr lang="en-US" sz="1100" dirty="0" smtClean="0">
                <a:solidFill>
                  <a:srgbClr val="000000"/>
                </a:solidFill>
              </a:rPr>
              <a:t>new materials </a:t>
            </a:r>
            <a:r>
              <a:rPr lang="en-US" sz="1100" dirty="0">
                <a:solidFill>
                  <a:srgbClr val="000000"/>
                </a:solidFill>
              </a:rPr>
              <a:t>have extremely strong coupling between magnetism and the crystal lattice, </a:t>
            </a:r>
            <a:r>
              <a:rPr lang="en-US" sz="1100" dirty="0" smtClean="0">
                <a:solidFill>
                  <a:srgbClr val="000000"/>
                </a:solidFill>
              </a:rPr>
              <a:t>such that </a:t>
            </a:r>
            <a:r>
              <a:rPr lang="en-US" sz="1100" dirty="0">
                <a:solidFill>
                  <a:srgbClr val="000000"/>
                </a:solidFill>
              </a:rPr>
              <a:t>magnetic fields induce structural phase </a:t>
            </a:r>
            <a:r>
              <a:rPr lang="en-US" sz="1100" dirty="0" smtClean="0">
                <a:solidFill>
                  <a:srgbClr val="000000"/>
                </a:solidFill>
              </a:rPr>
              <a:t>transitions, toggle </a:t>
            </a:r>
            <a:r>
              <a:rPr lang="en-US" sz="1100" dirty="0">
                <a:solidFill>
                  <a:srgbClr val="000000"/>
                </a:solidFill>
              </a:rPr>
              <a:t>the existence of electric </a:t>
            </a:r>
            <a:r>
              <a:rPr lang="en-US" sz="1100" dirty="0" smtClean="0">
                <a:solidFill>
                  <a:srgbClr val="000000"/>
                </a:solidFill>
              </a:rPr>
              <a:t>dipoles, and arrange the dipoles in various ordered patterns</a:t>
            </a:r>
            <a:r>
              <a:rPr lang="en-US" sz="1100" dirty="0">
                <a:solidFill>
                  <a:srgbClr val="000000"/>
                </a:solidFill>
              </a:rPr>
              <a:t>. </a:t>
            </a:r>
            <a:r>
              <a:rPr lang="en-US" sz="1100" dirty="0">
                <a:solidFill>
                  <a:srgbClr val="000000"/>
                </a:solidFill>
              </a:rPr>
              <a:t>The observed </a:t>
            </a:r>
            <a:r>
              <a:rPr lang="en-US" sz="1100" dirty="0" err="1" smtClean="0">
                <a:solidFill>
                  <a:srgbClr val="000000"/>
                </a:solidFill>
              </a:rPr>
              <a:t>magnetoelectric</a:t>
            </a:r>
            <a:r>
              <a:rPr lang="en-US" sz="1100" dirty="0" smtClean="0">
                <a:solidFill>
                  <a:srgbClr val="000000"/>
                </a:solidFill>
              </a:rPr>
              <a:t> </a:t>
            </a:r>
            <a:r>
              <a:rPr lang="en-US" sz="1100" dirty="0">
                <a:solidFill>
                  <a:srgbClr val="000000"/>
                </a:solidFill>
              </a:rPr>
              <a:t>coupling is </a:t>
            </a:r>
            <a:r>
              <a:rPr lang="en-US" sz="1100" dirty="0" smtClean="0">
                <a:solidFill>
                  <a:srgbClr val="000000"/>
                </a:solidFill>
              </a:rPr>
              <a:t>relatively strong, fully 10</a:t>
            </a:r>
            <a:r>
              <a:rPr lang="en-US" sz="1100" dirty="0">
                <a:solidFill>
                  <a:srgbClr val="000000"/>
                </a:solidFill>
              </a:rPr>
              <a:t>% of the record for </a:t>
            </a:r>
            <a:r>
              <a:rPr lang="en-US" sz="1100" dirty="0" smtClean="0">
                <a:solidFill>
                  <a:srgbClr val="000000"/>
                </a:solidFill>
              </a:rPr>
              <a:t>more traditional </a:t>
            </a:r>
            <a:r>
              <a:rPr lang="en-US" sz="1100" dirty="0" err="1">
                <a:solidFill>
                  <a:srgbClr val="000000"/>
                </a:solidFill>
              </a:rPr>
              <a:t>magnetoelectric</a:t>
            </a:r>
            <a:r>
              <a:rPr lang="en-US" sz="1100" dirty="0">
                <a:solidFill>
                  <a:srgbClr val="000000"/>
                </a:solidFill>
              </a:rPr>
              <a:t> materials that employ (anti)ferromagnetic order to couple to electric </a:t>
            </a:r>
            <a:r>
              <a:rPr lang="en-US" sz="1100" dirty="0" smtClean="0">
                <a:solidFill>
                  <a:srgbClr val="000000"/>
                </a:solidFill>
              </a:rPr>
              <a:t>polarization.</a:t>
            </a:r>
            <a:r>
              <a:rPr lang="en-US" sz="1100" dirty="0" smtClean="0">
                <a:latin typeface="Arial" charset="0"/>
              </a:rPr>
              <a:t> </a:t>
            </a:r>
            <a:r>
              <a:rPr lang="en-US" sz="1100" dirty="0" smtClean="0">
                <a:solidFill>
                  <a:srgbClr val="000000"/>
                </a:solidFill>
              </a:rPr>
              <a:t>Thus </a:t>
            </a:r>
            <a:r>
              <a:rPr lang="en-US" sz="1100" dirty="0">
                <a:solidFill>
                  <a:srgbClr val="000000"/>
                </a:solidFill>
              </a:rPr>
              <a:t>spin </a:t>
            </a:r>
            <a:r>
              <a:rPr lang="en-US" sz="1100" dirty="0" smtClean="0">
                <a:solidFill>
                  <a:srgbClr val="000000"/>
                </a:solidFill>
              </a:rPr>
              <a:t>state transition materials are </a:t>
            </a:r>
            <a:r>
              <a:rPr lang="en-US" sz="1100" dirty="0">
                <a:solidFill>
                  <a:srgbClr val="000000"/>
                </a:solidFill>
              </a:rPr>
              <a:t>an important new class of materials to study </a:t>
            </a:r>
            <a:r>
              <a:rPr lang="en-US" sz="1100" dirty="0" err="1">
                <a:solidFill>
                  <a:srgbClr val="000000"/>
                </a:solidFill>
              </a:rPr>
              <a:t>magnetoelectric</a:t>
            </a:r>
            <a:r>
              <a:rPr lang="en-US" sz="1100" dirty="0">
                <a:solidFill>
                  <a:srgbClr val="000000"/>
                </a:solidFill>
              </a:rPr>
              <a:t> coupling.</a:t>
            </a:r>
            <a:endParaRPr lang="en-US" sz="1100" dirty="0"/>
          </a:p>
          <a:p>
            <a:pPr algn="just"/>
            <a:r>
              <a:rPr lang="en-US" sz="800" dirty="0" smtClean="0">
                <a:latin typeface="Arial" charset="0"/>
              </a:rPr>
              <a:t> </a:t>
            </a:r>
            <a:endParaRPr lang="en-US" sz="800" dirty="0">
              <a:latin typeface="Arial" charset="0"/>
            </a:endParaRPr>
          </a:p>
          <a:p>
            <a:pPr algn="just"/>
            <a:r>
              <a:rPr lang="en-US" sz="1100" b="1" dirty="0">
                <a:solidFill>
                  <a:srgbClr val="000000"/>
                </a:solidFill>
              </a:rPr>
              <a:t>Why did this research need the MagLab?</a:t>
            </a:r>
            <a:r>
              <a:rPr lang="en-US" sz="1100" b="1" dirty="0">
                <a:latin typeface="Arial" charset="0"/>
              </a:rPr>
              <a:t> </a:t>
            </a:r>
            <a:r>
              <a:rPr lang="en-US" sz="1100" dirty="0">
                <a:latin typeface="Arial" charset="0"/>
              </a:rPr>
              <a:t> </a:t>
            </a:r>
            <a:r>
              <a:rPr lang="en-US" sz="1100" dirty="0" smtClean="0">
                <a:latin typeface="Arial" charset="0"/>
              </a:rPr>
              <a:t>Magnetic fields well over 30T were </a:t>
            </a:r>
            <a:r>
              <a:rPr lang="en-US" sz="1100" dirty="0">
                <a:latin typeface="Arial" charset="0"/>
              </a:rPr>
              <a:t>needed to create spin state switching in </a:t>
            </a:r>
            <a:r>
              <a:rPr lang="en-US" sz="1100" dirty="0" smtClean="0">
                <a:latin typeface="Arial" charset="0"/>
              </a:rPr>
              <a:t>this discovery material </a:t>
            </a:r>
            <a:r>
              <a:rPr lang="en-US" sz="1100" dirty="0">
                <a:latin typeface="Arial" charset="0"/>
              </a:rPr>
              <a:t>– though materials </a:t>
            </a:r>
            <a:r>
              <a:rPr lang="en-US" sz="1100" dirty="0" smtClean="0">
                <a:latin typeface="Arial" charset="0"/>
              </a:rPr>
              <a:t>that switch at much </a:t>
            </a:r>
            <a:r>
              <a:rPr lang="en-US" sz="1100" dirty="0">
                <a:latin typeface="Arial" charset="0"/>
              </a:rPr>
              <a:t>lower fields are currently </a:t>
            </a:r>
            <a:r>
              <a:rPr lang="en-US" sz="1100" dirty="0" smtClean="0">
                <a:latin typeface="Arial" charset="0"/>
              </a:rPr>
              <a:t>under development. </a:t>
            </a:r>
            <a:r>
              <a:rPr lang="en-US" sz="1100" dirty="0">
                <a:latin typeface="Arial" charset="0"/>
              </a:rPr>
              <a:t>E</a:t>
            </a:r>
            <a:r>
              <a:rPr lang="en-US" sz="1100" dirty="0" smtClean="0">
                <a:latin typeface="Arial" charset="0"/>
              </a:rPr>
              <a:t>ven </a:t>
            </a:r>
            <a:r>
              <a:rPr lang="en-US" sz="1100" dirty="0">
                <a:latin typeface="Arial" charset="0"/>
              </a:rPr>
              <a:t>for materials with </a:t>
            </a:r>
            <a:r>
              <a:rPr lang="en-US" sz="1100" dirty="0" smtClean="0">
                <a:latin typeface="Arial" charset="0"/>
              </a:rPr>
              <a:t>low-field </a:t>
            </a:r>
            <a:r>
              <a:rPr lang="en-US" sz="1100" dirty="0">
                <a:latin typeface="Arial" charset="0"/>
              </a:rPr>
              <a:t>switching, </a:t>
            </a:r>
            <a:r>
              <a:rPr lang="en-US" sz="1100" dirty="0" smtClean="0">
                <a:latin typeface="Arial" charset="0"/>
              </a:rPr>
              <a:t>high magnetic fields will be required </a:t>
            </a:r>
            <a:r>
              <a:rPr lang="en-US" sz="1100" dirty="0">
                <a:latin typeface="Arial" charset="0"/>
              </a:rPr>
              <a:t>to </a:t>
            </a:r>
            <a:r>
              <a:rPr lang="en-US" sz="1100" dirty="0" smtClean="0">
                <a:latin typeface="Arial" charset="0"/>
              </a:rPr>
              <a:t>map </a:t>
            </a:r>
            <a:r>
              <a:rPr lang="en-US" sz="1100" dirty="0">
                <a:latin typeface="Arial" charset="0"/>
              </a:rPr>
              <a:t>the entire phase diagram and </a:t>
            </a:r>
            <a:r>
              <a:rPr lang="en-US" sz="1100" dirty="0" smtClean="0">
                <a:latin typeface="Arial" charset="0"/>
              </a:rPr>
              <a:t>develop a full </a:t>
            </a:r>
            <a:r>
              <a:rPr lang="en-US" sz="1100" dirty="0">
                <a:latin typeface="Arial" charset="0"/>
              </a:rPr>
              <a:t>understanding of the ordering and </a:t>
            </a:r>
            <a:r>
              <a:rPr lang="en-US" sz="1100" dirty="0" err="1" smtClean="0">
                <a:latin typeface="Arial" charset="0"/>
              </a:rPr>
              <a:t>magnetoelectric</a:t>
            </a:r>
            <a:r>
              <a:rPr lang="en-US" sz="1100" dirty="0" smtClean="0">
                <a:latin typeface="Arial" charset="0"/>
              </a:rPr>
              <a:t> coupling </a:t>
            </a:r>
            <a:r>
              <a:rPr lang="en-US" sz="1100" dirty="0">
                <a:latin typeface="Arial" charset="0"/>
              </a:rPr>
              <a:t>mechanisms.</a:t>
            </a:r>
          </a:p>
        </p:txBody>
      </p:sp>
      <p:sp>
        <p:nvSpPr>
          <p:cNvPr id="11" name="Rectangle 10"/>
          <p:cNvSpPr/>
          <p:nvPr/>
        </p:nvSpPr>
        <p:spPr>
          <a:xfrm>
            <a:off x="5061734" y="1746114"/>
            <a:ext cx="3573672" cy="369332"/>
          </a:xfrm>
          <a:prstGeom prst="rect">
            <a:avLst/>
          </a:prstGeom>
        </p:spPr>
        <p:txBody>
          <a:bodyPr wrap="square">
            <a:spAutoFit/>
          </a:bodyPr>
          <a:lstStyle/>
          <a:p>
            <a:pPr algn="ctr"/>
            <a:endParaRPr lang="en-US" dirty="0"/>
          </a:p>
        </p:txBody>
      </p:sp>
      <p:pic>
        <p:nvPicPr>
          <p:cNvPr id="27" name="Picture 26" descr="NSF logo.jpg">
            <a:extLst>
              <a:ext uri="{FF2B5EF4-FFF2-40B4-BE49-F238E27FC236}">
                <a16:creationId xmlns:a16="http://schemas.microsoft.com/office/drawing/2014/main" id="{154F69A3-79B7-2F4A-BE90-2FE125B8D133}"/>
              </a:ext>
            </a:extLst>
          </p:cNvPr>
          <p:cNvPicPr>
            <a:picLocks noChangeAspect="1"/>
          </p:cNvPicPr>
          <p:nvPr/>
        </p:nvPicPr>
        <p:blipFill>
          <a:blip r:embed="rId3" cstate="print"/>
          <a:stretch>
            <a:fillRect/>
          </a:stretch>
        </p:blipFill>
        <p:spPr>
          <a:xfrm>
            <a:off x="8073849" y="7116"/>
            <a:ext cx="1024936" cy="1031109"/>
          </a:xfrm>
          <a:prstGeom prst="rect">
            <a:avLst/>
          </a:prstGeom>
        </p:spPr>
      </p:pic>
      <p:pic>
        <p:nvPicPr>
          <p:cNvPr id="29" name="Picture 28" descr="JustM_purple.jpg">
            <a:extLst>
              <a:ext uri="{FF2B5EF4-FFF2-40B4-BE49-F238E27FC236}">
                <a16:creationId xmlns:a16="http://schemas.microsoft.com/office/drawing/2014/main" id="{77D33D25-9F14-FF45-9027-0F31F680C25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1686" y="80500"/>
            <a:ext cx="762424" cy="908678"/>
          </a:xfrm>
          <a:prstGeom prst="rect">
            <a:avLst/>
          </a:prstGeom>
        </p:spPr>
      </p:pic>
      <p:sp>
        <p:nvSpPr>
          <p:cNvPr id="23" name="Text Box 62"/>
          <p:cNvSpPr txBox="1">
            <a:spLocks noChangeArrowheads="1"/>
          </p:cNvSpPr>
          <p:nvPr/>
        </p:nvSpPr>
        <p:spPr bwMode="auto">
          <a:xfrm>
            <a:off x="784224" y="10255"/>
            <a:ext cx="7409933" cy="1015663"/>
          </a:xfrm>
          <a:prstGeom prst="rect">
            <a:avLst/>
          </a:prstGeom>
          <a:noFill/>
          <a:ln w="9525">
            <a:noFill/>
            <a:miter lim="800000"/>
            <a:headEnd/>
            <a:tailEnd/>
          </a:ln>
        </p:spPr>
        <p:txBody>
          <a:bodyPr wrap="square">
            <a:spAutoFit/>
          </a:bodyPr>
          <a:lstStyle/>
          <a:p>
            <a:pPr algn="ctr"/>
            <a:r>
              <a:rPr lang="en-US" sz="1600" b="1" dirty="0" err="1"/>
              <a:t>Magnetoelectric</a:t>
            </a:r>
            <a:r>
              <a:rPr lang="en-US" sz="1600" b="1" dirty="0"/>
              <a:t> coupling at a </a:t>
            </a:r>
            <a:r>
              <a:rPr lang="en-US" sz="1600" b="1" dirty="0" smtClean="0"/>
              <a:t>transition between two spin states</a:t>
            </a:r>
            <a:endParaRPr lang="en-US" sz="600" dirty="0"/>
          </a:p>
          <a:p>
            <a:pPr algn="ctr"/>
            <a:r>
              <a:rPr lang="en-US" sz="1000" dirty="0">
                <a:solidFill>
                  <a:srgbClr val="333399"/>
                </a:solidFill>
              </a:rPr>
              <a:t>S. Chikara</a:t>
            </a:r>
            <a:r>
              <a:rPr lang="en-US" sz="1000" baseline="30000" dirty="0">
                <a:solidFill>
                  <a:srgbClr val="333399"/>
                </a:solidFill>
              </a:rPr>
              <a:t>1,2</a:t>
            </a:r>
            <a:r>
              <a:rPr lang="en-US" sz="1000" dirty="0">
                <a:solidFill>
                  <a:srgbClr val="333399"/>
                </a:solidFill>
              </a:rPr>
              <a:t>, J. Gu</a:t>
            </a:r>
            <a:r>
              <a:rPr lang="en-US" sz="1000" baseline="30000" dirty="0">
                <a:solidFill>
                  <a:srgbClr val="333399"/>
                </a:solidFill>
              </a:rPr>
              <a:t>3</a:t>
            </a:r>
            <a:r>
              <a:rPr lang="en-US" sz="1000" dirty="0">
                <a:solidFill>
                  <a:srgbClr val="333399"/>
                </a:solidFill>
              </a:rPr>
              <a:t>, X.-G. Zhang</a:t>
            </a:r>
            <a:r>
              <a:rPr lang="en-US" sz="1000" baseline="30000" dirty="0">
                <a:solidFill>
                  <a:srgbClr val="333399"/>
                </a:solidFill>
              </a:rPr>
              <a:t>3</a:t>
            </a:r>
            <a:r>
              <a:rPr lang="en-US" sz="1000" dirty="0">
                <a:solidFill>
                  <a:srgbClr val="333399"/>
                </a:solidFill>
              </a:rPr>
              <a:t>, H.-P. Cheng</a:t>
            </a:r>
            <a:r>
              <a:rPr lang="en-US" sz="1000" baseline="30000" dirty="0">
                <a:solidFill>
                  <a:srgbClr val="333399"/>
                </a:solidFill>
              </a:rPr>
              <a:t>3</a:t>
            </a:r>
            <a:r>
              <a:rPr lang="en-US" sz="1000" dirty="0">
                <a:solidFill>
                  <a:srgbClr val="333399"/>
                </a:solidFill>
              </a:rPr>
              <a:t>, N. Smythe</a:t>
            </a:r>
            <a:r>
              <a:rPr lang="en-US" sz="1000" baseline="30000" dirty="0">
                <a:solidFill>
                  <a:srgbClr val="333399"/>
                </a:solidFill>
              </a:rPr>
              <a:t>4</a:t>
            </a:r>
            <a:r>
              <a:rPr lang="en-US" sz="1000" dirty="0">
                <a:solidFill>
                  <a:srgbClr val="333399"/>
                </a:solidFill>
              </a:rPr>
              <a:t>, J. Singleton</a:t>
            </a:r>
            <a:r>
              <a:rPr lang="en-US" sz="1000" baseline="30000" dirty="0">
                <a:solidFill>
                  <a:srgbClr val="333399"/>
                </a:solidFill>
              </a:rPr>
              <a:t>1</a:t>
            </a:r>
            <a:r>
              <a:rPr lang="en-US" sz="1000" dirty="0">
                <a:solidFill>
                  <a:srgbClr val="333399"/>
                </a:solidFill>
              </a:rPr>
              <a:t>, B, Scott</a:t>
            </a:r>
            <a:r>
              <a:rPr lang="en-US" sz="1000" baseline="30000" dirty="0">
                <a:solidFill>
                  <a:srgbClr val="333399"/>
                </a:solidFill>
              </a:rPr>
              <a:t>4</a:t>
            </a:r>
            <a:r>
              <a:rPr lang="en-US" sz="1000" dirty="0">
                <a:solidFill>
                  <a:srgbClr val="333399"/>
                </a:solidFill>
              </a:rPr>
              <a:t>, E. Krenkel</a:t>
            </a:r>
            <a:r>
              <a:rPr lang="en-US" sz="1000" baseline="30000" dirty="0">
                <a:solidFill>
                  <a:srgbClr val="333399"/>
                </a:solidFill>
              </a:rPr>
              <a:t>5</a:t>
            </a:r>
            <a:r>
              <a:rPr lang="en-US" sz="1000" dirty="0">
                <a:solidFill>
                  <a:srgbClr val="333399"/>
                </a:solidFill>
              </a:rPr>
              <a:t>, J. Eckert</a:t>
            </a:r>
            <a:r>
              <a:rPr lang="en-US" sz="1000" baseline="30000" dirty="0">
                <a:solidFill>
                  <a:srgbClr val="333399"/>
                </a:solidFill>
              </a:rPr>
              <a:t>5</a:t>
            </a:r>
            <a:r>
              <a:rPr lang="en-US" sz="1000" dirty="0">
                <a:solidFill>
                  <a:srgbClr val="333399"/>
                </a:solidFill>
              </a:rPr>
              <a:t>, and V. S. Zapf</a:t>
            </a:r>
            <a:r>
              <a:rPr lang="en-US" sz="1000" baseline="30000" dirty="0">
                <a:solidFill>
                  <a:srgbClr val="333399"/>
                </a:solidFill>
              </a:rPr>
              <a:t>1</a:t>
            </a:r>
            <a:r>
              <a:rPr lang="en-US" sz="1000" dirty="0">
                <a:solidFill>
                  <a:srgbClr val="333399"/>
                </a:solidFill>
              </a:rPr>
              <a:t> </a:t>
            </a:r>
            <a:br>
              <a:rPr lang="en-US" sz="1000" dirty="0">
                <a:solidFill>
                  <a:srgbClr val="333399"/>
                </a:solidFill>
              </a:rPr>
            </a:br>
            <a:r>
              <a:rPr lang="en-US" sz="1000" b="1" dirty="0">
                <a:solidFill>
                  <a:srgbClr val="0033CC"/>
                </a:solidFill>
              </a:rPr>
              <a:t>1. </a:t>
            </a:r>
            <a:r>
              <a:rPr lang="en-US" sz="1000" b="1" kern="1200" dirty="0">
                <a:solidFill>
                  <a:srgbClr val="0033CC"/>
                </a:solidFill>
              </a:rPr>
              <a:t>NHMFL-PFF   2. NHMFL-DC  </a:t>
            </a:r>
            <a:r>
              <a:rPr lang="en-US" sz="1000" b="1" kern="1200" dirty="0" smtClean="0">
                <a:solidFill>
                  <a:srgbClr val="0033CC"/>
                </a:solidFill>
              </a:rPr>
              <a:t> 3</a:t>
            </a:r>
            <a:r>
              <a:rPr lang="en-US" sz="1000" b="1" kern="1200" dirty="0">
                <a:solidFill>
                  <a:srgbClr val="0033CC"/>
                </a:solidFill>
              </a:rPr>
              <a:t>. University of </a:t>
            </a:r>
            <a:r>
              <a:rPr lang="en-US" sz="1000" b="1" kern="1200" dirty="0" smtClean="0">
                <a:solidFill>
                  <a:srgbClr val="0033CC"/>
                </a:solidFill>
              </a:rPr>
              <a:t>Florida    4</a:t>
            </a:r>
            <a:r>
              <a:rPr lang="en-US" sz="1000" b="1" kern="1200" dirty="0">
                <a:solidFill>
                  <a:srgbClr val="0033CC"/>
                </a:solidFill>
              </a:rPr>
              <a:t>. Los Alamos National </a:t>
            </a:r>
            <a:r>
              <a:rPr lang="en-US" sz="1000" b="1" kern="1200" dirty="0" smtClean="0">
                <a:solidFill>
                  <a:srgbClr val="0033CC"/>
                </a:solidFill>
              </a:rPr>
              <a:t>Lab    5</a:t>
            </a:r>
            <a:r>
              <a:rPr lang="en-US" sz="1000" b="1" kern="1200" dirty="0">
                <a:solidFill>
                  <a:srgbClr val="0033CC"/>
                </a:solidFill>
              </a:rPr>
              <a:t>. Harvey </a:t>
            </a:r>
            <a:r>
              <a:rPr lang="en-US" sz="1000" b="1" kern="1200" dirty="0" err="1">
                <a:solidFill>
                  <a:srgbClr val="0033CC"/>
                </a:solidFill>
              </a:rPr>
              <a:t>Mudd</a:t>
            </a:r>
            <a:r>
              <a:rPr lang="en-US" sz="1000" b="1" kern="1200" dirty="0">
                <a:solidFill>
                  <a:srgbClr val="0033CC"/>
                </a:solidFill>
              </a:rPr>
              <a:t> College</a:t>
            </a:r>
          </a:p>
          <a:p>
            <a:pPr algn="ctr"/>
            <a:endParaRPr lang="en-US" sz="400" b="1" dirty="0"/>
          </a:p>
          <a:p>
            <a:pPr algn="ctr"/>
            <a:r>
              <a:rPr lang="en-US" sz="1000" b="1" dirty="0"/>
              <a:t>Funding Grants:</a:t>
            </a:r>
            <a:r>
              <a:rPr lang="en-US" sz="1000" dirty="0"/>
              <a:t>  G.S. Boebinger (NSF DMR-1644779), Los Alamos Laboratory-Directed Research and Development, </a:t>
            </a:r>
            <a:endParaRPr lang="en-US" sz="1000" dirty="0" smtClean="0"/>
          </a:p>
          <a:p>
            <a:pPr algn="ctr"/>
            <a:r>
              <a:rPr lang="en-US" sz="1000" dirty="0" smtClean="0"/>
              <a:t>“</a:t>
            </a:r>
            <a:r>
              <a:rPr lang="en-US" sz="1000" dirty="0"/>
              <a:t>Center for Molecular Magnetic Quantum Materials” Energy Frontier Research Center (DOE BES)</a:t>
            </a:r>
            <a:endParaRPr lang="en-US" sz="1000" b="1" kern="1200" dirty="0">
              <a:solidFill>
                <a:srgbClr val="0033CC"/>
              </a:solidFill>
            </a:endParaRPr>
          </a:p>
        </p:txBody>
      </p:sp>
      <p:pic>
        <p:nvPicPr>
          <p:cNvPr id="33" name="Picture 32"/>
          <p:cNvPicPr>
            <a:picLocks noChangeAspect="1"/>
          </p:cNvPicPr>
          <p:nvPr/>
        </p:nvPicPr>
        <p:blipFill rotWithShape="1">
          <a:blip r:embed="rId5"/>
          <a:srcRect t="2361" r="3011" b="2069"/>
          <a:stretch/>
        </p:blipFill>
        <p:spPr>
          <a:xfrm>
            <a:off x="5169877" y="1199759"/>
            <a:ext cx="3692769" cy="2584908"/>
          </a:xfrm>
          <a:prstGeom prst="rect">
            <a:avLst/>
          </a:prstGeom>
        </p:spPr>
      </p:pic>
      <p:pic>
        <p:nvPicPr>
          <p:cNvPr id="37" name="Picture 36"/>
          <p:cNvPicPr>
            <a:picLocks noChangeAspect="1"/>
          </p:cNvPicPr>
          <p:nvPr/>
        </p:nvPicPr>
        <p:blipFill rotWithShape="1">
          <a:blip r:embed="rId6"/>
          <a:srcRect l="3377" t="2026" r="1670" b="3456"/>
          <a:stretch/>
        </p:blipFill>
        <p:spPr>
          <a:xfrm>
            <a:off x="5215094" y="3788229"/>
            <a:ext cx="3739187" cy="2275951"/>
          </a:xfrm>
          <a:prstGeom prst="rect">
            <a:avLst/>
          </a:prstGeom>
        </p:spPr>
      </p:pic>
      <p:sp>
        <p:nvSpPr>
          <p:cNvPr id="38" name="Rectangle 37"/>
          <p:cNvSpPr/>
          <p:nvPr/>
        </p:nvSpPr>
        <p:spPr>
          <a:xfrm>
            <a:off x="4957561" y="6039993"/>
            <a:ext cx="4038647" cy="769441"/>
          </a:xfrm>
          <a:prstGeom prst="rect">
            <a:avLst/>
          </a:prstGeom>
        </p:spPr>
        <p:txBody>
          <a:bodyPr wrap="square">
            <a:spAutoFit/>
          </a:bodyPr>
          <a:lstStyle/>
          <a:p>
            <a:pPr algn="just"/>
            <a:r>
              <a:rPr lang="en-US" sz="1100" b="1" dirty="0" smtClean="0"/>
              <a:t>Figure</a:t>
            </a:r>
            <a:r>
              <a:rPr lang="en-US" sz="1100" dirty="0" smtClean="0"/>
              <a:t>: </a:t>
            </a:r>
            <a:r>
              <a:rPr lang="en-US" sz="1100" dirty="0"/>
              <a:t>a) Phase diagram in DC fields of </a:t>
            </a:r>
            <a:r>
              <a:rPr lang="en-US" sz="1100" dirty="0" err="1"/>
              <a:t>Mn</a:t>
            </a:r>
            <a:r>
              <a:rPr lang="en-US" sz="1100" dirty="0"/>
              <a:t>(</a:t>
            </a:r>
            <a:r>
              <a:rPr lang="en-US" sz="1100" dirty="0" err="1"/>
              <a:t>taa</a:t>
            </a:r>
            <a:r>
              <a:rPr lang="en-US" sz="1100" dirty="0"/>
              <a:t>) </a:t>
            </a:r>
            <a:r>
              <a:rPr lang="en-US" sz="1100" dirty="0" smtClean="0"/>
              <a:t>in which </a:t>
            </a:r>
            <a:r>
              <a:rPr lang="en-US" sz="1100" dirty="0"/>
              <a:t>the color scale is the electric polarization. b) Electric polarization </a:t>
            </a:r>
            <a:r>
              <a:rPr lang="en-US" sz="1100" dirty="0">
                <a:latin typeface="Symbol" panose="05050102010706020507" pitchFamily="18" charset="2"/>
              </a:rPr>
              <a:t>D</a:t>
            </a:r>
            <a:r>
              <a:rPr lang="en-US" sz="1100" dirty="0"/>
              <a:t>P and magnetization </a:t>
            </a:r>
            <a:r>
              <a:rPr lang="en-US" sz="1100" dirty="0">
                <a:latin typeface="Symbol" panose="05050102010706020507" pitchFamily="18" charset="2"/>
              </a:rPr>
              <a:t>D</a:t>
            </a:r>
            <a:r>
              <a:rPr lang="en-US" sz="1100" dirty="0"/>
              <a:t>M change in pulsed fields showing the spin crossover and region of electric polarization.</a:t>
            </a:r>
          </a:p>
        </p:txBody>
      </p:sp>
      <p:sp>
        <p:nvSpPr>
          <p:cNvPr id="40" name="Text Box 28"/>
          <p:cNvSpPr txBox="1">
            <a:spLocks noChangeArrowheads="1"/>
          </p:cNvSpPr>
          <p:nvPr/>
        </p:nvSpPr>
        <p:spPr bwMode="auto">
          <a:xfrm>
            <a:off x="72307" y="5860593"/>
            <a:ext cx="4720757" cy="938719"/>
          </a:xfrm>
          <a:prstGeom prst="rect">
            <a:avLst/>
          </a:prstGeom>
          <a:noFill/>
          <a:ln w="9525">
            <a:noFill/>
            <a:miter lim="800000"/>
            <a:headEnd/>
            <a:tailEnd/>
          </a:ln>
        </p:spPr>
        <p:txBody>
          <a:bodyPr wrap="square">
            <a:spAutoFit/>
          </a:bodyPr>
          <a:lstStyle/>
          <a:p>
            <a:r>
              <a:rPr lang="en-US" sz="1100" b="1" dirty="0">
                <a:solidFill>
                  <a:srgbClr val="333399"/>
                </a:solidFill>
              </a:rPr>
              <a:t>Facilities used:  </a:t>
            </a:r>
            <a:r>
              <a:rPr lang="en-US" sz="1100" dirty="0">
                <a:solidFill>
                  <a:srgbClr val="333399"/>
                </a:solidFill>
              </a:rPr>
              <a:t>45T Hybrid </a:t>
            </a:r>
            <a:r>
              <a:rPr lang="en-US" sz="1100" dirty="0" smtClean="0">
                <a:solidFill>
                  <a:srgbClr val="333399"/>
                </a:solidFill>
              </a:rPr>
              <a:t>Magnet</a:t>
            </a:r>
            <a:r>
              <a:rPr lang="en-US" sz="1100" dirty="0">
                <a:solidFill>
                  <a:srgbClr val="333399"/>
                </a:solidFill>
              </a:rPr>
              <a:t>;  65T P</a:t>
            </a:r>
            <a:r>
              <a:rPr lang="en-US" sz="1100" dirty="0" smtClean="0">
                <a:solidFill>
                  <a:srgbClr val="333399"/>
                </a:solidFill>
              </a:rPr>
              <a:t>ulsed Magnets</a:t>
            </a:r>
            <a:r>
              <a:rPr lang="en-US" sz="1100" dirty="0">
                <a:solidFill>
                  <a:srgbClr val="333399"/>
                </a:solidFill>
              </a:rPr>
              <a:t>.</a:t>
            </a:r>
          </a:p>
          <a:p>
            <a:r>
              <a:rPr lang="en-US" sz="1100" b="1" dirty="0" smtClean="0">
                <a:solidFill>
                  <a:srgbClr val="333399"/>
                </a:solidFill>
              </a:rPr>
              <a:t>Citation</a:t>
            </a:r>
            <a:r>
              <a:rPr lang="en-US" sz="1100" dirty="0" smtClean="0">
                <a:solidFill>
                  <a:schemeClr val="accent6">
                    <a:lumMod val="75000"/>
                  </a:schemeClr>
                </a:solidFill>
              </a:rPr>
              <a:t>:  </a:t>
            </a:r>
            <a:r>
              <a:rPr lang="en-US" sz="1100" dirty="0" smtClean="0">
                <a:solidFill>
                  <a:srgbClr val="333399"/>
                </a:solidFill>
              </a:rPr>
              <a:t>S </a:t>
            </a:r>
            <a:r>
              <a:rPr lang="en-US" sz="1100" dirty="0">
                <a:solidFill>
                  <a:srgbClr val="333399"/>
                </a:solidFill>
              </a:rPr>
              <a:t>Chikara, </a:t>
            </a:r>
            <a:r>
              <a:rPr lang="en-US" sz="1100" dirty="0" smtClean="0">
                <a:solidFill>
                  <a:srgbClr val="333399"/>
                </a:solidFill>
              </a:rPr>
              <a:t>J </a:t>
            </a:r>
            <a:r>
              <a:rPr lang="en-US" sz="1100" dirty="0" err="1">
                <a:solidFill>
                  <a:srgbClr val="333399"/>
                </a:solidFill>
              </a:rPr>
              <a:t>Gu</a:t>
            </a:r>
            <a:r>
              <a:rPr lang="en-US" sz="1100" dirty="0">
                <a:solidFill>
                  <a:srgbClr val="333399"/>
                </a:solidFill>
              </a:rPr>
              <a:t>, </a:t>
            </a:r>
            <a:r>
              <a:rPr lang="en-US" sz="1100" dirty="0" smtClean="0">
                <a:solidFill>
                  <a:srgbClr val="333399"/>
                </a:solidFill>
              </a:rPr>
              <a:t>X-G </a:t>
            </a:r>
            <a:r>
              <a:rPr lang="en-US" sz="1100" dirty="0">
                <a:solidFill>
                  <a:srgbClr val="333399"/>
                </a:solidFill>
              </a:rPr>
              <a:t>Zhang, </a:t>
            </a:r>
            <a:r>
              <a:rPr lang="en-US" sz="1100" dirty="0" smtClean="0">
                <a:solidFill>
                  <a:srgbClr val="333399"/>
                </a:solidFill>
              </a:rPr>
              <a:t>H-P </a:t>
            </a:r>
            <a:r>
              <a:rPr lang="en-US" sz="1100" dirty="0">
                <a:solidFill>
                  <a:srgbClr val="333399"/>
                </a:solidFill>
              </a:rPr>
              <a:t>Cheng, </a:t>
            </a:r>
            <a:r>
              <a:rPr lang="en-US" sz="1100" dirty="0" smtClean="0">
                <a:solidFill>
                  <a:srgbClr val="333399"/>
                </a:solidFill>
              </a:rPr>
              <a:t>N </a:t>
            </a:r>
            <a:r>
              <a:rPr lang="en-US" sz="1100" dirty="0">
                <a:solidFill>
                  <a:srgbClr val="333399"/>
                </a:solidFill>
              </a:rPr>
              <a:t>Smythe, </a:t>
            </a:r>
            <a:r>
              <a:rPr lang="en-US" sz="1100" dirty="0" smtClean="0">
                <a:solidFill>
                  <a:srgbClr val="333399"/>
                </a:solidFill>
              </a:rPr>
              <a:t>                     J </a:t>
            </a:r>
            <a:r>
              <a:rPr lang="en-US" sz="1100" dirty="0">
                <a:solidFill>
                  <a:srgbClr val="333399"/>
                </a:solidFill>
              </a:rPr>
              <a:t>Singleton, </a:t>
            </a:r>
            <a:r>
              <a:rPr lang="en-US" sz="1100" dirty="0" smtClean="0">
                <a:solidFill>
                  <a:srgbClr val="333399"/>
                </a:solidFill>
              </a:rPr>
              <a:t>B </a:t>
            </a:r>
            <a:r>
              <a:rPr lang="en-US" sz="1100" dirty="0">
                <a:solidFill>
                  <a:srgbClr val="333399"/>
                </a:solidFill>
              </a:rPr>
              <a:t>Scott, </a:t>
            </a:r>
            <a:r>
              <a:rPr lang="en-US" sz="1100" dirty="0" smtClean="0">
                <a:solidFill>
                  <a:srgbClr val="333399"/>
                </a:solidFill>
              </a:rPr>
              <a:t>E </a:t>
            </a:r>
            <a:r>
              <a:rPr lang="en-US" sz="1100" dirty="0" err="1">
                <a:solidFill>
                  <a:srgbClr val="333399"/>
                </a:solidFill>
              </a:rPr>
              <a:t>Krenkel</a:t>
            </a:r>
            <a:r>
              <a:rPr lang="en-US" sz="1100" dirty="0">
                <a:solidFill>
                  <a:srgbClr val="333399"/>
                </a:solidFill>
              </a:rPr>
              <a:t>, </a:t>
            </a:r>
            <a:r>
              <a:rPr lang="en-US" sz="1100" dirty="0" smtClean="0">
                <a:solidFill>
                  <a:srgbClr val="333399"/>
                </a:solidFill>
              </a:rPr>
              <a:t>J </a:t>
            </a:r>
            <a:r>
              <a:rPr lang="en-US" sz="1100" dirty="0">
                <a:solidFill>
                  <a:srgbClr val="333399"/>
                </a:solidFill>
              </a:rPr>
              <a:t>Eckert, and </a:t>
            </a:r>
            <a:r>
              <a:rPr lang="en-US" sz="1100" dirty="0" smtClean="0">
                <a:solidFill>
                  <a:srgbClr val="333399"/>
                </a:solidFill>
              </a:rPr>
              <a:t>VS Zapf.  “</a:t>
            </a:r>
            <a:r>
              <a:rPr lang="en-US" sz="1100" dirty="0" err="1" smtClean="0">
                <a:solidFill>
                  <a:srgbClr val="333399"/>
                </a:solidFill>
              </a:rPr>
              <a:t>Magnetoelectric</a:t>
            </a:r>
            <a:r>
              <a:rPr lang="en-US" sz="1100" dirty="0" smtClean="0">
                <a:solidFill>
                  <a:srgbClr val="333399"/>
                </a:solidFill>
              </a:rPr>
              <a:t> </a:t>
            </a:r>
            <a:r>
              <a:rPr lang="en-US" sz="1100" dirty="0">
                <a:solidFill>
                  <a:srgbClr val="333399"/>
                </a:solidFill>
              </a:rPr>
              <a:t>behavior via a spin state transition,” </a:t>
            </a:r>
            <a:r>
              <a:rPr lang="en-US" sz="1100" b="1" i="1" dirty="0" smtClean="0">
                <a:solidFill>
                  <a:srgbClr val="333399"/>
                </a:solidFill>
              </a:rPr>
              <a:t>Nature </a:t>
            </a:r>
            <a:r>
              <a:rPr lang="en-US" sz="1100" b="1" i="1" dirty="0">
                <a:solidFill>
                  <a:srgbClr val="333399"/>
                </a:solidFill>
              </a:rPr>
              <a:t>Comm</a:t>
            </a:r>
            <a:r>
              <a:rPr lang="en-US" sz="1100" b="1" dirty="0">
                <a:solidFill>
                  <a:srgbClr val="333399"/>
                </a:solidFill>
              </a:rPr>
              <a:t>. 10</a:t>
            </a:r>
            <a:r>
              <a:rPr lang="en-US" sz="1100" dirty="0">
                <a:solidFill>
                  <a:srgbClr val="333399"/>
                </a:solidFill>
              </a:rPr>
              <a:t>, 4043 (2019</a:t>
            </a:r>
            <a:r>
              <a:rPr lang="en-US" sz="1100" dirty="0" smtClean="0">
                <a:solidFill>
                  <a:srgbClr val="333399"/>
                </a:solidFill>
              </a:rPr>
              <a:t>)</a:t>
            </a:r>
          </a:p>
          <a:p>
            <a:r>
              <a:rPr lang="en-US" sz="1100" b="1" dirty="0">
                <a:solidFill>
                  <a:srgbClr val="333399"/>
                </a:solidFill>
              </a:rPr>
              <a:t>doi.org/10.1038/s41467-019-11967-3</a:t>
            </a:r>
            <a:endParaRPr lang="en-US" sz="1100" b="1" dirty="0">
              <a:solidFill>
                <a:srgbClr val="333399"/>
              </a:solidFill>
            </a:endParaRPr>
          </a:p>
        </p:txBody>
      </p:sp>
      <p:sp>
        <p:nvSpPr>
          <p:cNvPr id="15" name="TextBox 14">
            <a:extLst>
              <a:ext uri="{FF2B5EF4-FFF2-40B4-BE49-F238E27FC236}">
                <a16:creationId xmlns:a16="http://schemas.microsoft.com/office/drawing/2014/main" id="{33960660-7369-2242-9404-2B06C357319B}"/>
              </a:ext>
            </a:extLst>
          </p:cNvPr>
          <p:cNvSpPr txBox="1"/>
          <p:nvPr/>
        </p:nvSpPr>
        <p:spPr>
          <a:xfrm>
            <a:off x="4947202" y="1140655"/>
            <a:ext cx="406400" cy="383656"/>
          </a:xfrm>
          <a:prstGeom prst="rect">
            <a:avLst/>
          </a:prstGeom>
          <a:noFill/>
        </p:spPr>
        <p:txBody>
          <a:bodyPr wrap="square" rtlCol="0">
            <a:spAutoFit/>
          </a:bodyPr>
          <a:lstStyle/>
          <a:p>
            <a:r>
              <a:rPr lang="en-US" dirty="0"/>
              <a:t>a)</a:t>
            </a:r>
          </a:p>
        </p:txBody>
      </p:sp>
      <p:sp>
        <p:nvSpPr>
          <p:cNvPr id="16" name="TextBox 15">
            <a:extLst>
              <a:ext uri="{FF2B5EF4-FFF2-40B4-BE49-F238E27FC236}">
                <a16:creationId xmlns:a16="http://schemas.microsoft.com/office/drawing/2014/main" id="{06B631AC-D0F7-C247-A289-2D0FBA431117}"/>
              </a:ext>
            </a:extLst>
          </p:cNvPr>
          <p:cNvSpPr txBox="1"/>
          <p:nvPr/>
        </p:nvSpPr>
        <p:spPr>
          <a:xfrm>
            <a:off x="4957561" y="3778081"/>
            <a:ext cx="406400" cy="383656"/>
          </a:xfrm>
          <a:prstGeom prst="rect">
            <a:avLst/>
          </a:prstGeom>
          <a:noFill/>
        </p:spPr>
        <p:txBody>
          <a:bodyPr wrap="square" rtlCol="0">
            <a:spAutoFit/>
          </a:bodyPr>
          <a:lstStyle/>
          <a:p>
            <a:r>
              <a:rPr lang="en-US" dirty="0"/>
              <a:t>b)</a:t>
            </a:r>
          </a:p>
        </p:txBody>
      </p:sp>
      <p:sp>
        <p:nvSpPr>
          <p:cNvPr id="26" name="Line 42">
            <a:extLst>
              <a:ext uri="{FF2B5EF4-FFF2-40B4-BE49-F238E27FC236}">
                <a16:creationId xmlns:a16="http://schemas.microsoft.com/office/drawing/2014/main" id="{3D3C6D1B-5381-2D4C-8BF8-BEA4D70BCBD2}"/>
              </a:ext>
            </a:extLst>
          </p:cNvPr>
          <p:cNvSpPr>
            <a:spLocks noChangeShapeType="1"/>
          </p:cNvSpPr>
          <p:nvPr/>
        </p:nvSpPr>
        <p:spPr bwMode="auto">
          <a:xfrm>
            <a:off x="38100" y="1074437"/>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938766" y="1154543"/>
            <a:ext cx="4129036" cy="5644620"/>
          </a:xfrm>
          <a:prstGeom prst="rect">
            <a:avLst/>
          </a:prstGeom>
          <a:noFill/>
          <a:ln w="19050">
            <a:solidFill>
              <a:srgbClr val="0033CC"/>
            </a:solidFill>
            <a:miter lim="800000"/>
            <a:headEnd/>
            <a:tailEnd/>
          </a:ln>
        </p:spPr>
        <p:txBody>
          <a:bodyPr wrap="none" anchor="ct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010740-EED6-42A1-8448-25FB1DF5AE3B}"/>
</file>

<file path=customXml/itemProps2.xml><?xml version="1.0" encoding="utf-8"?>
<ds:datastoreItem xmlns:ds="http://schemas.openxmlformats.org/officeDocument/2006/customXml" ds:itemID="{E1F1FACF-566F-4D90-9B30-CA7C9F6FB815}"/>
</file>

<file path=customXml/itemProps3.xml><?xml version="1.0" encoding="utf-8"?>
<ds:datastoreItem xmlns:ds="http://schemas.openxmlformats.org/officeDocument/2006/customXml" ds:itemID="{979CAD4C-67B5-4156-8BA9-3A1730825318}"/>
</file>

<file path=docProps/app.xml><?xml version="1.0" encoding="utf-8"?>
<Properties xmlns="http://schemas.openxmlformats.org/officeDocument/2006/extended-properties" xmlns:vt="http://schemas.openxmlformats.org/officeDocument/2006/docPropsVTypes">
  <TotalTime>13561</TotalTime>
  <Words>1095</Words>
  <Application>Microsoft Office PowerPoint</Application>
  <PresentationFormat>On-screen Show (4:3)</PresentationFormat>
  <Paragraphs>42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225</cp:revision>
  <cp:lastPrinted>2019-07-29T16:49:47Z</cp:lastPrinted>
  <dcterms:created xsi:type="dcterms:W3CDTF">2004-08-07T03:10:56Z</dcterms:created>
  <dcterms:modified xsi:type="dcterms:W3CDTF">2020-05-20T02:09:17Z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