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99"/>
    <a:srgbClr val="0033CC"/>
    <a:srgbClr val="008080"/>
    <a:srgbClr val="006600"/>
    <a:srgbClr val="000066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89387" autoAdjust="0"/>
  </p:normalViewPr>
  <p:slideViewPr>
    <p:cSldViewPr snapToGrid="0">
      <p:cViewPr varScale="1">
        <p:scale>
          <a:sx n="89" d="100"/>
          <a:sy n="89" d="100"/>
        </p:scale>
        <p:origin x="92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 descr="JustM_pur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2" y="42335"/>
            <a:ext cx="792698" cy="944759"/>
          </a:xfrm>
          <a:prstGeom prst="rect">
            <a:avLst/>
          </a:prstGeom>
        </p:spPr>
      </p:pic>
      <p:pic>
        <p:nvPicPr>
          <p:cNvPr id="164" name="Picture 163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1572" y="71414"/>
            <a:ext cx="1017188" cy="102331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20981" r="8982" b="24055"/>
          <a:stretch/>
        </p:blipFill>
        <p:spPr>
          <a:xfrm rot="16200000">
            <a:off x="4135859" y="2015375"/>
            <a:ext cx="2108185" cy="1476304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76200" y="1256608"/>
            <a:ext cx="429577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Mass spectrometry imaging (MSI) combines the chemical specificity of mass spectrometry </a:t>
            </a:r>
            <a:r>
              <a:rPr lang="en-US" sz="1200" dirty="0" smtClean="0"/>
              <a:t>with spatial </a:t>
            </a:r>
            <a:r>
              <a:rPr lang="en-US" sz="1200" dirty="0"/>
              <a:t>localization to provide thousands of label-free, molecular images directly from complex biological tissue sections. </a:t>
            </a:r>
            <a:r>
              <a:rPr lang="en-US" sz="1200" dirty="0" smtClean="0"/>
              <a:t>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</a:t>
            </a:r>
            <a:r>
              <a:rPr lang="en-US" sz="1200" dirty="0"/>
              <a:t>ICR program </a:t>
            </a:r>
            <a:r>
              <a:rPr lang="en-US" sz="1200" dirty="0" smtClean="0"/>
              <a:t>partnered </a:t>
            </a:r>
            <a:r>
              <a:rPr lang="en-US" sz="1200" dirty="0"/>
              <a:t>with </a:t>
            </a:r>
            <a:r>
              <a:rPr lang="en-US" sz="1200" dirty="0" smtClean="0"/>
              <a:t>users from the Netherlands </a:t>
            </a:r>
            <a:r>
              <a:rPr lang="en-US" sz="1200" dirty="0"/>
              <a:t>to combine the ultrahigh performance of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</a:t>
            </a:r>
            <a:r>
              <a:rPr lang="en-US" sz="1200" dirty="0"/>
              <a:t>21 tesla Fourier transform ion cyclotron resonance (FT-ICR) mass spectrometer with an imaging source for ultrahigh performance molecular </a:t>
            </a:r>
            <a:r>
              <a:rPr lang="en-US" sz="1200" dirty="0" smtClean="0"/>
              <a:t>imaging. </a:t>
            </a:r>
            <a:r>
              <a:rPr lang="en-US" sz="1200" i="1" u="sng" dirty="0" smtClean="0"/>
              <a:t>These high-magnetic-field experiments </a:t>
            </a:r>
            <a:r>
              <a:rPr lang="en-US" sz="1200" i="1" u="sng" dirty="0"/>
              <a:t>exemplify the advantages of high mass resolving power and high mass accuracy for </a:t>
            </a:r>
            <a:r>
              <a:rPr lang="en-US" sz="1200" i="1" u="sng" dirty="0" smtClean="0"/>
              <a:t>identifying imaged molecules in MSI </a:t>
            </a:r>
            <a:r>
              <a:rPr lang="en-US" sz="1200" i="1" u="sng" dirty="0"/>
              <a:t>studies</a:t>
            </a:r>
            <a:r>
              <a:rPr lang="en-US" sz="1200" dirty="0"/>
              <a:t>. </a:t>
            </a:r>
            <a:endParaRPr lang="en-US" sz="1200" dirty="0" smtClean="0"/>
          </a:p>
          <a:p>
            <a:pPr algn="just"/>
            <a:r>
              <a:rPr lang="en-US" sz="800" dirty="0"/>
              <a:t> </a:t>
            </a:r>
            <a:endParaRPr lang="en-US" sz="800" dirty="0"/>
          </a:p>
          <a:p>
            <a:pPr algn="just"/>
            <a:r>
              <a:rPr lang="en-US" sz="1200" dirty="0"/>
              <a:t>A matrix-assisted laser desorption ionization (MALDI) ion source was coupled to the </a:t>
            </a:r>
            <a:r>
              <a:rPr lang="en-US" sz="1200" dirty="0" smtClean="0"/>
              <a:t>21T </a:t>
            </a:r>
            <a:r>
              <a:rPr lang="en-US" sz="1200" dirty="0"/>
              <a:t>FT-ICR MS and rat brain sections were imaged. </a:t>
            </a:r>
            <a:r>
              <a:rPr lang="en-US" sz="1200" i="1" u="sng" dirty="0"/>
              <a:t>Exact mass analysis identified 1,364 unique lipid species, and molecules with </a:t>
            </a:r>
            <a:r>
              <a:rPr lang="en-US" sz="1200" i="1" u="sng" dirty="0" smtClean="0"/>
              <a:t>mass differences </a:t>
            </a:r>
            <a:r>
              <a:rPr lang="en-US" sz="1200" i="1" u="sng" dirty="0"/>
              <a:t>as small as 1.79 </a:t>
            </a:r>
            <a:r>
              <a:rPr lang="en-US" sz="1200" i="1" u="sng" dirty="0" err="1"/>
              <a:t>mDa</a:t>
            </a:r>
            <a:r>
              <a:rPr lang="en-US" sz="1200" i="1" u="sng" dirty="0"/>
              <a:t> </a:t>
            </a:r>
            <a:r>
              <a:rPr lang="en-US" sz="1200" i="1" u="sng" dirty="0" smtClean="0"/>
              <a:t>were resolved </a:t>
            </a:r>
            <a:r>
              <a:rPr lang="en-US" sz="1200" i="1" u="sng" dirty="0"/>
              <a:t>and imaged </a:t>
            </a:r>
            <a:r>
              <a:rPr lang="en-US" sz="1200" dirty="0"/>
              <a:t>(see </a:t>
            </a:r>
            <a:r>
              <a:rPr lang="en-US" sz="1200" dirty="0" smtClean="0"/>
              <a:t>top figures with </a:t>
            </a:r>
            <a:r>
              <a:rPr lang="en-US" sz="1200" dirty="0"/>
              <a:t>zoom mass </a:t>
            </a:r>
            <a:r>
              <a:rPr lang="en-US" sz="1200" dirty="0" smtClean="0"/>
              <a:t>inset, </a:t>
            </a:r>
            <a:r>
              <a:rPr lang="en-US" sz="1200" dirty="0"/>
              <a:t>assigned elemental compositions, and molecular classes).  </a:t>
            </a:r>
          </a:p>
          <a:p>
            <a:pPr algn="just"/>
            <a:r>
              <a:rPr lang="en-US" sz="800" dirty="0" smtClean="0"/>
              <a:t> </a:t>
            </a:r>
            <a:endParaRPr lang="en-US" sz="800" dirty="0"/>
          </a:p>
          <a:p>
            <a:pPr algn="just"/>
            <a:r>
              <a:rPr lang="en-US" sz="1200" i="1" u="sng" dirty="0">
                <a:solidFill>
                  <a:srgbClr val="000000"/>
                </a:solidFill>
              </a:rPr>
              <a:t>The </a:t>
            </a:r>
            <a:r>
              <a:rPr lang="en-US" sz="1200" i="1" u="sng" dirty="0" smtClean="0">
                <a:solidFill>
                  <a:srgbClr val="000000"/>
                </a:solidFill>
              </a:rPr>
              <a:t>bottom figure </a:t>
            </a:r>
            <a:r>
              <a:rPr lang="en-US" sz="1200" i="1" u="sng" dirty="0">
                <a:solidFill>
                  <a:srgbClr val="000000"/>
                </a:solidFill>
              </a:rPr>
              <a:t>shows the spatial distributions in the brain of three different lipids</a:t>
            </a:r>
            <a:r>
              <a:rPr lang="en-US" sz="1200" dirty="0">
                <a:solidFill>
                  <a:srgbClr val="000000"/>
                </a:solidFill>
              </a:rPr>
              <a:t>.  </a:t>
            </a:r>
            <a:r>
              <a:rPr lang="en-US" sz="1200" dirty="0" smtClean="0"/>
              <a:t>This </a:t>
            </a:r>
            <a:r>
              <a:rPr lang="en-US" sz="1200" dirty="0"/>
              <a:t>technique is now available for users to image lipids, drugs and drug metabolites, </a:t>
            </a:r>
            <a:r>
              <a:rPr lang="en-US" sz="1200" dirty="0" smtClean="0"/>
              <a:t>as well as </a:t>
            </a:r>
            <a:r>
              <a:rPr lang="en-US" sz="1200" dirty="0"/>
              <a:t>intact proteins from biological tissue sections.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10077" y="1325562"/>
            <a:ext cx="4657724" cy="547865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09003" y="1643344"/>
            <a:ext cx="4145595" cy="2682337"/>
            <a:chOff x="4709003" y="1541151"/>
            <a:chExt cx="4145595" cy="2682337"/>
          </a:xfrm>
        </p:grpSpPr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6676092" y="4071267"/>
              <a:ext cx="211418" cy="15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m/z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8454171" y="3857466"/>
              <a:ext cx="0" cy="56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8234167" y="3930747"/>
              <a:ext cx="377910" cy="12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747.522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>
              <a:off x="7820816" y="3857466"/>
              <a:ext cx="0" cy="56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7640069" y="3930747"/>
              <a:ext cx="377910" cy="12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747.520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7187462" y="3857466"/>
              <a:ext cx="0" cy="56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6967457" y="3930747"/>
              <a:ext cx="377910" cy="12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747.518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16"/>
            <p:cNvSpPr>
              <a:spLocks noChangeShapeType="1"/>
            </p:cNvSpPr>
            <p:nvPr/>
          </p:nvSpPr>
          <p:spPr bwMode="auto">
            <a:xfrm>
              <a:off x="6552799" y="3857466"/>
              <a:ext cx="0" cy="56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18"/>
            <p:cNvSpPr>
              <a:spLocks noChangeArrowheads="1"/>
            </p:cNvSpPr>
            <p:nvPr/>
          </p:nvSpPr>
          <p:spPr bwMode="auto">
            <a:xfrm>
              <a:off x="6332794" y="3930747"/>
              <a:ext cx="377910" cy="12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747.516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>
              <a:off x="5919444" y="3857466"/>
              <a:ext cx="0" cy="56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5699439" y="3930747"/>
              <a:ext cx="377910" cy="12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747.514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22"/>
            <p:cNvSpPr>
              <a:spLocks noChangeShapeType="1"/>
            </p:cNvSpPr>
            <p:nvPr/>
          </p:nvSpPr>
          <p:spPr bwMode="auto">
            <a:xfrm>
              <a:off x="5286089" y="3857466"/>
              <a:ext cx="0" cy="56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5066085" y="3930747"/>
              <a:ext cx="377910" cy="12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747.512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4709003" y="3849615"/>
              <a:ext cx="41455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 flipV="1">
              <a:off x="6472975" y="2042865"/>
              <a:ext cx="96835" cy="10857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>
              <a:off x="6569810" y="2042865"/>
              <a:ext cx="79824" cy="79029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0"/>
            <p:cNvSpPr>
              <a:spLocks noChangeShapeType="1"/>
            </p:cNvSpPr>
            <p:nvPr/>
          </p:nvSpPr>
          <p:spPr bwMode="auto">
            <a:xfrm>
              <a:off x="8605967" y="3795141"/>
              <a:ext cx="73281" cy="2272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09003" y="2151435"/>
              <a:ext cx="4065772" cy="1666430"/>
              <a:chOff x="4709003" y="2151435"/>
              <a:chExt cx="4065772" cy="1666430"/>
            </a:xfrm>
          </p:grpSpPr>
          <p:sp>
            <p:nvSpPr>
              <p:cNvPr id="109" name="Line 26"/>
              <p:cNvSpPr>
                <a:spLocks noChangeShapeType="1"/>
              </p:cNvSpPr>
              <p:nvPr/>
            </p:nvSpPr>
            <p:spPr bwMode="auto">
              <a:xfrm>
                <a:off x="4709003" y="3779992"/>
                <a:ext cx="79824" cy="22724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0" name="Line 27"/>
              <p:cNvSpPr>
                <a:spLocks noChangeShapeType="1"/>
              </p:cNvSpPr>
              <p:nvPr/>
            </p:nvSpPr>
            <p:spPr bwMode="auto">
              <a:xfrm>
                <a:off x="4788827" y="3802716"/>
                <a:ext cx="95527" cy="757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1" name="Line 28"/>
              <p:cNvSpPr>
                <a:spLocks noChangeShapeType="1"/>
              </p:cNvSpPr>
              <p:nvPr/>
            </p:nvSpPr>
            <p:spPr bwMode="auto">
              <a:xfrm flipV="1">
                <a:off x="4884353" y="3795141"/>
                <a:ext cx="73281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2" name="Line 29"/>
              <p:cNvSpPr>
                <a:spLocks noChangeShapeType="1"/>
              </p:cNvSpPr>
              <p:nvPr/>
            </p:nvSpPr>
            <p:spPr bwMode="auto">
              <a:xfrm flipV="1">
                <a:off x="4957634" y="3779992"/>
                <a:ext cx="95527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3" name="Line 30"/>
              <p:cNvSpPr>
                <a:spLocks noChangeShapeType="1"/>
              </p:cNvSpPr>
              <p:nvPr/>
            </p:nvSpPr>
            <p:spPr bwMode="auto">
              <a:xfrm flipV="1">
                <a:off x="5053161" y="3771154"/>
                <a:ext cx="104687" cy="8838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4" name="Line 31"/>
              <p:cNvSpPr>
                <a:spLocks noChangeShapeType="1"/>
              </p:cNvSpPr>
              <p:nvPr/>
            </p:nvSpPr>
            <p:spPr bwMode="auto">
              <a:xfrm>
                <a:off x="5157848" y="3771154"/>
                <a:ext cx="71973" cy="23987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5" name="Line 32"/>
              <p:cNvSpPr>
                <a:spLocks noChangeShapeType="1"/>
              </p:cNvSpPr>
              <p:nvPr/>
            </p:nvSpPr>
            <p:spPr bwMode="auto">
              <a:xfrm>
                <a:off x="5236161" y="3797478"/>
                <a:ext cx="96835" cy="757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6" name="Line 33"/>
              <p:cNvSpPr>
                <a:spLocks noChangeShapeType="1"/>
              </p:cNvSpPr>
              <p:nvPr/>
            </p:nvSpPr>
            <p:spPr bwMode="auto">
              <a:xfrm>
                <a:off x="5326655" y="3802716"/>
                <a:ext cx="79824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7" name="Line 34"/>
              <p:cNvSpPr>
                <a:spLocks noChangeShapeType="1"/>
              </p:cNvSpPr>
              <p:nvPr/>
            </p:nvSpPr>
            <p:spPr bwMode="auto">
              <a:xfrm flipV="1">
                <a:off x="5406479" y="3787566"/>
                <a:ext cx="95527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8" name="Line 35"/>
              <p:cNvSpPr>
                <a:spLocks noChangeShapeType="1"/>
              </p:cNvSpPr>
              <p:nvPr/>
            </p:nvSpPr>
            <p:spPr bwMode="auto">
              <a:xfrm>
                <a:off x="5502005" y="3787566"/>
                <a:ext cx="81132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9" name="Line 36"/>
              <p:cNvSpPr>
                <a:spLocks noChangeShapeType="1"/>
              </p:cNvSpPr>
              <p:nvPr/>
            </p:nvSpPr>
            <p:spPr bwMode="auto">
              <a:xfrm>
                <a:off x="5583137" y="3787566"/>
                <a:ext cx="95527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0" name="Line 37"/>
              <p:cNvSpPr>
                <a:spLocks noChangeShapeType="1"/>
              </p:cNvSpPr>
              <p:nvPr/>
            </p:nvSpPr>
            <p:spPr bwMode="auto">
              <a:xfrm>
                <a:off x="5678664" y="3787566"/>
                <a:ext cx="96835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1" name="Line 38"/>
              <p:cNvSpPr>
                <a:spLocks noChangeShapeType="1"/>
              </p:cNvSpPr>
              <p:nvPr/>
            </p:nvSpPr>
            <p:spPr bwMode="auto">
              <a:xfrm flipV="1">
                <a:off x="5775500" y="3771154"/>
                <a:ext cx="79824" cy="31562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2" name="Line 39"/>
              <p:cNvSpPr>
                <a:spLocks noChangeShapeType="1"/>
              </p:cNvSpPr>
              <p:nvPr/>
            </p:nvSpPr>
            <p:spPr bwMode="auto">
              <a:xfrm flipV="1">
                <a:off x="5855323" y="3709295"/>
                <a:ext cx="96835" cy="6186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3" name="Line 40"/>
              <p:cNvSpPr>
                <a:spLocks noChangeShapeType="1"/>
              </p:cNvSpPr>
              <p:nvPr/>
            </p:nvSpPr>
            <p:spPr bwMode="auto">
              <a:xfrm flipV="1">
                <a:off x="5952158" y="3655009"/>
                <a:ext cx="71973" cy="54286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4" name="Line 41"/>
              <p:cNvSpPr>
                <a:spLocks noChangeShapeType="1"/>
              </p:cNvSpPr>
              <p:nvPr/>
            </p:nvSpPr>
            <p:spPr bwMode="auto">
              <a:xfrm flipV="1">
                <a:off x="6024131" y="3562851"/>
                <a:ext cx="95527" cy="9215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5" name="Line 42"/>
              <p:cNvSpPr>
                <a:spLocks noChangeShapeType="1"/>
              </p:cNvSpPr>
              <p:nvPr/>
            </p:nvSpPr>
            <p:spPr bwMode="auto">
              <a:xfrm flipV="1">
                <a:off x="6119657" y="3437868"/>
                <a:ext cx="81132" cy="124983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6" name="Line 43"/>
              <p:cNvSpPr>
                <a:spLocks noChangeShapeType="1"/>
              </p:cNvSpPr>
              <p:nvPr/>
            </p:nvSpPr>
            <p:spPr bwMode="auto">
              <a:xfrm flipV="1">
                <a:off x="6200789" y="3275013"/>
                <a:ext cx="95527" cy="162856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flipV="1">
                <a:off x="6296316" y="2864717"/>
                <a:ext cx="96835" cy="410296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flipV="1">
                <a:off x="6393151" y="2151435"/>
                <a:ext cx="79824" cy="713283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9" name="Line 48"/>
              <p:cNvSpPr>
                <a:spLocks noChangeShapeType="1"/>
              </p:cNvSpPr>
              <p:nvPr/>
            </p:nvSpPr>
            <p:spPr bwMode="auto">
              <a:xfrm>
                <a:off x="6649634" y="2833156"/>
                <a:ext cx="95527" cy="558002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6745160" y="3391158"/>
                <a:ext cx="73281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 flipV="1">
                <a:off x="6818441" y="3151293"/>
                <a:ext cx="95527" cy="23986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 flipV="1">
                <a:off x="6913968" y="2647576"/>
                <a:ext cx="79824" cy="503717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3" name="Line 52"/>
              <p:cNvSpPr>
                <a:spLocks noChangeShapeType="1"/>
              </p:cNvSpPr>
              <p:nvPr/>
            </p:nvSpPr>
            <p:spPr bwMode="auto">
              <a:xfrm flipV="1">
                <a:off x="6993791" y="2359738"/>
                <a:ext cx="96835" cy="287838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4" name="Line 53"/>
              <p:cNvSpPr>
                <a:spLocks noChangeShapeType="1"/>
              </p:cNvSpPr>
              <p:nvPr/>
            </p:nvSpPr>
            <p:spPr bwMode="auto">
              <a:xfrm>
                <a:off x="7090627" y="2359738"/>
                <a:ext cx="96835" cy="512553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5" name="Line 54"/>
              <p:cNvSpPr>
                <a:spLocks noChangeShapeType="1"/>
              </p:cNvSpPr>
              <p:nvPr/>
            </p:nvSpPr>
            <p:spPr bwMode="auto">
              <a:xfrm>
                <a:off x="7187462" y="2872292"/>
                <a:ext cx="79824" cy="681721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6" name="Line 55"/>
              <p:cNvSpPr>
                <a:spLocks noChangeShapeType="1"/>
              </p:cNvSpPr>
              <p:nvPr/>
            </p:nvSpPr>
            <p:spPr bwMode="auto">
              <a:xfrm>
                <a:off x="7267286" y="3554013"/>
                <a:ext cx="95527" cy="241128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7" name="Line 56"/>
              <p:cNvSpPr>
                <a:spLocks noChangeShapeType="1"/>
              </p:cNvSpPr>
              <p:nvPr/>
            </p:nvSpPr>
            <p:spPr bwMode="auto">
              <a:xfrm>
                <a:off x="7362812" y="3795141"/>
                <a:ext cx="81132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8" name="Line 57"/>
              <p:cNvSpPr>
                <a:spLocks noChangeShapeType="1"/>
              </p:cNvSpPr>
              <p:nvPr/>
            </p:nvSpPr>
            <p:spPr bwMode="auto">
              <a:xfrm>
                <a:off x="7443944" y="3795141"/>
                <a:ext cx="95527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9" name="Line 58"/>
              <p:cNvSpPr>
                <a:spLocks noChangeShapeType="1"/>
              </p:cNvSpPr>
              <p:nvPr/>
            </p:nvSpPr>
            <p:spPr bwMode="auto">
              <a:xfrm flipV="1">
                <a:off x="7539471" y="3771154"/>
                <a:ext cx="71973" cy="23987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0" name="Line 59"/>
              <p:cNvSpPr>
                <a:spLocks noChangeShapeType="1"/>
              </p:cNvSpPr>
              <p:nvPr/>
            </p:nvSpPr>
            <p:spPr bwMode="auto">
              <a:xfrm flipV="1">
                <a:off x="7611443" y="3756005"/>
                <a:ext cx="96835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1" name="Line 60"/>
              <p:cNvSpPr>
                <a:spLocks noChangeShapeType="1"/>
              </p:cNvSpPr>
              <p:nvPr/>
            </p:nvSpPr>
            <p:spPr bwMode="auto">
              <a:xfrm>
                <a:off x="7708278" y="3756005"/>
                <a:ext cx="104687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2" name="Line 61"/>
              <p:cNvSpPr>
                <a:spLocks noChangeShapeType="1"/>
              </p:cNvSpPr>
              <p:nvPr/>
            </p:nvSpPr>
            <p:spPr bwMode="auto">
              <a:xfrm>
                <a:off x="7812965" y="3771154"/>
                <a:ext cx="71973" cy="23987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3" name="Line 62"/>
              <p:cNvSpPr>
                <a:spLocks noChangeShapeType="1"/>
              </p:cNvSpPr>
              <p:nvPr/>
            </p:nvSpPr>
            <p:spPr bwMode="auto">
              <a:xfrm>
                <a:off x="7884938" y="3795141"/>
                <a:ext cx="95527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4" name="Line 63"/>
              <p:cNvSpPr>
                <a:spLocks noChangeShapeType="1"/>
              </p:cNvSpPr>
              <p:nvPr/>
            </p:nvSpPr>
            <p:spPr bwMode="auto">
              <a:xfrm flipV="1">
                <a:off x="7980464" y="3763579"/>
                <a:ext cx="81132" cy="31562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5" name="Line 64"/>
              <p:cNvSpPr>
                <a:spLocks noChangeShapeType="1"/>
              </p:cNvSpPr>
              <p:nvPr/>
            </p:nvSpPr>
            <p:spPr bwMode="auto">
              <a:xfrm>
                <a:off x="8061596" y="3763579"/>
                <a:ext cx="95527" cy="16412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6" name="Line 65"/>
              <p:cNvSpPr>
                <a:spLocks noChangeShapeType="1"/>
              </p:cNvSpPr>
              <p:nvPr/>
            </p:nvSpPr>
            <p:spPr bwMode="auto">
              <a:xfrm>
                <a:off x="8157123" y="3779992"/>
                <a:ext cx="79824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7" name="Line 66"/>
              <p:cNvSpPr>
                <a:spLocks noChangeShapeType="1"/>
              </p:cNvSpPr>
              <p:nvPr/>
            </p:nvSpPr>
            <p:spPr bwMode="auto">
              <a:xfrm flipV="1">
                <a:off x="8236946" y="3771154"/>
                <a:ext cx="96835" cy="23987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8" name="Line 67"/>
              <p:cNvSpPr>
                <a:spLocks noChangeShapeType="1"/>
              </p:cNvSpPr>
              <p:nvPr/>
            </p:nvSpPr>
            <p:spPr bwMode="auto">
              <a:xfrm flipV="1">
                <a:off x="8333782" y="3756005"/>
                <a:ext cx="96835" cy="15149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49" name="Line 68"/>
              <p:cNvSpPr>
                <a:spLocks noChangeShapeType="1"/>
              </p:cNvSpPr>
              <p:nvPr/>
            </p:nvSpPr>
            <p:spPr bwMode="auto">
              <a:xfrm>
                <a:off x="8430617" y="3756005"/>
                <a:ext cx="79824" cy="757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50" name="Line 69"/>
              <p:cNvSpPr>
                <a:spLocks noChangeShapeType="1"/>
              </p:cNvSpPr>
              <p:nvPr/>
            </p:nvSpPr>
            <p:spPr bwMode="auto">
              <a:xfrm>
                <a:off x="8510441" y="3763579"/>
                <a:ext cx="95527" cy="31562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51" name="Line 71"/>
              <p:cNvSpPr>
                <a:spLocks noChangeShapeType="1"/>
              </p:cNvSpPr>
              <p:nvPr/>
            </p:nvSpPr>
            <p:spPr bwMode="auto">
              <a:xfrm flipV="1">
                <a:off x="8679248" y="3795141"/>
                <a:ext cx="95527" cy="22724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361461" y="1541151"/>
              <a:ext cx="85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1.79 </a:t>
              </a:r>
              <a:r>
                <a:rPr lang="en-US" sz="1200" b="1" dirty="0" err="1"/>
                <a:t>mDa</a:t>
              </a:r>
              <a:endParaRPr lang="en-US" sz="1200" b="1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6521392" y="1910281"/>
              <a:ext cx="61765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/>
          <p:cNvSpPr/>
          <p:nvPr/>
        </p:nvSpPr>
        <p:spPr>
          <a:xfrm>
            <a:off x="4274911" y="1283022"/>
            <a:ext cx="181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42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73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7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</a:rPr>
              <a:t>13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endParaRPr lang="en-US" sz="1200" b="1" baseline="-25000" dirty="0">
              <a:solidFill>
                <a:srgbClr val="000000"/>
              </a:solidFill>
              <a:latin typeface="Arial"/>
            </a:endParaRPr>
          </a:p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Arial"/>
              </a:rPr>
              <a:t>PE(P-38:6) 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</a:rPr>
              <a:t>13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200" b="1" baseline="-25000" dirty="0">
                <a:solidFill>
                  <a:srgbClr val="000000"/>
                </a:solidFill>
                <a:latin typeface="Arial"/>
              </a:rPr>
              <a:t>1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524897" y="1283022"/>
            <a:ext cx="1424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40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76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</a:rPr>
              <a:t>1</a:t>
            </a:r>
            <a:endParaRPr lang="en-US" sz="1200" b="1" baseline="-25000" dirty="0">
              <a:solidFill>
                <a:srgbClr val="000000"/>
              </a:solidFill>
              <a:latin typeface="Arial"/>
            </a:endParaRPr>
          </a:p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Arial"/>
              </a:rPr>
              <a:t>PG 34:1</a:t>
            </a: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21409" r="8675" b="23505"/>
          <a:stretch/>
        </p:blipFill>
        <p:spPr>
          <a:xfrm rot="16200000">
            <a:off x="7192554" y="2011436"/>
            <a:ext cx="2112405" cy="1478520"/>
          </a:xfrm>
          <a:prstGeom prst="rect">
            <a:avLst/>
          </a:prstGeom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6727" b="41"/>
          <a:stretch/>
        </p:blipFill>
        <p:spPr bwMode="auto">
          <a:xfrm rot="5400000">
            <a:off x="4521200" y="4540229"/>
            <a:ext cx="2371790" cy="20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776210" y="-12847"/>
            <a:ext cx="7449942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/>
              <a:t>Ultrahigh Performance Molecular Imaging </a:t>
            </a:r>
            <a:r>
              <a:rPr lang="en-US" sz="1600" b="1" kern="1200" dirty="0" smtClean="0"/>
              <a:t>by MALDI at 21 </a:t>
            </a:r>
            <a:r>
              <a:rPr lang="en-US" sz="1600" b="1" kern="1200" dirty="0" err="1" smtClean="0"/>
              <a:t>Teslas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Andrew P. Bowman</a:t>
            </a:r>
            <a:r>
              <a:rPr lang="en-US" sz="1100" baseline="30000" dirty="0"/>
              <a:t>1</a:t>
            </a:r>
            <a:r>
              <a:rPr lang="en-US" sz="1100" dirty="0"/>
              <a:t>, Greg T. Blakney</a:t>
            </a:r>
            <a:r>
              <a:rPr lang="en-US" sz="1100" baseline="30000" dirty="0"/>
              <a:t>2</a:t>
            </a:r>
            <a:r>
              <a:rPr lang="en-US" sz="1100" dirty="0"/>
              <a:t>, Christopher L. Hendrickson</a:t>
            </a:r>
            <a:r>
              <a:rPr lang="en-US" sz="1100" baseline="30000" dirty="0"/>
              <a:t>2</a:t>
            </a:r>
            <a:r>
              <a:rPr lang="en-US" sz="1100" dirty="0"/>
              <a:t>, </a:t>
            </a:r>
            <a:endParaRPr lang="en-US" sz="11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Shane </a:t>
            </a:r>
            <a:r>
              <a:rPr lang="en-US" sz="1100" dirty="0"/>
              <a:t>R. Ellis</a:t>
            </a:r>
            <a:r>
              <a:rPr lang="en-US" sz="1100" baseline="30000" dirty="0"/>
              <a:t>1</a:t>
            </a:r>
            <a:r>
              <a:rPr lang="en-US" sz="1100" dirty="0"/>
              <a:t>, </a:t>
            </a:r>
            <a:r>
              <a:rPr lang="en-US" sz="1100" dirty="0" smtClean="0"/>
              <a:t>Ron </a:t>
            </a:r>
            <a:r>
              <a:rPr lang="en-US" sz="1100" dirty="0"/>
              <a:t>M. A. Heeren</a:t>
            </a:r>
            <a:r>
              <a:rPr lang="en-US" sz="1100" baseline="30000" dirty="0"/>
              <a:t>1</a:t>
            </a:r>
            <a:r>
              <a:rPr lang="en-US" sz="1100" dirty="0"/>
              <a:t>, Donald F. Smith</a:t>
            </a:r>
            <a:r>
              <a:rPr lang="en-US" sz="1050" baseline="30000" dirty="0"/>
              <a:t>2</a:t>
            </a: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M4I Institute, Maastricht University, Maastricht 6629ER, NL; 2. NHMFL, FSU, Tallahassee, Florida</a:t>
            </a:r>
          </a:p>
          <a:p>
            <a:pPr algn="ctr">
              <a:spcBef>
                <a:spcPts val="0"/>
              </a:spcBef>
            </a:pPr>
            <a:r>
              <a:rPr lang="en-US" sz="600" b="1" dirty="0">
                <a:solidFill>
                  <a:srgbClr val="0033CC"/>
                </a:solidFill>
              </a:rPr>
              <a:t> </a:t>
            </a:r>
            <a:r>
              <a:rPr lang="en-US" sz="1050" b="1" dirty="0" smtClean="0"/>
              <a:t>Funding </a:t>
            </a:r>
            <a:r>
              <a:rPr lang="en-US" sz="1050" b="1" dirty="0"/>
              <a:t>Grants:</a:t>
            </a:r>
            <a:r>
              <a:rPr lang="en-US" sz="1050" dirty="0"/>
              <a:t>  G.S. Boebinger (NSF DMR-1157490, NSF DMR-1644779); </a:t>
            </a:r>
            <a:endParaRPr lang="en-US" sz="1050" dirty="0" smtClean="0"/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R.M.A</a:t>
            </a:r>
            <a:r>
              <a:rPr lang="en-US" sz="1050" dirty="0"/>
              <a:t>. </a:t>
            </a:r>
            <a:r>
              <a:rPr lang="en-US" sz="1050" dirty="0" err="1"/>
              <a:t>Heeren</a:t>
            </a:r>
            <a:r>
              <a:rPr lang="en-US" sz="1050" dirty="0"/>
              <a:t> (LINK Program, Province of Limburg, NL, EUROLIPIDS, </a:t>
            </a:r>
            <a:r>
              <a:rPr lang="en-US" sz="1050" dirty="0" err="1"/>
              <a:t>Euregio</a:t>
            </a:r>
            <a:r>
              <a:rPr lang="en-US" sz="1050" dirty="0"/>
              <a:t>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8100" y="5759753"/>
            <a:ext cx="44600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  <a:latin typeface="+mj-lt"/>
              </a:rPr>
              <a:t>Facilities </a:t>
            </a:r>
            <a:r>
              <a:rPr lang="en-US" sz="1100" b="1" dirty="0" smtClean="0">
                <a:solidFill>
                  <a:srgbClr val="333399"/>
                </a:solidFill>
                <a:latin typeface="+mj-lt"/>
              </a:rPr>
              <a:t>used</a:t>
            </a:r>
            <a:r>
              <a:rPr lang="en-US" sz="1100" b="1" dirty="0">
                <a:solidFill>
                  <a:srgbClr val="333399"/>
                </a:solidFill>
                <a:latin typeface="+mj-lt"/>
              </a:rPr>
              <a:t>:</a:t>
            </a:r>
            <a:r>
              <a:rPr lang="en-US" sz="1100" dirty="0">
                <a:solidFill>
                  <a:srgbClr val="333399"/>
                </a:solidFill>
                <a:latin typeface="+mj-lt"/>
              </a:rPr>
              <a:t> ICR, 21 T FT-ICR mass spectrometer</a:t>
            </a:r>
          </a:p>
          <a:p>
            <a:r>
              <a:rPr lang="en-US" sz="1100" b="1" dirty="0">
                <a:solidFill>
                  <a:srgbClr val="333399"/>
                </a:solidFill>
                <a:latin typeface="+mj-lt"/>
              </a:rPr>
              <a:t>Citation: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Bowman,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AP; </a:t>
            </a:r>
            <a:r>
              <a:rPr lang="en-US" sz="1100" dirty="0" err="1">
                <a:solidFill>
                  <a:srgbClr val="333399"/>
                </a:solidFill>
                <a:latin typeface="+mj-lt"/>
                <a:ea typeface="PMingLiU"/>
              </a:rPr>
              <a:t>Blakney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G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T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;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Hendrickson,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C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L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;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Ellis,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SR; </a:t>
            </a:r>
            <a:r>
              <a:rPr lang="en-US" sz="1100" dirty="0" err="1">
                <a:solidFill>
                  <a:srgbClr val="333399"/>
                </a:solidFill>
                <a:latin typeface="+mj-lt"/>
                <a:ea typeface="PMingLiU"/>
              </a:rPr>
              <a:t>Heeren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RMA;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Smith,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DF.  </a:t>
            </a:r>
            <a:r>
              <a:rPr lang="en-US" sz="1100" i="1" dirty="0">
                <a:solidFill>
                  <a:srgbClr val="333399"/>
                </a:solidFill>
                <a:latin typeface="+mj-lt"/>
                <a:ea typeface="PMingLiU"/>
              </a:rPr>
              <a:t>Ultra-High Mass Resolving Power, Mass Accuracy, and Dynamic Range MALDI Mass Spectrometry Imaging by 21-T FT-ICR MS</a:t>
            </a:r>
            <a:r>
              <a:rPr lang="en-US" sz="1100" b="1" dirty="0">
                <a:solidFill>
                  <a:srgbClr val="333399"/>
                </a:solidFill>
                <a:latin typeface="+mj-lt"/>
                <a:ea typeface="PMingLiU"/>
              </a:rPr>
              <a:t>, Anal. Chem. </a:t>
            </a:r>
            <a:r>
              <a:rPr lang="en-US" sz="1100" b="1" dirty="0" smtClean="0">
                <a:solidFill>
                  <a:srgbClr val="333399"/>
                </a:solidFill>
                <a:latin typeface="+mj-lt"/>
                <a:ea typeface="PMingLiU"/>
              </a:rPr>
              <a:t>92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, No. 4, pp.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3133-3142 (2020) </a:t>
            </a:r>
            <a:r>
              <a:rPr lang="en-US" sz="1100" b="1" dirty="0">
                <a:solidFill>
                  <a:srgbClr val="333399"/>
                </a:solidFill>
                <a:latin typeface="+mj-lt"/>
                <a:ea typeface="PMingLiU"/>
              </a:rPr>
              <a:t>https://</a:t>
            </a:r>
            <a:r>
              <a:rPr lang="en-US" sz="1100" b="1" dirty="0" smtClean="0">
                <a:solidFill>
                  <a:srgbClr val="333399"/>
                </a:solidFill>
                <a:latin typeface="+mj-lt"/>
                <a:ea typeface="PMingLiU"/>
              </a:rPr>
              <a:t>doi.org/10.1021/acs.analchem.9b04768</a:t>
            </a:r>
            <a:r>
              <a:rPr lang="en-US" sz="1100" b="1" dirty="0">
                <a:solidFill>
                  <a:srgbClr val="333399"/>
                </a:solidFill>
                <a:latin typeface="+mj-lt"/>
                <a:ea typeface="PMingLiU"/>
              </a:rPr>
              <a:t>.</a:t>
            </a:r>
            <a:endParaRPr lang="en-US" sz="1100" b="1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743437" y="6026712"/>
            <a:ext cx="2344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000" b="1" dirty="0">
                <a:solidFill>
                  <a:srgbClr val="FF0000"/>
                </a:solidFill>
                <a:latin typeface="Arial"/>
              </a:rPr>
              <a:t>Red: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Phosphatidylcholine </a:t>
            </a:r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O-36:2</a:t>
            </a:r>
          </a:p>
          <a:p>
            <a:pPr defTabSz="1219170"/>
            <a:r>
              <a:rPr lang="en-US" sz="1000" b="1" dirty="0" smtClean="0">
                <a:solidFill>
                  <a:srgbClr val="00B050"/>
                </a:solidFill>
                <a:latin typeface="Arial"/>
              </a:rPr>
              <a:t>Green</a:t>
            </a:r>
            <a:r>
              <a:rPr lang="en-US" sz="1000" b="1" dirty="0">
                <a:solidFill>
                  <a:srgbClr val="00B050"/>
                </a:solidFill>
                <a:latin typeface="Arial"/>
              </a:rPr>
              <a:t>: 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Sphingomyelin 40:1</a:t>
            </a:r>
          </a:p>
          <a:p>
            <a:pPr defTabSz="1219170"/>
            <a:r>
              <a:rPr lang="en-US" sz="1000" b="1" dirty="0">
                <a:solidFill>
                  <a:srgbClr val="0066FF"/>
                </a:solidFill>
                <a:latin typeface="Arial"/>
              </a:rPr>
              <a:t>Blue: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Phosphatidylcholine </a:t>
            </a:r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40:6</a:t>
            </a:r>
          </a:p>
          <a:p>
            <a:pPr defTabSz="1219170"/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Image 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Credit: Don Smith, </a:t>
            </a:r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MagLab</a:t>
            </a:r>
            <a:endParaRPr lang="en-US" sz="1000" b="1" dirty="0">
              <a:solidFill>
                <a:prstClr val="black"/>
              </a:solidFill>
              <a:latin typeface="Arial"/>
            </a:endParaRPr>
          </a:p>
          <a:p>
            <a:pPr defTabSz="1219170"/>
            <a:endParaRPr lang="en-US" sz="8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 rot="5400000">
            <a:off x="4530819" y="614238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mm</a:t>
            </a:r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8099" y="1291871"/>
            <a:ext cx="461458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 </a:t>
            </a:r>
            <a:r>
              <a:rPr lang="en-US" sz="1200" dirty="0">
                <a:solidFill>
                  <a:srgbClr val="000000"/>
                </a:solidFill>
              </a:rPr>
              <a:t>The MagLab has partnered with </a:t>
            </a:r>
            <a:r>
              <a:rPr lang="en-US" sz="1200" dirty="0" smtClean="0">
                <a:solidFill>
                  <a:srgbClr val="000000"/>
                </a:solidFill>
              </a:rPr>
              <a:t>MagLab users from </a:t>
            </a:r>
            <a:r>
              <a:rPr lang="en-US" sz="1200" dirty="0">
                <a:solidFill>
                  <a:srgbClr val="000000"/>
                </a:solidFill>
              </a:rPr>
              <a:t>the Netherlands to</a:t>
            </a:r>
            <a:r>
              <a:rPr lang="en-US" sz="1200" dirty="0"/>
              <a:t> develop </a:t>
            </a:r>
            <a:r>
              <a:rPr lang="en-US" sz="1200" dirty="0" smtClean="0"/>
              <a:t>molecular imaging featuring ultrahigh </a:t>
            </a:r>
            <a:r>
              <a:rPr lang="en-US" sz="1200" dirty="0"/>
              <a:t>mass resolution and mass </a:t>
            </a:r>
            <a:r>
              <a:rPr lang="en-US" sz="1200" dirty="0" smtClean="0"/>
              <a:t>accuracy, </a:t>
            </a:r>
            <a:r>
              <a:rPr lang="en-US" sz="1200" dirty="0"/>
              <a:t>which is demonstrated here on </a:t>
            </a:r>
            <a:r>
              <a:rPr lang="en-US" sz="1200" dirty="0" smtClean="0"/>
              <a:t>a rat </a:t>
            </a:r>
            <a:r>
              <a:rPr lang="en-US" sz="1200" dirty="0"/>
              <a:t>brain tissue </a:t>
            </a:r>
            <a:r>
              <a:rPr lang="en-US" sz="1200" dirty="0" smtClean="0"/>
              <a:t>slice. </a:t>
            </a:r>
            <a:endParaRPr lang="en-US" sz="1200" dirty="0">
              <a:latin typeface="Arial" charset="0"/>
            </a:endParaRPr>
          </a:p>
          <a:p>
            <a:pPr algn="just"/>
            <a:r>
              <a:rPr lang="en-US" sz="600" dirty="0" smtClean="0">
                <a:solidFill>
                  <a:srgbClr val="000000"/>
                </a:solidFill>
              </a:rPr>
              <a:t> </a:t>
            </a:r>
            <a:endParaRPr lang="en-US" sz="6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/>
              <a:t>Mass spectrometry imaging (MSI) is an emerging technology with applications in human health and disease, including cancer, neurodegeneration, and infection. </a:t>
            </a:r>
            <a:r>
              <a:rPr lang="en-US" sz="1200" i="1" u="sng" dirty="0"/>
              <a:t>MSI provides detailed pictures </a:t>
            </a:r>
            <a:r>
              <a:rPr lang="en-US" sz="1200" i="1" u="sng" dirty="0" smtClean="0"/>
              <a:t>of tissue slices showing the specific locations of particular, selected biomolecules</a:t>
            </a:r>
            <a:r>
              <a:rPr lang="en-US" sz="1200" dirty="0"/>
              <a:t>.</a:t>
            </a:r>
            <a:r>
              <a:rPr lang="en-US" sz="1200" dirty="0" smtClean="0"/>
              <a:t> Identification </a:t>
            </a:r>
            <a:r>
              <a:rPr lang="en-US" sz="1200" dirty="0"/>
              <a:t>of the biomolecules is </a:t>
            </a:r>
            <a:r>
              <a:rPr lang="en-US" sz="1200" dirty="0" smtClean="0"/>
              <a:t>often difficult </a:t>
            </a:r>
            <a:r>
              <a:rPr lang="en-US" sz="1200" dirty="0"/>
              <a:t>due </a:t>
            </a:r>
            <a:r>
              <a:rPr lang="en-US" sz="1200" dirty="0" smtClean="0"/>
              <a:t>to limitations on mass </a:t>
            </a:r>
            <a:r>
              <a:rPr lang="en-US" sz="1200" dirty="0"/>
              <a:t>spectral resolving power and mass measurement accuracy</a:t>
            </a:r>
            <a:r>
              <a:rPr lang="en-US" sz="1200" dirty="0" smtClean="0"/>
              <a:t>.</a:t>
            </a:r>
          </a:p>
          <a:p>
            <a:pPr algn="just"/>
            <a:r>
              <a:rPr lang="en-US" sz="1200" dirty="0" smtClean="0"/>
              <a:t> 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i="1" u="sng" dirty="0" smtClean="0">
                <a:solidFill>
                  <a:srgbClr val="000000"/>
                </a:solidFill>
              </a:rPr>
              <a:t>The </a:t>
            </a:r>
            <a:r>
              <a:rPr lang="en-US" sz="1200" i="1" u="sng" dirty="0" err="1" smtClean="0">
                <a:solidFill>
                  <a:srgbClr val="000000"/>
                </a:solidFill>
              </a:rPr>
              <a:t>MagLab’s</a:t>
            </a:r>
            <a:r>
              <a:rPr lang="en-US" sz="1200" i="1" u="sng" dirty="0" smtClean="0">
                <a:solidFill>
                  <a:srgbClr val="000000"/>
                </a:solidFill>
              </a:rPr>
              <a:t> 21T ICR magnet </a:t>
            </a:r>
            <a:r>
              <a:rPr lang="en-US" sz="1200" i="1" u="sng" dirty="0">
                <a:solidFill>
                  <a:srgbClr val="000000"/>
                </a:solidFill>
              </a:rPr>
              <a:t>provides the highest resolving power and </a:t>
            </a:r>
            <a:r>
              <a:rPr lang="en-US" sz="1200" i="1" u="sng" dirty="0" smtClean="0">
                <a:solidFill>
                  <a:srgbClr val="000000"/>
                </a:solidFill>
              </a:rPr>
              <a:t>most accurate </a:t>
            </a:r>
            <a:r>
              <a:rPr lang="en-US" sz="1200" i="1" u="sng" dirty="0">
                <a:solidFill>
                  <a:srgbClr val="000000"/>
                </a:solidFill>
              </a:rPr>
              <a:t>mass molecular imaging </a:t>
            </a:r>
            <a:r>
              <a:rPr lang="en-US" sz="1200" i="1" u="sng" dirty="0" smtClean="0">
                <a:solidFill>
                  <a:srgbClr val="000000"/>
                </a:solidFill>
              </a:rPr>
              <a:t>achieved to </a:t>
            </a:r>
            <a:r>
              <a:rPr lang="en-US" sz="1200" i="1" u="sng" dirty="0">
                <a:solidFill>
                  <a:srgbClr val="000000"/>
                </a:solidFill>
              </a:rPr>
              <a:t>date</a:t>
            </a:r>
            <a:r>
              <a:rPr lang="en-US" sz="1200" dirty="0">
                <a:solidFill>
                  <a:srgbClr val="000000"/>
                </a:solidFill>
              </a:rPr>
              <a:t>. Molecules with extremely small mass differences </a:t>
            </a:r>
            <a:r>
              <a:rPr lang="en-US" sz="1200" dirty="0" smtClean="0">
                <a:solidFill>
                  <a:srgbClr val="000000"/>
                </a:solidFill>
              </a:rPr>
              <a:t>(as small as 1.79mDa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equal to the mass of only three electrons) can be </a:t>
            </a:r>
            <a:r>
              <a:rPr lang="en-US" sz="1200" dirty="0">
                <a:solidFill>
                  <a:srgbClr val="000000"/>
                </a:solidFill>
              </a:rPr>
              <a:t>separated in an image for the first time, </a:t>
            </a:r>
            <a:r>
              <a:rPr lang="en-US" sz="1200" dirty="0" smtClean="0">
                <a:solidFill>
                  <a:srgbClr val="000000"/>
                </a:solidFill>
              </a:rPr>
              <a:t>revealing quite different distributions in </a:t>
            </a:r>
            <a:r>
              <a:rPr lang="en-US" sz="1200" dirty="0">
                <a:solidFill>
                  <a:srgbClr val="000000"/>
                </a:solidFill>
              </a:rPr>
              <a:t>the rat brain for these two </a:t>
            </a:r>
            <a:r>
              <a:rPr lang="en-US" sz="1200" dirty="0" smtClean="0">
                <a:solidFill>
                  <a:srgbClr val="000000"/>
                </a:solidFill>
              </a:rPr>
              <a:t>molecules. </a:t>
            </a:r>
            <a:r>
              <a:rPr lang="en-US" sz="1200" i="1" u="sng" dirty="0" smtClean="0">
                <a:solidFill>
                  <a:srgbClr val="000000"/>
                </a:solidFill>
              </a:rPr>
              <a:t>More </a:t>
            </a:r>
            <a:r>
              <a:rPr lang="en-US" sz="1200" i="1" u="sng" dirty="0">
                <a:solidFill>
                  <a:srgbClr val="000000"/>
                </a:solidFill>
              </a:rPr>
              <a:t>than 1300 lipids were imaged in these experiments. The </a:t>
            </a:r>
            <a:r>
              <a:rPr lang="en-US" sz="1200" i="1" u="sng" dirty="0" smtClean="0">
                <a:solidFill>
                  <a:srgbClr val="000000"/>
                </a:solidFill>
              </a:rPr>
              <a:t>figure </a:t>
            </a:r>
            <a:r>
              <a:rPr lang="en-US" sz="1200" i="1" u="sng" dirty="0">
                <a:solidFill>
                  <a:srgbClr val="000000"/>
                </a:solidFill>
              </a:rPr>
              <a:t>shows the spatial distributions in the brain of three different </a:t>
            </a:r>
            <a:r>
              <a:rPr lang="en-US" sz="1200" i="1" u="sng" dirty="0" smtClean="0">
                <a:solidFill>
                  <a:srgbClr val="000000"/>
                </a:solidFill>
              </a:rPr>
              <a:t>lipids</a:t>
            </a:r>
            <a:r>
              <a:rPr lang="en-US" sz="1200" dirty="0">
                <a:solidFill>
                  <a:srgbClr val="000000"/>
                </a:solidFill>
              </a:rPr>
              <a:t>.  </a:t>
            </a:r>
            <a:endParaRPr lang="en-US" sz="1200" dirty="0">
              <a:latin typeface="Arial" charset="0"/>
            </a:endParaRPr>
          </a:p>
          <a:p>
            <a:pPr algn="just"/>
            <a:r>
              <a:rPr lang="en-US" sz="600" dirty="0" smtClean="0">
                <a:latin typeface="Arial" charset="0"/>
              </a:rPr>
              <a:t> </a:t>
            </a:r>
            <a:endParaRPr lang="en-US" sz="6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 </a:t>
            </a:r>
            <a:r>
              <a:rPr lang="en-US" sz="1200" dirty="0" smtClean="0"/>
              <a:t>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</a:t>
            </a:r>
            <a:r>
              <a:rPr lang="en-US" sz="1200" dirty="0"/>
              <a:t>21 tesla (T) Fourier transform ion cyclotron resonance (FT-ICR) mass </a:t>
            </a:r>
            <a:r>
              <a:rPr lang="en-US" sz="1200" dirty="0" smtClean="0"/>
              <a:t>spectrometer provides uniquely high </a:t>
            </a:r>
            <a:r>
              <a:rPr lang="en-US" sz="1200" dirty="0"/>
              <a:t>mass resolving power and mass </a:t>
            </a:r>
            <a:r>
              <a:rPr lang="en-US" sz="1200" dirty="0" smtClean="0"/>
              <a:t>accuracy needed to build these images.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719145" y="1325562"/>
            <a:ext cx="4348656" cy="545543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1572" y="71414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2" y="42335"/>
            <a:ext cx="792698" cy="944759"/>
          </a:xfrm>
          <a:prstGeom prst="rect">
            <a:avLst/>
          </a:prstGeom>
        </p:spPr>
      </p:pic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776210" y="-12847"/>
            <a:ext cx="7449942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/>
              <a:t>Ultrahigh Performance Molecular Imaging </a:t>
            </a:r>
            <a:r>
              <a:rPr lang="en-US" sz="1600" b="1" kern="1200" dirty="0" smtClean="0"/>
              <a:t>using the 21T ICR Magnet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Andrew P. Bowman</a:t>
            </a:r>
            <a:r>
              <a:rPr lang="en-US" sz="1100" baseline="30000" dirty="0"/>
              <a:t>1</a:t>
            </a:r>
            <a:r>
              <a:rPr lang="en-US" sz="1100" dirty="0"/>
              <a:t>, Greg T. Blakney</a:t>
            </a:r>
            <a:r>
              <a:rPr lang="en-US" sz="1100" baseline="30000" dirty="0"/>
              <a:t>2</a:t>
            </a:r>
            <a:r>
              <a:rPr lang="en-US" sz="1100" dirty="0"/>
              <a:t>, Christopher L. Hendrickson</a:t>
            </a:r>
            <a:r>
              <a:rPr lang="en-US" sz="1100" baseline="30000" dirty="0"/>
              <a:t>2</a:t>
            </a:r>
            <a:r>
              <a:rPr lang="en-US" sz="1100" dirty="0"/>
              <a:t>, </a:t>
            </a:r>
            <a:endParaRPr lang="en-US" sz="11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Shane </a:t>
            </a:r>
            <a:r>
              <a:rPr lang="en-US" sz="1100" dirty="0"/>
              <a:t>R. Ellis</a:t>
            </a:r>
            <a:r>
              <a:rPr lang="en-US" sz="1100" baseline="30000" dirty="0"/>
              <a:t>1</a:t>
            </a:r>
            <a:r>
              <a:rPr lang="en-US" sz="1100" dirty="0"/>
              <a:t>, </a:t>
            </a:r>
            <a:r>
              <a:rPr lang="en-US" sz="1100" dirty="0" smtClean="0"/>
              <a:t>Ron </a:t>
            </a:r>
            <a:r>
              <a:rPr lang="en-US" sz="1100" dirty="0"/>
              <a:t>M. A. Heeren</a:t>
            </a:r>
            <a:r>
              <a:rPr lang="en-US" sz="1100" baseline="30000" dirty="0"/>
              <a:t>1</a:t>
            </a:r>
            <a:r>
              <a:rPr lang="en-US" sz="1100" dirty="0"/>
              <a:t>, Donald F. Smith</a:t>
            </a:r>
            <a:r>
              <a:rPr lang="en-US" sz="1050" baseline="30000" dirty="0"/>
              <a:t>2</a:t>
            </a: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M4I Institute, Maastricht University, Maastricht 6629ER, NL; 2. NHMFL, FSU, Tallahassee, Florida</a:t>
            </a:r>
          </a:p>
          <a:p>
            <a:pPr algn="ctr">
              <a:spcBef>
                <a:spcPts val="0"/>
              </a:spcBef>
            </a:pPr>
            <a:r>
              <a:rPr lang="en-US" sz="600" b="1" dirty="0">
                <a:solidFill>
                  <a:srgbClr val="0033CC"/>
                </a:solidFill>
              </a:rPr>
              <a:t> </a:t>
            </a:r>
            <a:r>
              <a:rPr lang="en-US" sz="1050" b="1" dirty="0" smtClean="0"/>
              <a:t>Funding </a:t>
            </a:r>
            <a:r>
              <a:rPr lang="en-US" sz="1050" b="1" dirty="0"/>
              <a:t>Grants:</a:t>
            </a:r>
            <a:r>
              <a:rPr lang="en-US" sz="1050" dirty="0"/>
              <a:t>  G.S. Boebinger (NSF DMR-1157490, NSF DMR-1644779); </a:t>
            </a:r>
            <a:endParaRPr lang="en-US" sz="1050" dirty="0" smtClean="0"/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R.M.A</a:t>
            </a:r>
            <a:r>
              <a:rPr lang="en-US" sz="1050" dirty="0"/>
              <a:t>. </a:t>
            </a:r>
            <a:r>
              <a:rPr lang="en-US" sz="1050" dirty="0" err="1"/>
              <a:t>Heeren</a:t>
            </a:r>
            <a:r>
              <a:rPr lang="en-US" sz="1050" dirty="0"/>
              <a:t> (LINK Program, Province of Limburg, NL, EUROLIPIDS, </a:t>
            </a:r>
            <a:r>
              <a:rPr lang="en-US" sz="1050" dirty="0" err="1"/>
              <a:t>Euregio</a:t>
            </a:r>
            <a:r>
              <a:rPr lang="en-US" sz="1050" dirty="0"/>
              <a:t>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8100" y="5759753"/>
            <a:ext cx="44600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  <a:latin typeface="+mj-lt"/>
              </a:rPr>
              <a:t>Facilities </a:t>
            </a:r>
            <a:r>
              <a:rPr lang="en-US" sz="1100" b="1" dirty="0" smtClean="0">
                <a:solidFill>
                  <a:srgbClr val="333399"/>
                </a:solidFill>
                <a:latin typeface="+mj-lt"/>
              </a:rPr>
              <a:t>used</a:t>
            </a:r>
            <a:r>
              <a:rPr lang="en-US" sz="1100" b="1" dirty="0">
                <a:solidFill>
                  <a:srgbClr val="333399"/>
                </a:solidFill>
                <a:latin typeface="+mj-lt"/>
              </a:rPr>
              <a:t>:</a:t>
            </a:r>
            <a:r>
              <a:rPr lang="en-US" sz="1100" dirty="0">
                <a:solidFill>
                  <a:srgbClr val="333399"/>
                </a:solidFill>
                <a:latin typeface="+mj-lt"/>
              </a:rPr>
              <a:t> ICR, 21 T FT-ICR mass spectrometer</a:t>
            </a:r>
          </a:p>
          <a:p>
            <a:r>
              <a:rPr lang="en-US" sz="1100" b="1" dirty="0">
                <a:solidFill>
                  <a:srgbClr val="333399"/>
                </a:solidFill>
                <a:latin typeface="+mj-lt"/>
              </a:rPr>
              <a:t>Citation: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Bowman,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AP; </a:t>
            </a:r>
            <a:r>
              <a:rPr lang="en-US" sz="1100" dirty="0" err="1">
                <a:solidFill>
                  <a:srgbClr val="333399"/>
                </a:solidFill>
                <a:latin typeface="+mj-lt"/>
                <a:ea typeface="PMingLiU"/>
              </a:rPr>
              <a:t>Blakney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G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T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;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Hendrickson,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C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L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;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Ellis,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SR; </a:t>
            </a:r>
            <a:r>
              <a:rPr lang="en-US" sz="1100" dirty="0" err="1">
                <a:solidFill>
                  <a:srgbClr val="333399"/>
                </a:solidFill>
                <a:latin typeface="+mj-lt"/>
                <a:ea typeface="PMingLiU"/>
              </a:rPr>
              <a:t>Heeren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RMA; 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Smith,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DF.  </a:t>
            </a:r>
            <a:r>
              <a:rPr lang="en-US" sz="1100" i="1" dirty="0">
                <a:solidFill>
                  <a:srgbClr val="333399"/>
                </a:solidFill>
                <a:latin typeface="+mj-lt"/>
                <a:ea typeface="PMingLiU"/>
              </a:rPr>
              <a:t>Ultra-High Mass Resolving Power, Mass Accuracy, and Dynamic Range MALDI Mass Spectrometry Imaging by 21-T FT-ICR MS</a:t>
            </a:r>
            <a:r>
              <a:rPr lang="en-US" sz="1100" b="1" dirty="0">
                <a:solidFill>
                  <a:srgbClr val="333399"/>
                </a:solidFill>
                <a:latin typeface="+mj-lt"/>
                <a:ea typeface="PMingLiU"/>
              </a:rPr>
              <a:t>, Anal. Chem. </a:t>
            </a:r>
            <a:r>
              <a:rPr lang="en-US" sz="1100" b="1" dirty="0" smtClean="0">
                <a:solidFill>
                  <a:srgbClr val="333399"/>
                </a:solidFill>
                <a:latin typeface="+mj-lt"/>
                <a:ea typeface="PMingLiU"/>
              </a:rPr>
              <a:t>92</a:t>
            </a:r>
            <a:r>
              <a:rPr lang="en-US" sz="1100" dirty="0">
                <a:solidFill>
                  <a:srgbClr val="333399"/>
                </a:solidFill>
                <a:latin typeface="+mj-lt"/>
                <a:ea typeface="PMingLiU"/>
              </a:rPr>
              <a:t>, No. 4, pp. </a:t>
            </a:r>
            <a:r>
              <a:rPr lang="en-US" sz="1100" dirty="0" smtClean="0">
                <a:solidFill>
                  <a:srgbClr val="333399"/>
                </a:solidFill>
                <a:latin typeface="+mj-lt"/>
                <a:ea typeface="PMingLiU"/>
              </a:rPr>
              <a:t>3133-3142 (2020) </a:t>
            </a:r>
            <a:r>
              <a:rPr lang="en-US" sz="1100" b="1" dirty="0">
                <a:solidFill>
                  <a:srgbClr val="333399"/>
                </a:solidFill>
                <a:latin typeface="+mj-lt"/>
                <a:ea typeface="PMingLiU"/>
              </a:rPr>
              <a:t>https://</a:t>
            </a:r>
            <a:r>
              <a:rPr lang="en-US" sz="1100" b="1" dirty="0" smtClean="0">
                <a:solidFill>
                  <a:srgbClr val="333399"/>
                </a:solidFill>
                <a:latin typeface="+mj-lt"/>
                <a:ea typeface="PMingLiU"/>
              </a:rPr>
              <a:t>doi.org/10.1021/acs.analchem.9b04768</a:t>
            </a:r>
            <a:r>
              <a:rPr lang="en-US" sz="1100" b="1" dirty="0">
                <a:solidFill>
                  <a:srgbClr val="333399"/>
                </a:solidFill>
                <a:latin typeface="+mj-lt"/>
                <a:ea typeface="PMingLiU"/>
              </a:rPr>
              <a:t>.</a:t>
            </a:r>
            <a:endParaRPr lang="en-US" sz="1100" b="1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5"/>
          <a:stretch/>
        </p:blipFill>
        <p:spPr bwMode="auto">
          <a:xfrm rot="5400000">
            <a:off x="4407194" y="1992991"/>
            <a:ext cx="4978394" cy="37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 rot="5400000">
            <a:off x="4955747" y="541624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mm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719145" y="6378469"/>
            <a:ext cx="456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000" b="1" dirty="0">
                <a:solidFill>
                  <a:srgbClr val="FF0000"/>
                </a:solidFill>
                <a:latin typeface="Arial"/>
              </a:rPr>
              <a:t>Red: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Phosphatidylcholine O-36:2 </a:t>
            </a:r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     </a:t>
            </a:r>
            <a:r>
              <a:rPr lang="en-US" sz="1000" b="1" dirty="0" smtClean="0">
                <a:solidFill>
                  <a:srgbClr val="00B050"/>
                </a:solidFill>
                <a:latin typeface="Arial"/>
              </a:rPr>
              <a:t>Green</a:t>
            </a:r>
            <a:r>
              <a:rPr lang="en-US" sz="1000" b="1" dirty="0">
                <a:solidFill>
                  <a:srgbClr val="00B050"/>
                </a:solidFill>
                <a:latin typeface="Arial"/>
              </a:rPr>
              <a:t>: 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Sphingomyelin 40:1</a:t>
            </a:r>
          </a:p>
          <a:p>
            <a:pPr defTabSz="1219170"/>
            <a:r>
              <a:rPr lang="en-US" sz="1000" b="1" dirty="0">
                <a:solidFill>
                  <a:srgbClr val="0066FF"/>
                </a:solidFill>
                <a:latin typeface="Arial"/>
              </a:rPr>
              <a:t>Blue: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 Phosphatidylcholine 40:6 </a:t>
            </a:r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        Image </a:t>
            </a:r>
            <a:r>
              <a:rPr lang="en-US" sz="1000" b="1" dirty="0">
                <a:solidFill>
                  <a:prstClr val="black"/>
                </a:solidFill>
                <a:latin typeface="Arial"/>
              </a:rPr>
              <a:t>Credit: Don Smith, NHMFL</a:t>
            </a:r>
          </a:p>
          <a:p>
            <a:pPr defTabSz="1219170"/>
            <a:endParaRPr lang="en-US" sz="800" b="1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2ED0CECD0B641A5BB9FB5CB620836" ma:contentTypeVersion="1" ma:contentTypeDescription="Create a new document." ma:contentTypeScope="" ma:versionID="83dda36b849837e9f775fc17b333851c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4EC001-C8A3-4F04-BA3E-48B078C9AC3B}"/>
</file>

<file path=customXml/itemProps2.xml><?xml version="1.0" encoding="utf-8"?>
<ds:datastoreItem xmlns:ds="http://schemas.openxmlformats.org/officeDocument/2006/customXml" ds:itemID="{90D0D632-7EA9-4C21-94C4-7B99C4F5BC7E}"/>
</file>

<file path=customXml/itemProps3.xml><?xml version="1.0" encoding="utf-8"?>
<ds:datastoreItem xmlns:ds="http://schemas.openxmlformats.org/officeDocument/2006/customXml" ds:itemID="{57074A2F-5AD4-4829-A39A-5BCEED12EFBE}"/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837</Words>
  <Application>Microsoft Office PowerPoint</Application>
  <PresentationFormat>On-screen Show (4:3)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PMingLiU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156</cp:revision>
  <cp:lastPrinted>2019-07-16T13:07:28Z</cp:lastPrinted>
  <dcterms:created xsi:type="dcterms:W3CDTF">2004-08-07T03:10:56Z</dcterms:created>
  <dcterms:modified xsi:type="dcterms:W3CDTF">2020-05-19T20:26:01Z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0x0101000802ED0CECD0B641A5BB9FB5CB620836</vt:lpwstr>
  </property>
</Properties>
</file>