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0066"/>
    <a:srgbClr val="006600"/>
    <a:srgbClr val="FFFF00"/>
    <a:srgbClr val="66CCFF"/>
    <a:srgbClr val="CC6600"/>
    <a:srgbClr val="800000"/>
    <a:srgbClr val="EB1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95" autoAdjust="0"/>
  </p:normalViewPr>
  <p:slideViewPr>
    <p:cSldViewPr snapToGrid="0">
      <p:cViewPr varScale="1">
        <p:scale>
          <a:sx n="101" d="100"/>
          <a:sy n="101" d="100"/>
        </p:scale>
        <p:origin x="34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7DBB71A-BAC6-40A3-8EEA-8C266C3258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12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26741C6A-FDC8-4803-B1C7-75D7B666FDE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529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0D3DF-0C5E-4549-BD30-FA630FCF9B9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90ED9-77BD-4D31-8AEF-B92315A2B1B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A6B51-5D76-4FC0-BA2E-45798802DA1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B687E-1CD7-418F-89FF-A834B60BC87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9EEA6-C09C-45E0-889A-60C76A20A7B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F7C67-FCDC-4EE9-9CFC-1C078E62889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3A244-955A-447B-A5E8-4CA46359151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6EFDD-839C-4056-A43C-8A97452F58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AAE8A-BABC-4194-AFD2-E0AC8CE2F44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D65EB-C528-4371-A4B3-D2FE3363F7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3A677-3BD6-4F65-BD0A-1AD53ACAC0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937B9-9438-4F2E-89A6-6B4E432EE49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E3ADA-7C75-48E8-A0F7-6596322C59B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257098-CABE-47DA-8678-CD24EE1E158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tif"/><Relationship Id="rId3" Type="http://schemas.openxmlformats.org/officeDocument/2006/relationships/image" Target="../media/image1.jpg"/><Relationship Id="rId7" Type="http://schemas.openxmlformats.org/officeDocument/2006/relationships/hyperlink" Target="https://doi.org/10.1088/1361-6668/ab7f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6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88/1361-6668/ab7fbe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 dirty="0"/>
          </a:p>
        </p:txBody>
      </p:sp>
      <p:sp>
        <p:nvSpPr>
          <p:cNvPr id="15364" name="Text Box 28"/>
          <p:cNvSpPr txBox="1">
            <a:spLocks noChangeArrowheads="1"/>
          </p:cNvSpPr>
          <p:nvPr/>
        </p:nvSpPr>
        <p:spPr bwMode="auto">
          <a:xfrm>
            <a:off x="59137" y="1653931"/>
            <a:ext cx="3373515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114300" algn="just"/>
            <a:r>
              <a:rPr lang="en-US" sz="1200" dirty="0" smtClean="0"/>
              <a:t>A high-temperature </a:t>
            </a:r>
            <a:r>
              <a:rPr lang="en-US" sz="1200" dirty="0"/>
              <a:t>superconducting </a:t>
            </a:r>
            <a:r>
              <a:rPr lang="en-US" sz="1200" dirty="0" smtClean="0"/>
              <a:t>(HTS) multi-tesla </a:t>
            </a:r>
            <a:r>
              <a:rPr lang="en-US" sz="1200" dirty="0"/>
              <a:t>insert solenoid </a:t>
            </a:r>
            <a:r>
              <a:rPr lang="en-US" sz="1200" dirty="0" smtClean="0"/>
              <a:t>was made </a:t>
            </a:r>
            <a:r>
              <a:rPr lang="en-US" sz="1200" dirty="0"/>
              <a:t>with </a:t>
            </a:r>
            <a:r>
              <a:rPr lang="en-US" sz="1200" dirty="0" smtClean="0"/>
              <a:t>REBCO conductor on round core (CORC</a:t>
            </a:r>
            <a:r>
              <a:rPr lang="en-US" sz="1200" baseline="30000" dirty="0" smtClean="0"/>
              <a:t>®</a:t>
            </a:r>
            <a:r>
              <a:rPr lang="en-US" sz="1200" dirty="0" smtClean="0"/>
              <a:t>), which is a high-current-carrying cable wound from Rare-Earth Barium Copper Oxide (REBCO) HTS-tape conductor. It was tested in a background magnet operating at fields of up to14 T. Charging rates </a:t>
            </a:r>
            <a:r>
              <a:rPr lang="en-US" sz="1200" dirty="0"/>
              <a:t>of </a:t>
            </a:r>
            <a:r>
              <a:rPr lang="en-US" sz="1200" dirty="0" smtClean="0"/>
              <a:t>20A/s to 50A/s were possible </a:t>
            </a:r>
            <a:r>
              <a:rPr lang="en-US" sz="1200" dirty="0"/>
              <a:t>without inducing </a:t>
            </a:r>
            <a:r>
              <a:rPr lang="en-US" sz="1200" dirty="0" smtClean="0"/>
              <a:t>a quench</a:t>
            </a:r>
            <a:r>
              <a:rPr lang="en-US" sz="1200" dirty="0"/>
              <a:t>. </a:t>
            </a:r>
            <a:endParaRPr lang="en-US" sz="1200" dirty="0" smtClean="0"/>
          </a:p>
          <a:p>
            <a:pPr indent="114300" algn="just">
              <a:spcBef>
                <a:spcPts val="600"/>
              </a:spcBef>
            </a:pPr>
            <a:r>
              <a:rPr lang="en-US" sz="1200" dirty="0" smtClean="0"/>
              <a:t>A combined central </a:t>
            </a:r>
            <a:r>
              <a:rPr lang="en-US" sz="1200" dirty="0"/>
              <a:t>magnetic field of </a:t>
            </a:r>
            <a:r>
              <a:rPr lang="en-US" sz="1200" dirty="0" smtClean="0"/>
              <a:t>15.9T </a:t>
            </a:r>
            <a:r>
              <a:rPr lang="en-US" sz="1200" dirty="0"/>
              <a:t>and a </a:t>
            </a:r>
            <a:r>
              <a:rPr lang="en-US" sz="1200" dirty="0" smtClean="0"/>
              <a:t>peak magnetic </a:t>
            </a:r>
            <a:r>
              <a:rPr lang="en-US" sz="1200" dirty="0"/>
              <a:t>field on the conductor of </a:t>
            </a:r>
            <a:r>
              <a:rPr lang="en-US" sz="1200" dirty="0" smtClean="0"/>
              <a:t>16.8T </a:t>
            </a:r>
            <a:r>
              <a:rPr lang="en-US" sz="1200" dirty="0"/>
              <a:t>at a critical current of </a:t>
            </a:r>
            <a:r>
              <a:rPr lang="en-US" sz="1200" dirty="0" smtClean="0"/>
              <a:t>4.4kA was reached at </a:t>
            </a:r>
            <a:r>
              <a:rPr lang="en-US" sz="1200" dirty="0"/>
              <a:t>a winding </a:t>
            </a:r>
            <a:r>
              <a:rPr lang="en-US" sz="1200" dirty="0" smtClean="0"/>
              <a:t>current density </a:t>
            </a:r>
            <a:r>
              <a:rPr lang="en-US" sz="1200" dirty="0"/>
              <a:t>of </a:t>
            </a:r>
            <a:r>
              <a:rPr lang="en-US" sz="1200" dirty="0" smtClean="0"/>
              <a:t>169A/mm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, </a:t>
            </a:r>
            <a:r>
              <a:rPr lang="en-US" sz="1200" dirty="0"/>
              <a:t>an engineering current density of </a:t>
            </a:r>
            <a:r>
              <a:rPr lang="en-US" sz="1200" dirty="0" smtClean="0"/>
              <a:t>282A/mm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, </a:t>
            </a:r>
            <a:r>
              <a:rPr lang="en-US" sz="1200" dirty="0"/>
              <a:t>and a </a:t>
            </a:r>
            <a:r>
              <a:rPr lang="en-US" sz="1200" dirty="0" smtClean="0"/>
              <a:t>source </a:t>
            </a:r>
            <a:r>
              <a:rPr lang="en-US" sz="1200" dirty="0"/>
              <a:t>stress </a:t>
            </a:r>
            <a:r>
              <a:rPr lang="en-US" sz="1200" dirty="0" smtClean="0"/>
              <a:t>(hoop) of 275MPa</a:t>
            </a:r>
            <a:r>
              <a:rPr lang="en-US" sz="1200" dirty="0"/>
              <a:t>. </a:t>
            </a:r>
          </a:p>
          <a:p>
            <a:pPr indent="114300" algn="just">
              <a:spcBef>
                <a:spcPts val="600"/>
              </a:spcBef>
            </a:pPr>
            <a:r>
              <a:rPr lang="en-US" sz="1200" i="1" u="sng" dirty="0" smtClean="0"/>
              <a:t>This coil is a first in a planned series of increasingly larger and higher-field solenoids built with CORC</a:t>
            </a:r>
            <a:r>
              <a:rPr lang="en-US" sz="1200" i="1" u="sng" baseline="30000" dirty="0"/>
              <a:t>®</a:t>
            </a:r>
            <a:r>
              <a:rPr lang="en-US" sz="1200" i="1" u="sng" dirty="0" smtClean="0"/>
              <a:t> technology. Besides showing promise for the high field accelerator magnet arena, successful cable technologies are milestones on the route toward higher-field solenoid magnet systems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5365" name="Text Box 34"/>
          <p:cNvSpPr txBox="1">
            <a:spLocks noChangeArrowheads="1"/>
          </p:cNvSpPr>
          <p:nvPr/>
        </p:nvSpPr>
        <p:spPr bwMode="auto">
          <a:xfrm>
            <a:off x="3520033" y="4338269"/>
            <a:ext cx="54474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(left</a:t>
            </a:r>
            <a:r>
              <a:rPr lang="en-US" sz="1200" dirty="0"/>
              <a:t>) </a:t>
            </a:r>
            <a:r>
              <a:rPr lang="en-US" sz="1200" dirty="0" smtClean="0"/>
              <a:t>Picture of the solenoid made with REBCO CORC cable. The </a:t>
            </a:r>
            <a:r>
              <a:rPr lang="en-US" sz="1200" dirty="0"/>
              <a:t>coil was </a:t>
            </a:r>
            <a:r>
              <a:rPr lang="en-US" sz="1200" dirty="0" smtClean="0"/>
              <a:t>60mm tall, with an ID </a:t>
            </a:r>
            <a:r>
              <a:rPr lang="en-US" sz="1200" dirty="0"/>
              <a:t>of </a:t>
            </a:r>
            <a:r>
              <a:rPr lang="en-US" sz="1200" dirty="0" smtClean="0"/>
              <a:t>100mm and </a:t>
            </a:r>
            <a:r>
              <a:rPr lang="en-US" sz="1200" dirty="0"/>
              <a:t>an OD of </a:t>
            </a:r>
            <a:r>
              <a:rPr lang="en-US" sz="1200" dirty="0" smtClean="0"/>
              <a:t>143mm. It consisted </a:t>
            </a:r>
            <a:r>
              <a:rPr lang="en-US" sz="1200" dirty="0"/>
              <a:t>of 45 turns </a:t>
            </a:r>
            <a:r>
              <a:rPr lang="en-US" sz="1200" dirty="0" smtClean="0"/>
              <a:t>using </a:t>
            </a:r>
            <a:r>
              <a:rPr lang="en-US" sz="1200" dirty="0"/>
              <a:t>19 meters of CORC® cable.</a:t>
            </a:r>
          </a:p>
        </p:txBody>
      </p:sp>
      <p:sp>
        <p:nvSpPr>
          <p:cNvPr id="15366" name="Rectangle 37"/>
          <p:cNvSpPr>
            <a:spLocks noChangeArrowheads="1"/>
          </p:cNvSpPr>
          <p:nvPr/>
        </p:nvSpPr>
        <p:spPr bwMode="auto">
          <a:xfrm>
            <a:off x="3480047" y="1676503"/>
            <a:ext cx="5561478" cy="4219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67" name="Line 42"/>
          <p:cNvSpPr>
            <a:spLocks noChangeShapeType="1"/>
          </p:cNvSpPr>
          <p:nvPr/>
        </p:nvSpPr>
        <p:spPr bwMode="auto">
          <a:xfrm>
            <a:off x="38100" y="1542768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20033" y="5028384"/>
            <a:ext cx="5498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(right) Voltage of the solenoid as </a:t>
            </a:r>
            <a:r>
              <a:rPr lang="en-US" sz="1200" dirty="0"/>
              <a:t>a function of </a:t>
            </a:r>
            <a:r>
              <a:rPr lang="en-US" sz="1200" dirty="0" smtClean="0"/>
              <a:t>the current, </a:t>
            </a:r>
            <a:r>
              <a:rPr lang="en-US" sz="1200" dirty="0"/>
              <a:t>measured at </a:t>
            </a:r>
            <a:r>
              <a:rPr lang="en-US" sz="1200" dirty="0" smtClean="0"/>
              <a:t>4.2K in </a:t>
            </a:r>
            <a:r>
              <a:rPr lang="en-US" sz="1200" dirty="0"/>
              <a:t>different background magnetic </a:t>
            </a:r>
            <a:r>
              <a:rPr lang="en-US" sz="1200" dirty="0" smtClean="0"/>
              <a:t>fields of 10T (black), 12T (red) and 14T (blue). </a:t>
            </a:r>
            <a:r>
              <a:rPr lang="en-US" sz="1200" dirty="0"/>
              <a:t>The inductive voltage has been subtracted. </a:t>
            </a:r>
            <a:r>
              <a:rPr lang="en-US" sz="1200" dirty="0" smtClean="0"/>
              <a:t>The solid </a:t>
            </a:r>
            <a:r>
              <a:rPr lang="en-US" sz="1200" dirty="0"/>
              <a:t>lines are fits to the </a:t>
            </a:r>
            <a:r>
              <a:rPr lang="en-US" sz="1200" dirty="0" smtClean="0"/>
              <a:t>data. The </a:t>
            </a:r>
            <a:r>
              <a:rPr lang="en-US" sz="1200" dirty="0"/>
              <a:t>dashed line is the voltage criterion of 0.1 </a:t>
            </a:r>
            <a:r>
              <a:rPr lang="en-US" sz="1200" dirty="0" smtClean="0"/>
              <a:t>µV/cm</a:t>
            </a:r>
            <a:r>
              <a:rPr lang="en-US" sz="1200" dirty="0"/>
              <a:t>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l="9456" t="62281" b="9"/>
          <a:stretch/>
        </p:blipFill>
        <p:spPr>
          <a:xfrm>
            <a:off x="3603009" y="1814930"/>
            <a:ext cx="1837526" cy="2284140"/>
          </a:xfrm>
          <a:prstGeom prst="rect">
            <a:avLst/>
          </a:prstGeom>
        </p:spPr>
      </p:pic>
      <p:pic>
        <p:nvPicPr>
          <p:cNvPr id="29" name="Picture 28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104481"/>
            <a:ext cx="792698" cy="944759"/>
          </a:xfrm>
          <a:prstGeom prst="rect">
            <a:avLst/>
          </a:prstGeom>
        </p:spPr>
      </p:pic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666872" y="348745"/>
            <a:ext cx="6687478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b="1" kern="0" dirty="0" smtClean="0"/>
              <a:t>High-Temperature Superconducting Solenoid </a:t>
            </a:r>
          </a:p>
          <a:p>
            <a:pPr>
              <a:spcBef>
                <a:spcPts val="0"/>
              </a:spcBef>
            </a:pPr>
            <a:r>
              <a:rPr lang="en-US" sz="1800" b="1" kern="0" dirty="0" smtClean="0"/>
              <a:t>Made With REBCO CORC</a:t>
            </a:r>
            <a:r>
              <a:rPr lang="en-US" sz="1800" b="1" kern="0" baseline="30000" dirty="0" smtClean="0"/>
              <a:t>®</a:t>
            </a:r>
            <a:r>
              <a:rPr lang="en-US" sz="1800" b="1" kern="0" dirty="0" smtClean="0"/>
              <a:t> Cable</a:t>
            </a:r>
            <a:r>
              <a:rPr lang="en-US" sz="1600" b="1" kern="0" dirty="0" smtClean="0"/>
              <a:t/>
            </a:r>
            <a:br>
              <a:rPr lang="en-US" sz="1600" b="1" kern="0" dirty="0" smtClean="0"/>
            </a:br>
            <a:r>
              <a:rPr lang="en-US" sz="1100" kern="0" dirty="0" smtClean="0"/>
              <a:t>D.C. van der Laan</a:t>
            </a:r>
            <a:r>
              <a:rPr lang="en-US" sz="1100" kern="0" baseline="30000" dirty="0" smtClean="0"/>
              <a:t>2</a:t>
            </a:r>
            <a:r>
              <a:rPr lang="en-US" sz="1100" kern="0" dirty="0" smtClean="0"/>
              <a:t> and J.D. Weiss</a:t>
            </a:r>
            <a:r>
              <a:rPr lang="en-US" sz="1100" kern="0" baseline="30000" dirty="0" smtClean="0"/>
              <a:t>2</a:t>
            </a:r>
            <a:r>
              <a:rPr lang="en-US" sz="1100" kern="0" dirty="0" smtClean="0"/>
              <a:t>, U.P. Trociewitz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D. Abraimov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A. Francis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J. Gillman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D.S. Davis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Y. Kim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V. Griffin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G. Miller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H.W. Weijers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L.D. Cooley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D.C. Larbalestier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X.R. Wang</a:t>
            </a:r>
            <a:r>
              <a:rPr lang="en-US" sz="1100" kern="0" baseline="30000" dirty="0" smtClean="0"/>
              <a:t>3 </a:t>
            </a:r>
            <a:r>
              <a:rPr lang="en-US" sz="1100" kern="0" dirty="0" smtClean="0"/>
              <a:t/>
            </a:r>
            <a:br>
              <a:rPr lang="en-US" sz="1100" kern="0" dirty="0" smtClean="0"/>
            </a:br>
            <a:r>
              <a:rPr lang="en-US" sz="1000" b="1" kern="1200" dirty="0" smtClean="0">
                <a:solidFill>
                  <a:srgbClr val="0033CC"/>
                </a:solidFill>
              </a:rPr>
              <a:t>1. NHMFL Applied Superconductivity Center; 2. Advanced Conductor Technologies (ACT); 3. LBNL</a:t>
            </a:r>
            <a:br>
              <a:rPr lang="en-US" sz="1000" b="1" kern="1200" dirty="0" smtClean="0">
                <a:solidFill>
                  <a:srgbClr val="0033CC"/>
                </a:solidFill>
              </a:rPr>
            </a:br>
            <a:r>
              <a:rPr lang="en-US" sz="300" b="1" kern="1200" dirty="0" smtClean="0">
                <a:solidFill>
                  <a:srgbClr val="0033CC"/>
                </a:solidFill>
              </a:rPr>
              <a:t> </a:t>
            </a:r>
            <a:br>
              <a:rPr lang="en-US" sz="300" b="1" kern="1200" dirty="0" smtClean="0">
                <a:solidFill>
                  <a:srgbClr val="0033CC"/>
                </a:solidFill>
              </a:rPr>
            </a:br>
            <a:r>
              <a:rPr lang="en-US" sz="1050" b="1" kern="0" dirty="0" smtClean="0"/>
              <a:t>Funding Grants:</a:t>
            </a:r>
            <a:r>
              <a:rPr lang="en-US" sz="1050" kern="0" dirty="0" smtClean="0"/>
              <a:t>  G.S. Boebinger (NSF DMR-1644779, State of Florida); D. van der </a:t>
            </a:r>
            <a:r>
              <a:rPr lang="en-US" sz="1050" kern="0" dirty="0" err="1" smtClean="0"/>
              <a:t>Laan</a:t>
            </a:r>
            <a:r>
              <a:rPr lang="en-US" sz="1050" kern="0" dirty="0" smtClean="0"/>
              <a:t> (DOE DE-SC0009545, DE-SC0014009); X.R. Wang (DOE DEAC02-05CH11231)</a:t>
            </a:r>
            <a:endParaRPr lang="en-US" sz="1200" b="1" kern="0" dirty="0">
              <a:solidFill>
                <a:schemeClr val="accent2"/>
              </a:solidFill>
            </a:endParaRPr>
          </a:p>
        </p:txBody>
      </p:sp>
      <p:pic>
        <p:nvPicPr>
          <p:cNvPr id="31" name="Picture 30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55879" y="99536"/>
            <a:ext cx="1051721" cy="1058056"/>
          </a:xfrm>
          <a:prstGeom prst="rect">
            <a:avLst/>
          </a:prstGeom>
        </p:spPr>
      </p:pic>
      <p:pic>
        <p:nvPicPr>
          <p:cNvPr id="32" name="Picture 2" descr="C:\Users\trociew\Desktop\doeeeee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0" t="14682" r="72752" b="12920"/>
          <a:stretch/>
        </p:blipFill>
        <p:spPr bwMode="auto">
          <a:xfrm>
            <a:off x="7083355" y="161018"/>
            <a:ext cx="1002495" cy="94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60879" y="6037365"/>
            <a:ext cx="855110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</a:rPr>
              <a:t>Citation: 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</a:rPr>
              <a:t>van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der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Laan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D.C.; Weiss, J.D.;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Trociewitz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U.P.;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Abraimov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D.V.; Francis, A.; Gillman, J.; Davis, D.S.; Kim, Y.K.; Griffin, V.S.; Miller, G.E.; Weijers, H.W.; Cooley, L.D.;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Larbalestier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D.C.; Wang, X.R., </a:t>
            </a: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A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CORC ® </a:t>
            </a: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cable insert solenoid: the first high-temperature superconducting insert magnet tested at currents exceeding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4kA </a:t>
            </a: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14T </a:t>
            </a: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background magnetic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field</a:t>
            </a:r>
          </a:p>
          <a:p>
            <a:pPr algn="just"/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</a:rPr>
              <a:t>Superconductor </a:t>
            </a: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</a:rPr>
              <a:t>Science and Technology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</a:rPr>
              <a:t>33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 (5), 05LT03 (2020)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hlinkClick r:id="rId7"/>
              </a:rPr>
              <a:t>doi.org/10.1088/1361-6668/ab7fbe</a:t>
            </a: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500047" y="1783307"/>
            <a:ext cx="3508316" cy="2511178"/>
            <a:chOff x="5500047" y="1705974"/>
            <a:chExt cx="3508316" cy="2511178"/>
          </a:xfrm>
        </p:grpSpPr>
        <p:pic>
          <p:nvPicPr>
            <p:cNvPr id="34" name="Picture 33"/>
            <p:cNvPicPr/>
            <p:nvPr/>
          </p:nvPicPr>
          <p:blipFill rotWithShape="1">
            <a:blip r:embed="rId8"/>
            <a:srcRect l="11507"/>
            <a:stretch/>
          </p:blipFill>
          <p:spPr>
            <a:xfrm>
              <a:off x="5750257" y="1705974"/>
              <a:ext cx="3258106" cy="2511178"/>
            </a:xfrm>
            <a:prstGeom prst="rect">
              <a:avLst/>
            </a:prstGeom>
          </p:spPr>
        </p:pic>
        <p:pic>
          <p:nvPicPr>
            <p:cNvPr id="15" name="Picture 14"/>
            <p:cNvPicPr/>
            <p:nvPr/>
          </p:nvPicPr>
          <p:blipFill rotWithShape="1">
            <a:blip r:embed="rId8"/>
            <a:srcRect l="1189" t="25453" r="91768" b="40308"/>
            <a:stretch/>
          </p:blipFill>
          <p:spPr>
            <a:xfrm>
              <a:off x="5500047" y="2351963"/>
              <a:ext cx="259307" cy="85980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RC cable 5 edi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9" y="3583178"/>
            <a:ext cx="4404886" cy="2764854"/>
          </a:xfrm>
          <a:prstGeom prst="rect">
            <a:avLst/>
          </a:prstGeom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34754" y="1611241"/>
            <a:ext cx="4533045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/>
              <a:t>What is the finding?  </a:t>
            </a:r>
            <a:r>
              <a:rPr lang="en-US" sz="1200" i="1" u="sng" dirty="0" smtClean="0"/>
              <a:t>A </a:t>
            </a:r>
            <a:r>
              <a:rPr lang="en-US" sz="1200" i="1" u="sng" dirty="0"/>
              <a:t>high field solenoid was </a:t>
            </a:r>
            <a:r>
              <a:rPr lang="en-US" sz="1200" i="1" u="sng" dirty="0" smtClean="0"/>
              <a:t>built </a:t>
            </a:r>
            <a:r>
              <a:rPr lang="en-US" sz="1200" i="1" u="sng" dirty="0"/>
              <a:t>with </a:t>
            </a:r>
            <a:r>
              <a:rPr lang="en-US" sz="1200" i="1" u="sng" dirty="0" smtClean="0"/>
              <a:t>high-current-carrying</a:t>
            </a:r>
            <a:r>
              <a:rPr lang="en-US" sz="1200" i="1" u="sng" dirty="0"/>
              <a:t>, high temperature superconducting </a:t>
            </a:r>
            <a:r>
              <a:rPr lang="en-US" sz="1200" i="1" u="sng" dirty="0" smtClean="0"/>
              <a:t>cable and tested at high fields. When n</a:t>
            </a:r>
            <a:r>
              <a:rPr lang="en-US" sz="1200" i="1" u="sng" dirty="0" smtClean="0">
                <a:solidFill>
                  <a:srgbClr val="000000"/>
                </a:solidFill>
              </a:rPr>
              <a:t>ested </a:t>
            </a:r>
            <a:r>
              <a:rPr lang="en-US" sz="1200" i="1" u="sng" dirty="0">
                <a:solidFill>
                  <a:srgbClr val="000000"/>
                </a:solidFill>
              </a:rPr>
              <a:t>i</a:t>
            </a:r>
            <a:r>
              <a:rPr lang="en-US" sz="1200" i="1" u="sng" dirty="0" smtClean="0">
                <a:solidFill>
                  <a:srgbClr val="000000"/>
                </a:solidFill>
              </a:rPr>
              <a:t>n a </a:t>
            </a:r>
            <a:r>
              <a:rPr lang="en-US" sz="1200" i="1" u="sng" dirty="0" smtClean="0">
                <a:solidFill>
                  <a:srgbClr val="000000"/>
                </a:solidFill>
              </a:rPr>
              <a:t>14T high-field </a:t>
            </a:r>
            <a:r>
              <a:rPr lang="en-US" sz="1200" i="1" u="sng" dirty="0" err="1" smtClean="0">
                <a:solidFill>
                  <a:srgbClr val="000000"/>
                </a:solidFill>
              </a:rPr>
              <a:t>outsert</a:t>
            </a:r>
            <a:r>
              <a:rPr lang="en-US" sz="1200" i="1" u="sng" dirty="0" smtClean="0">
                <a:solidFill>
                  <a:srgbClr val="000000"/>
                </a:solidFill>
              </a:rPr>
              <a:t> magnet, the coil </a:t>
            </a:r>
            <a:r>
              <a:rPr lang="en-US" sz="1200" i="1" u="sng" dirty="0" smtClean="0"/>
              <a:t>generated a total of </a:t>
            </a:r>
            <a:r>
              <a:rPr lang="en-US" sz="1200" i="1" u="sng" dirty="0" smtClean="0"/>
              <a:t>16.8T</a:t>
            </a:r>
            <a:r>
              <a:rPr lang="en-US" sz="1200" dirty="0" smtClean="0"/>
              <a:t>. </a:t>
            </a:r>
          </a:p>
          <a:p>
            <a:pPr algn="just">
              <a:spcBef>
                <a:spcPts val="600"/>
              </a:spcBef>
            </a:pPr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is this </a:t>
            </a:r>
            <a:r>
              <a:rPr lang="en-US" sz="1200" b="1" dirty="0" smtClean="0">
                <a:solidFill>
                  <a:srgbClr val="000000"/>
                </a:solidFill>
              </a:rPr>
              <a:t>important? </a:t>
            </a:r>
            <a:r>
              <a:rPr lang="en-US" sz="1200" i="1" u="sng" dirty="0" smtClean="0"/>
              <a:t>This is the </a:t>
            </a:r>
            <a:r>
              <a:rPr lang="en-US" sz="1200" i="1" u="sng" dirty="0"/>
              <a:t>first high-temperature superconducting insert magnet tested at </a:t>
            </a:r>
            <a:r>
              <a:rPr lang="en-US" sz="1200" i="1" u="sng" dirty="0" smtClean="0"/>
              <a:t>such </a:t>
            </a:r>
            <a:r>
              <a:rPr lang="en-US" sz="1200" i="1" u="sng" dirty="0" smtClean="0"/>
              <a:t>high </a:t>
            </a:r>
            <a:r>
              <a:rPr lang="en-US" sz="1200" i="1" u="sng" dirty="0" smtClean="0"/>
              <a:t>currents: 4kA </a:t>
            </a:r>
            <a:r>
              <a:rPr lang="en-US" sz="1200" i="1" u="sng" dirty="0"/>
              <a:t>in </a:t>
            </a:r>
            <a:r>
              <a:rPr lang="en-US" sz="1200" i="1" u="sng" dirty="0" smtClean="0"/>
              <a:t>14T </a:t>
            </a:r>
            <a:r>
              <a:rPr lang="en-US" sz="1200" i="1" u="sng" dirty="0"/>
              <a:t>background magnetic </a:t>
            </a:r>
            <a:r>
              <a:rPr lang="en-US" sz="1200" i="1" u="sng" dirty="0" smtClean="0"/>
              <a:t>field</a:t>
            </a:r>
            <a:r>
              <a:rPr lang="en-US" sz="1200" dirty="0" smtClean="0"/>
              <a:t>. Superconducting </a:t>
            </a:r>
            <a:r>
              <a:rPr lang="en-US" sz="1200" dirty="0"/>
              <a:t>magnet systems based on high temperature superconducting materials can offer highest field strengths at a fraction of the operating costs </a:t>
            </a:r>
            <a:r>
              <a:rPr lang="en-US" sz="1200" dirty="0" smtClean="0"/>
              <a:t>of </a:t>
            </a:r>
            <a:r>
              <a:rPr lang="en-US" sz="1200" dirty="0"/>
              <a:t>resistive magnets</a:t>
            </a:r>
            <a:r>
              <a:rPr lang="en-US" sz="1200" dirty="0" smtClean="0"/>
              <a:t>.</a:t>
            </a:r>
            <a:r>
              <a:rPr lang="en-US" sz="1200" dirty="0"/>
              <a:t> This successful coil test clearly shows that </a:t>
            </a:r>
            <a:r>
              <a:rPr lang="en-US" sz="1200" dirty="0" smtClean="0"/>
              <a:t>REBCO </a:t>
            </a:r>
            <a:r>
              <a:rPr lang="en-US" sz="1200" dirty="0"/>
              <a:t>conductor on round core (CORC</a:t>
            </a:r>
            <a:r>
              <a:rPr lang="en-US" sz="1200" baseline="30000" dirty="0"/>
              <a:t>®</a:t>
            </a:r>
            <a:r>
              <a:rPr lang="en-US" sz="1200" dirty="0"/>
              <a:t>) is a very capable </a:t>
            </a:r>
            <a:r>
              <a:rPr lang="en-US" sz="1200" dirty="0" smtClean="0"/>
              <a:t>cable technology for high </a:t>
            </a:r>
            <a:r>
              <a:rPr lang="en-US" sz="1200" dirty="0"/>
              <a:t>field </a:t>
            </a:r>
            <a:r>
              <a:rPr lang="en-US" sz="1200" dirty="0" smtClean="0"/>
              <a:t>magnets. </a:t>
            </a:r>
            <a:r>
              <a:rPr lang="en-US" sz="1200" dirty="0"/>
              <a:t>CORC</a:t>
            </a:r>
            <a:r>
              <a:rPr lang="en-US" sz="1200" baseline="30000" dirty="0"/>
              <a:t>®</a:t>
            </a:r>
            <a:r>
              <a:rPr lang="en-US" sz="1200" dirty="0"/>
              <a:t> cable enables </a:t>
            </a:r>
            <a:r>
              <a:rPr lang="en-US" sz="1200" dirty="0" smtClean="0"/>
              <a:t>engineers to envision high-current, low-inductance </a:t>
            </a:r>
            <a:r>
              <a:rPr lang="en-US" sz="1200" dirty="0"/>
              <a:t>magnet systems </a:t>
            </a:r>
            <a:r>
              <a:rPr lang="en-US" sz="1200" dirty="0" smtClean="0"/>
              <a:t>for applications in research solenoids as well as </a:t>
            </a:r>
            <a:r>
              <a:rPr lang="en-US" sz="1200" dirty="0"/>
              <a:t>accelerator magnets for the </a:t>
            </a:r>
            <a:r>
              <a:rPr lang="en-US" sz="1200" dirty="0" smtClean="0"/>
              <a:t>high </a:t>
            </a:r>
            <a:r>
              <a:rPr lang="en-US" sz="1200" dirty="0"/>
              <a:t>energy </a:t>
            </a:r>
            <a:r>
              <a:rPr lang="en-US" sz="1200" dirty="0" smtClean="0"/>
              <a:t>physics </a:t>
            </a:r>
            <a:r>
              <a:rPr lang="en-US" sz="1200" dirty="0"/>
              <a:t>community.</a:t>
            </a:r>
          </a:p>
          <a:p>
            <a:pPr algn="just">
              <a:spcBef>
                <a:spcPts val="600"/>
              </a:spcBef>
            </a:pPr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</a:t>
            </a:r>
            <a:r>
              <a:rPr lang="en-US" sz="1200" b="1" dirty="0" smtClean="0">
                <a:solidFill>
                  <a:srgbClr val="000000"/>
                </a:solidFill>
              </a:rPr>
              <a:t>MagLab?</a:t>
            </a:r>
            <a:r>
              <a:rPr lang="en-US" sz="1200" dirty="0"/>
              <a:t> </a:t>
            </a:r>
            <a:r>
              <a:rPr lang="en-US" sz="1200" dirty="0" smtClean="0"/>
              <a:t>This work is a result of a DOE/NSF funded collaboration between Applied Conductor Technologies and the MagLab. A 14T </a:t>
            </a:r>
            <a:r>
              <a:rPr lang="en-US" sz="1200" dirty="0"/>
              <a:t>large bore </a:t>
            </a:r>
            <a:r>
              <a:rPr lang="en-US" sz="1200" dirty="0" smtClean="0"/>
              <a:t>magnet, a 10kA current supply, and a quench protection facility newly installed at the MagLab were used for the test.</a:t>
            </a:r>
          </a:p>
        </p:txBody>
      </p:sp>
      <p:sp>
        <p:nvSpPr>
          <p:cNvPr id="17415" name="Rectangle 15"/>
          <p:cNvSpPr>
            <a:spLocks noChangeArrowheads="1"/>
          </p:cNvSpPr>
          <p:nvPr/>
        </p:nvSpPr>
        <p:spPr bwMode="auto">
          <a:xfrm>
            <a:off x="54245" y="1642280"/>
            <a:ext cx="4425625" cy="51253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03314" y="5539717"/>
            <a:ext cx="3461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             View of a typical CORC</a:t>
            </a:r>
            <a:r>
              <a:rPr lang="en-US" sz="1200" baseline="30000" dirty="0">
                <a:solidFill>
                  <a:schemeClr val="accent2"/>
                </a:solidFill>
              </a:rPr>
              <a:t>®</a:t>
            </a:r>
            <a:r>
              <a:rPr lang="en-US" sz="1200" dirty="0" smtClean="0"/>
              <a:t> cable, showing</a:t>
            </a:r>
          </a:p>
          <a:p>
            <a:pPr algn="just"/>
            <a:r>
              <a:rPr lang="en-US" sz="1200" dirty="0"/>
              <a:t> </a:t>
            </a:r>
            <a:r>
              <a:rPr lang="en-US" sz="1200" dirty="0" smtClean="0"/>
              <a:t>  its Rare-Earth Barium Copper Oxide (REBCO) tape constituents. The cable used for the coil had a diameter of 4.56mm and consisted of 28 REBCO tapes applied in 14 layers. </a:t>
            </a:r>
            <a:endParaRPr lang="en-US" sz="1200" dirty="0"/>
          </a:p>
        </p:txBody>
      </p:sp>
      <p:pic>
        <p:nvPicPr>
          <p:cNvPr id="18" name="Picture 17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95603"/>
            <a:ext cx="792698" cy="94475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06" y="1708371"/>
            <a:ext cx="3409546" cy="2377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4089" y="4116647"/>
            <a:ext cx="3109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Cross section of a model coil with the same geometry of the solenoid that was made in preparation for the actual test.</a:t>
            </a:r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70217" y="6514145"/>
            <a:ext cx="319831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100" dirty="0" smtClean="0"/>
              <a:t>(Cable image </a:t>
            </a:r>
            <a:r>
              <a:rPr lang="en-US" sz="1100" dirty="0"/>
              <a:t>courtesy of </a:t>
            </a:r>
            <a:r>
              <a:rPr lang="en-US" sz="1100" dirty="0" smtClean="0"/>
              <a:t>ACT, </a:t>
            </a:r>
            <a:r>
              <a:rPr lang="en-US" sz="1100" dirty="0"/>
              <a:t>D. van der </a:t>
            </a:r>
            <a:r>
              <a:rPr lang="en-US" sz="1100" dirty="0" err="1"/>
              <a:t>Laan</a:t>
            </a:r>
            <a:r>
              <a:rPr lang="en-US" sz="1100" dirty="0"/>
              <a:t>)</a:t>
            </a: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4514809" y="5521515"/>
            <a:ext cx="460928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</a:rPr>
              <a:t>Citation: 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</a:rPr>
              <a:t>van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der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Laan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D.C.; Weiss, J.D.;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Trociewitz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U.P.;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Abraimov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D.V.; Francis, A.; Gillman, J.; Davis, D.S.; Kim, Y.K.; Griffin, V.S.; Miller, G.E.; Weijers, H.W.; Cooley, L.D.;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Larbalestier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D.C.; Wang, 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</a:rPr>
              <a:t>X.R.</a:t>
            </a:r>
          </a:p>
          <a:p>
            <a:pPr algn="just"/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A CORC ® </a:t>
            </a: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cable insert solenoid: the first high-temperature superconducting insert magnet tested at currents exceeding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4kA </a:t>
            </a: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14T </a:t>
            </a: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background magnetic field,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</a:rPr>
              <a:t>Superconductor Science and Technology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</a:rPr>
              <a:t>33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 (5), 05LT03 (2020)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doi.org/10.1088/1361-6668/ab7fbe</a:t>
            </a: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666872" y="348745"/>
            <a:ext cx="6687478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b="1" kern="0" dirty="0" smtClean="0"/>
              <a:t>High-Temperature Superconducting Solenoid </a:t>
            </a:r>
          </a:p>
          <a:p>
            <a:pPr>
              <a:spcBef>
                <a:spcPts val="0"/>
              </a:spcBef>
            </a:pPr>
            <a:r>
              <a:rPr lang="en-US" sz="1800" b="1" kern="0" dirty="0" smtClean="0"/>
              <a:t>Made With REBCO CORC</a:t>
            </a:r>
            <a:r>
              <a:rPr lang="en-US" sz="1800" b="1" kern="0" baseline="30000" dirty="0" smtClean="0"/>
              <a:t>®</a:t>
            </a:r>
            <a:r>
              <a:rPr lang="en-US" sz="1800" b="1" kern="0" dirty="0" smtClean="0"/>
              <a:t> Cable</a:t>
            </a:r>
            <a:r>
              <a:rPr lang="en-US" sz="1600" b="1" kern="0" dirty="0" smtClean="0"/>
              <a:t/>
            </a:r>
            <a:br>
              <a:rPr lang="en-US" sz="1600" b="1" kern="0" dirty="0" smtClean="0"/>
            </a:br>
            <a:r>
              <a:rPr lang="en-US" sz="1100" kern="0" dirty="0" smtClean="0"/>
              <a:t>D.C. van der Laan</a:t>
            </a:r>
            <a:r>
              <a:rPr lang="en-US" sz="1100" kern="0" baseline="30000" dirty="0" smtClean="0"/>
              <a:t>2</a:t>
            </a:r>
            <a:r>
              <a:rPr lang="en-US" sz="1100" kern="0" dirty="0" smtClean="0"/>
              <a:t> and J.D. Weiss</a:t>
            </a:r>
            <a:r>
              <a:rPr lang="en-US" sz="1100" kern="0" baseline="30000" dirty="0" smtClean="0"/>
              <a:t>2</a:t>
            </a:r>
            <a:r>
              <a:rPr lang="en-US" sz="1100" kern="0" dirty="0" smtClean="0"/>
              <a:t>, U.P. Trociewitz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D. Abraimov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A. Francis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J. Gillman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D.S. Davis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Y. Kim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V. Griffin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G. Miller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H.W. Weijers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L.D. Cooley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D.C. Larbalestier</a:t>
            </a:r>
            <a:r>
              <a:rPr lang="en-US" sz="1100" kern="0" baseline="30000" dirty="0" smtClean="0"/>
              <a:t>1</a:t>
            </a:r>
            <a:r>
              <a:rPr lang="en-US" sz="1100" kern="0" dirty="0" smtClean="0"/>
              <a:t>, X.R. Wang</a:t>
            </a:r>
            <a:r>
              <a:rPr lang="en-US" sz="1100" kern="0" baseline="30000" dirty="0" smtClean="0"/>
              <a:t>3 </a:t>
            </a:r>
            <a:r>
              <a:rPr lang="en-US" sz="1100" kern="0" dirty="0" smtClean="0"/>
              <a:t/>
            </a:r>
            <a:br>
              <a:rPr lang="en-US" sz="1100" kern="0" dirty="0" smtClean="0"/>
            </a:br>
            <a:r>
              <a:rPr lang="en-US" sz="1000" b="1" kern="1200" dirty="0" smtClean="0">
                <a:solidFill>
                  <a:srgbClr val="0033CC"/>
                </a:solidFill>
              </a:rPr>
              <a:t>1. NHMFL Applied Superconductivity Center; 2. Advanced Conductor Technologies (ACT); 3. LBNL</a:t>
            </a:r>
            <a:br>
              <a:rPr lang="en-US" sz="1000" b="1" kern="1200" dirty="0" smtClean="0">
                <a:solidFill>
                  <a:srgbClr val="0033CC"/>
                </a:solidFill>
              </a:rPr>
            </a:br>
            <a:r>
              <a:rPr lang="en-US" sz="300" b="1" kern="1200" dirty="0" smtClean="0">
                <a:solidFill>
                  <a:srgbClr val="0033CC"/>
                </a:solidFill>
              </a:rPr>
              <a:t> </a:t>
            </a:r>
            <a:br>
              <a:rPr lang="en-US" sz="300" b="1" kern="1200" dirty="0" smtClean="0">
                <a:solidFill>
                  <a:srgbClr val="0033CC"/>
                </a:solidFill>
              </a:rPr>
            </a:br>
            <a:r>
              <a:rPr lang="en-US" sz="1050" b="1" kern="0" dirty="0" smtClean="0"/>
              <a:t>Funding Grants:</a:t>
            </a:r>
            <a:r>
              <a:rPr lang="en-US" sz="1050" kern="0" dirty="0" smtClean="0"/>
              <a:t>  G.S. Boebinger (NSF DMR-1644779, State of Florida); D. van der </a:t>
            </a:r>
            <a:r>
              <a:rPr lang="en-US" sz="1050" kern="0" dirty="0" err="1" smtClean="0"/>
              <a:t>Laan</a:t>
            </a:r>
            <a:r>
              <a:rPr lang="en-US" sz="1050" kern="0" dirty="0" smtClean="0"/>
              <a:t> (DOE DE-SC0009545, DE-SC0014009); X.R. Wang (DOE DEAC02-05CH11231)</a:t>
            </a:r>
            <a:endParaRPr lang="en-US" sz="1200" b="1" kern="0" dirty="0">
              <a:solidFill>
                <a:schemeClr val="accent2"/>
              </a:solidFill>
            </a:endParaRPr>
          </a:p>
        </p:txBody>
      </p:sp>
      <p:pic>
        <p:nvPicPr>
          <p:cNvPr id="21" name="Picture 20" descr="NSF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055879" y="99536"/>
            <a:ext cx="1051721" cy="1058056"/>
          </a:xfrm>
          <a:prstGeom prst="rect">
            <a:avLst/>
          </a:prstGeom>
        </p:spPr>
      </p:pic>
      <p:pic>
        <p:nvPicPr>
          <p:cNvPr id="23" name="Picture 2" descr="C:\Users\trociew\Desktop\doeeeee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0" t="14682" r="72752" b="12920"/>
          <a:stretch/>
        </p:blipFill>
        <p:spPr bwMode="auto">
          <a:xfrm>
            <a:off x="7083355" y="161018"/>
            <a:ext cx="1002495" cy="94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Line 42"/>
          <p:cNvSpPr>
            <a:spLocks noChangeShapeType="1"/>
          </p:cNvSpPr>
          <p:nvPr/>
        </p:nvSpPr>
        <p:spPr bwMode="auto">
          <a:xfrm>
            <a:off x="38100" y="1542768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4FCEBD-C8BF-4085-B6E3-1D80AB4CCBE1}"/>
</file>

<file path=customXml/itemProps2.xml><?xml version="1.0" encoding="utf-8"?>
<ds:datastoreItem xmlns:ds="http://schemas.openxmlformats.org/officeDocument/2006/customXml" ds:itemID="{1F5D8083-226F-4936-BC13-75782D0316E0}"/>
</file>

<file path=customXml/itemProps3.xml><?xml version="1.0" encoding="utf-8"?>
<ds:datastoreItem xmlns:ds="http://schemas.openxmlformats.org/officeDocument/2006/customXml" ds:itemID="{B350D4D7-2566-4DEB-B9C4-B8A8214ED6FE}"/>
</file>

<file path=docProps/app.xml><?xml version="1.0" encoding="utf-8"?>
<Properties xmlns="http://schemas.openxmlformats.org/officeDocument/2006/extended-properties" xmlns:vt="http://schemas.openxmlformats.org/officeDocument/2006/docPropsVTypes">
  <TotalTime>10748</TotalTime>
  <Words>986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ＭＳ Ｐゴシック</vt:lpstr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159</cp:revision>
  <cp:lastPrinted>2007-07-13T05:35:51Z</cp:lastPrinted>
  <dcterms:created xsi:type="dcterms:W3CDTF">2004-08-07T03:10:56Z</dcterms:created>
  <dcterms:modified xsi:type="dcterms:W3CDTF">2020-06-12T00:10:13Z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