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7" autoAdjust="0"/>
    <p:restoredTop sz="96431" autoAdjust="0"/>
  </p:normalViewPr>
  <p:slideViewPr>
    <p:cSldViewPr snapToGrid="0">
      <p:cViewPr>
        <p:scale>
          <a:sx n="75" d="100"/>
          <a:sy n="75" d="100"/>
        </p:scale>
        <p:origin x="1374" y="7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smtClean="0">
                <a:solidFill>
                  <a:schemeClr val="tx1"/>
                </a:solidFill>
                <a:effectLst/>
                <a:latin typeface="Arial" charset="0"/>
                <a:ea typeface="+mn-ea"/>
                <a:cs typeface="+mn-cs"/>
              </a:rPr>
              <a:t>1. What is the finding?</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Here to be included a short description in layman language of the finding</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2. Why this finding is important?</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A short description of why the finding is important for scientific community, technology, society, </a:t>
            </a:r>
            <a:r>
              <a:rPr lang="en-US" sz="1200" kern="1200" dirty="0" err="1" smtClean="0">
                <a:solidFill>
                  <a:schemeClr val="tx1"/>
                </a:solidFill>
                <a:effectLst/>
                <a:latin typeface="Arial" charset="0"/>
                <a:ea typeface="+mn-ea"/>
                <a:cs typeface="+mn-cs"/>
              </a:rPr>
              <a:t>etc</a:t>
            </a:r>
            <a:r>
              <a:rPr lang="en-US" sz="1200" kern="1200" dirty="0" smtClean="0">
                <a:solidFill>
                  <a:schemeClr val="tx1"/>
                </a:solidFill>
                <a:effectLst/>
                <a:latin typeface="Arial" charset="0"/>
                <a:ea typeface="+mn-ea"/>
                <a:cs typeface="+mn-cs"/>
              </a:rPr>
              <a:t>…</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3. Why NHMFL? </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doi.org/10.1088/1361-6668/ab7fb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2216" t="8584" r="1641"/>
          <a:stretch/>
        </p:blipFill>
        <p:spPr bwMode="auto">
          <a:xfrm>
            <a:off x="4725151" y="1253897"/>
            <a:ext cx="4288297" cy="2502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8106" y="1074659"/>
            <a:ext cx="4590868" cy="6001643"/>
          </a:xfrm>
          <a:prstGeom prst="rect">
            <a:avLst/>
          </a:prstGeom>
          <a:noFill/>
          <a:ln w="9525">
            <a:noFill/>
            <a:miter lim="800000"/>
            <a:headEnd/>
            <a:tailEnd/>
          </a:ln>
        </p:spPr>
        <p:txBody>
          <a:bodyPr wrap="square">
            <a:spAutoFit/>
          </a:bodyPr>
          <a:lstStyle/>
          <a:p>
            <a:pPr algn="just"/>
            <a:r>
              <a:rPr lang="en-US" sz="1200" dirty="0"/>
              <a:t>REBCO (Rare Earth Barium Copper Oxide) tape has the high current density and high strength needed to enable ultra-high </a:t>
            </a:r>
            <a:r>
              <a:rPr lang="en-US" sz="1200" dirty="0" smtClean="0"/>
              <a:t>field </a:t>
            </a:r>
            <a:r>
              <a:rPr lang="en-US" sz="1200" dirty="0" smtClean="0"/>
              <a:t>high-temperature superconducting (HTS) magnets</a:t>
            </a:r>
            <a:r>
              <a:rPr lang="en-US" sz="1200" dirty="0" smtClean="0"/>
              <a:t>. </a:t>
            </a:r>
            <a:r>
              <a:rPr lang="en-US" sz="1200" dirty="0"/>
              <a:t>To </a:t>
            </a:r>
            <a:r>
              <a:rPr lang="en-US" sz="1200" dirty="0" smtClean="0"/>
              <a:t>minimize the cost and maximize the usefulness of these magnets, one typically wants the magnet to be as small as possible and to reach full field as quickly as possible. While several REBCO coil-fabrication technologies have been proposed in recent years, </a:t>
            </a:r>
            <a:r>
              <a:rPr lang="en-US" sz="1200" i="1" u="sng" dirty="0" smtClean="0"/>
              <a:t>the MagLab recently tested a new </a:t>
            </a:r>
            <a:r>
              <a:rPr lang="en-US" sz="1200" i="1" u="sng" dirty="0" smtClean="0"/>
              <a:t>technology, </a:t>
            </a:r>
            <a:r>
              <a:rPr lang="en-US" sz="1200" i="1" u="sng" dirty="0" smtClean="0"/>
              <a:t>the Integrated Coil Form (ICF), which shows potential for </a:t>
            </a:r>
            <a:r>
              <a:rPr lang="en-US" sz="1200" i="1" u="sng" dirty="0" smtClean="0"/>
              <a:t>realizing both smaller HTS magnets and faster sweep rates</a:t>
            </a:r>
            <a:r>
              <a:rPr lang="en-US" sz="1200" dirty="0" smtClean="0"/>
              <a:t>.</a:t>
            </a:r>
            <a:endParaRPr lang="en-US" sz="1200" dirty="0" smtClean="0"/>
          </a:p>
          <a:p>
            <a:pPr algn="just"/>
            <a:endParaRPr lang="en-US" sz="600" dirty="0" smtClean="0"/>
          </a:p>
          <a:p>
            <a:pPr algn="just"/>
            <a:r>
              <a:rPr lang="en-US" sz="1200" dirty="0" smtClean="0"/>
              <a:t>In </a:t>
            </a:r>
            <a:r>
              <a:rPr lang="en-US" sz="1200" dirty="0" smtClean="0"/>
              <a:t>an ICF solenoid, </a:t>
            </a:r>
            <a:r>
              <a:rPr lang="en-US" sz="1200" dirty="0" smtClean="0"/>
              <a:t>several strands of REBCO tape are wound without twisting onto a helical steel coil-form. Multiple </a:t>
            </a:r>
            <a:r>
              <a:rPr lang="en-US" sz="1200" dirty="0" smtClean="0"/>
              <a:t>ICF solenoids </a:t>
            </a:r>
            <a:r>
              <a:rPr lang="en-US" sz="1200" dirty="0" smtClean="0"/>
              <a:t>are nested concentrically </a:t>
            </a:r>
            <a:r>
              <a:rPr lang="en-US" sz="1200" dirty="0" smtClean="0"/>
              <a:t>together to form a test coil. </a:t>
            </a:r>
            <a:r>
              <a:rPr lang="en-US" sz="1200" dirty="0" smtClean="0"/>
              <a:t>This results in a high-current </a:t>
            </a:r>
            <a:r>
              <a:rPr lang="en-US" sz="1200" dirty="0" smtClean="0"/>
              <a:t>HTS cable </a:t>
            </a:r>
            <a:r>
              <a:rPr lang="en-US" sz="1200" dirty="0" smtClean="0"/>
              <a:t>with high </a:t>
            </a:r>
            <a:r>
              <a:rPr lang="en-US" sz="1200" dirty="0" smtClean="0"/>
              <a:t>current density </a:t>
            </a:r>
            <a:r>
              <a:rPr lang="en-US" sz="1200" dirty="0" smtClean="0"/>
              <a:t>and </a:t>
            </a:r>
            <a:r>
              <a:rPr lang="en-US" sz="1200" dirty="0" smtClean="0"/>
              <a:t>strength. However</a:t>
            </a:r>
            <a:r>
              <a:rPr lang="en-US" sz="1200" dirty="0" smtClean="0"/>
              <a:t>, it is well known that Low Temperature Superconducting </a:t>
            </a:r>
            <a:r>
              <a:rPr lang="en-US" sz="1200" dirty="0" smtClean="0"/>
              <a:t>(LTS) cables </a:t>
            </a:r>
            <a:r>
              <a:rPr lang="en-US" sz="1200" dirty="0" smtClean="0"/>
              <a:t>must be twisted to avoid quenching due to ac loss heating and uneven current sharing during ramping. The high aspect ratio of REBCO tape (4 mm wide by 0.1 mm thick) means that while twisted architectures are possible, all </a:t>
            </a:r>
            <a:r>
              <a:rPr lang="en-US" sz="1200" dirty="0" smtClean="0"/>
              <a:t>cables</a:t>
            </a:r>
            <a:r>
              <a:rPr lang="en-US" sz="1200" dirty="0" smtClean="0"/>
              <a:t> </a:t>
            </a:r>
            <a:r>
              <a:rPr lang="en-US" sz="1200" dirty="0" smtClean="0"/>
              <a:t>built to date display inefficient packing, low strength, and/or high manufacturing costs </a:t>
            </a:r>
            <a:r>
              <a:rPr lang="en-US" sz="1200" b="1" dirty="0" smtClean="0"/>
              <a:t>[1,2</a:t>
            </a:r>
            <a:r>
              <a:rPr lang="en-US" sz="1200" b="1" dirty="0" smtClean="0"/>
              <a:t>]</a:t>
            </a:r>
            <a:r>
              <a:rPr lang="en-US" sz="1200" dirty="0" smtClean="0"/>
              <a:t>. </a:t>
            </a:r>
            <a:r>
              <a:rPr lang="en-US" sz="1200" dirty="0" smtClean="0"/>
              <a:t>In contrast, </a:t>
            </a:r>
            <a:r>
              <a:rPr lang="en-US" sz="1200" i="1" u="sng" dirty="0" smtClean="0"/>
              <a:t>the ICF concept </a:t>
            </a:r>
            <a:r>
              <a:rPr lang="en-US" sz="1200" i="1" u="sng" dirty="0" smtClean="0"/>
              <a:t>for HTS cabled magnets provides </a:t>
            </a:r>
            <a:r>
              <a:rPr lang="en-US" sz="1200" i="1" u="sng" dirty="0" smtClean="0"/>
              <a:t>very high current density and strength </a:t>
            </a:r>
            <a:r>
              <a:rPr lang="en-US" sz="1200" i="1" u="sng" dirty="0" smtClean="0"/>
              <a:t>at </a:t>
            </a:r>
            <a:r>
              <a:rPr lang="en-US" sz="1200" i="1" u="sng" dirty="0" smtClean="0"/>
              <a:t>modest cost</a:t>
            </a:r>
            <a:r>
              <a:rPr lang="en-US" sz="1200" dirty="0" smtClean="0"/>
              <a:t>. </a:t>
            </a:r>
          </a:p>
          <a:p>
            <a:pPr algn="just"/>
            <a:endParaRPr lang="en-US" sz="600" dirty="0"/>
          </a:p>
          <a:p>
            <a:pPr algn="just"/>
            <a:r>
              <a:rPr lang="en-US" sz="1200" dirty="0" smtClean="0"/>
              <a:t>A recently tested ICF coil </a:t>
            </a:r>
            <a:r>
              <a:rPr lang="en-US" sz="1200" dirty="0" smtClean="0"/>
              <a:t>featured nine </a:t>
            </a:r>
            <a:r>
              <a:rPr lang="en-US" sz="1200" dirty="0" smtClean="0"/>
              <a:t>tapes in parallel and demonstrated high ramp rates without quenching. During testing at 77K, it reached </a:t>
            </a:r>
            <a:r>
              <a:rPr lang="en-US" sz="1200" dirty="0" smtClean="0"/>
              <a:t>700A </a:t>
            </a:r>
            <a:r>
              <a:rPr lang="en-US" sz="1200" dirty="0" smtClean="0"/>
              <a:t>independent of ramp rate as shown in </a:t>
            </a:r>
            <a:r>
              <a:rPr lang="en-US" sz="1200" dirty="0"/>
              <a:t>f</a:t>
            </a:r>
            <a:r>
              <a:rPr lang="en-US" sz="1200" dirty="0" smtClean="0"/>
              <a:t>igure</a:t>
            </a:r>
            <a:r>
              <a:rPr lang="en-US" sz="1200" dirty="0" smtClean="0"/>
              <a:t>. Further, the </a:t>
            </a:r>
            <a:r>
              <a:rPr lang="en-US" sz="1200" dirty="0"/>
              <a:t>projected critical current density of this test coil in a </a:t>
            </a:r>
            <a:r>
              <a:rPr lang="en-US" sz="1200" dirty="0" smtClean="0"/>
              <a:t>14T </a:t>
            </a:r>
            <a:r>
              <a:rPr lang="en-US" sz="1200" dirty="0"/>
              <a:t>background field is </a:t>
            </a:r>
            <a:r>
              <a:rPr lang="en-US" sz="1200" dirty="0" smtClean="0"/>
              <a:t>516A/mm</a:t>
            </a:r>
            <a:r>
              <a:rPr lang="en-US" sz="1200" baseline="30000" dirty="0" smtClean="0"/>
              <a:t>2</a:t>
            </a:r>
            <a:r>
              <a:rPr lang="en-US" sz="1200" dirty="0"/>
              <a:t>, </a:t>
            </a:r>
            <a:r>
              <a:rPr lang="en-US" sz="1200" dirty="0" smtClean="0"/>
              <a:t>approximately </a:t>
            </a:r>
            <a:r>
              <a:rPr lang="en-US" sz="1200" dirty="0" smtClean="0"/>
              <a:t>three times</a:t>
            </a:r>
            <a:r>
              <a:rPr lang="en-US" sz="1200" dirty="0" smtClean="0"/>
              <a:t> </a:t>
            </a:r>
            <a:r>
              <a:rPr lang="en-US" sz="1200" dirty="0"/>
              <a:t>that of the best </a:t>
            </a:r>
            <a:r>
              <a:rPr lang="en-US" sz="1200" dirty="0" smtClean="0"/>
              <a:t>solenoid test </a:t>
            </a:r>
            <a:r>
              <a:rPr lang="en-US" sz="1200" dirty="0" smtClean="0"/>
              <a:t>coil </a:t>
            </a:r>
            <a:r>
              <a:rPr lang="en-US" sz="1200" dirty="0" smtClean="0"/>
              <a:t>using HTS twisted cable </a:t>
            </a:r>
            <a:r>
              <a:rPr lang="en-US" sz="1200" b="1" dirty="0" smtClean="0"/>
              <a:t>[3</a:t>
            </a:r>
            <a:r>
              <a:rPr lang="en-US" sz="1200" b="1" dirty="0" smtClean="0"/>
              <a:t>]</a:t>
            </a:r>
            <a:r>
              <a:rPr lang="en-US" sz="1200" dirty="0" smtClean="0"/>
              <a:t>, a recent success from a MagLab/private sector collaboration.</a:t>
            </a:r>
            <a:endParaRPr lang="en-US" sz="1200" dirty="0" smtClean="0"/>
          </a:p>
        </p:txBody>
      </p:sp>
      <p:sp>
        <p:nvSpPr>
          <p:cNvPr id="1029" name="Line 42"/>
          <p:cNvSpPr>
            <a:spLocks noChangeShapeType="1"/>
          </p:cNvSpPr>
          <p:nvPr/>
        </p:nvSpPr>
        <p:spPr bwMode="auto">
          <a:xfrm>
            <a:off x="38100" y="1058607"/>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654366" y="1173073"/>
            <a:ext cx="4413434" cy="3251451"/>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4654366" y="4549050"/>
            <a:ext cx="4413434" cy="2292935"/>
          </a:xfrm>
          <a:prstGeom prst="rect">
            <a:avLst/>
          </a:prstGeom>
          <a:noFill/>
          <a:ln w="9525">
            <a:noFill/>
            <a:miter lim="800000"/>
            <a:headEnd/>
            <a:tailEnd/>
          </a:ln>
        </p:spPr>
        <p:txBody>
          <a:bodyPr wrap="square">
            <a:spAutoFit/>
          </a:bodyPr>
          <a:lstStyle/>
          <a:p>
            <a:pPr algn="just"/>
            <a:r>
              <a:rPr lang="en-US" sz="1100" b="1" dirty="0" smtClean="0">
                <a:solidFill>
                  <a:srgbClr val="333399"/>
                </a:solidFill>
              </a:rPr>
              <a:t>Facilities and instrumentation used: </a:t>
            </a:r>
            <a:r>
              <a:rPr lang="en-US" sz="1100" dirty="0" smtClean="0">
                <a:solidFill>
                  <a:srgbClr val="333399"/>
                </a:solidFill>
              </a:rPr>
              <a:t>DC </a:t>
            </a:r>
            <a:r>
              <a:rPr lang="en-US" sz="1100" dirty="0" smtClean="0">
                <a:solidFill>
                  <a:srgbClr val="333399"/>
                </a:solidFill>
              </a:rPr>
              <a:t>Field Facility, Cell 4.</a:t>
            </a:r>
            <a:r>
              <a:rPr lang="en-US" sz="1100" dirty="0">
                <a:solidFill>
                  <a:srgbClr val="333399"/>
                </a:solidFill>
              </a:rPr>
              <a:t> </a:t>
            </a:r>
            <a:r>
              <a:rPr lang="en-US" sz="1100" dirty="0" smtClean="0">
                <a:solidFill>
                  <a:srgbClr val="333399"/>
                </a:solidFill>
              </a:rPr>
              <a:t> </a:t>
            </a:r>
          </a:p>
          <a:p>
            <a:pPr algn="just"/>
            <a:r>
              <a:rPr lang="en-US" sz="1100" b="1" dirty="0">
                <a:solidFill>
                  <a:srgbClr val="333399"/>
                </a:solidFill>
              </a:rPr>
              <a:t>Citation: </a:t>
            </a:r>
            <a:r>
              <a:rPr lang="en-US" sz="1100" dirty="0">
                <a:solidFill>
                  <a:srgbClr val="333399"/>
                </a:solidFill>
              </a:rPr>
              <a:t>Data </a:t>
            </a:r>
            <a:r>
              <a:rPr lang="en-US" sz="1100" dirty="0" smtClean="0">
                <a:solidFill>
                  <a:srgbClr val="333399"/>
                </a:solidFill>
              </a:rPr>
              <a:t>are </a:t>
            </a:r>
            <a:r>
              <a:rPr lang="en-US" sz="1100" dirty="0">
                <a:solidFill>
                  <a:srgbClr val="333399"/>
                </a:solidFill>
              </a:rPr>
              <a:t>not yet published</a:t>
            </a:r>
            <a:r>
              <a:rPr lang="en-US" sz="1100" dirty="0" smtClean="0">
                <a:solidFill>
                  <a:srgbClr val="333399"/>
                </a:solidFill>
              </a:rPr>
              <a:t>.</a:t>
            </a:r>
          </a:p>
          <a:p>
            <a:pPr algn="just"/>
            <a:r>
              <a:rPr lang="en-US" sz="600" dirty="0" smtClean="0">
                <a:solidFill>
                  <a:srgbClr val="333399"/>
                </a:solidFill>
              </a:rPr>
              <a:t> </a:t>
            </a:r>
            <a:endParaRPr lang="en-US" sz="600" dirty="0">
              <a:solidFill>
                <a:srgbClr val="333399"/>
              </a:solidFill>
            </a:endParaRPr>
          </a:p>
          <a:p>
            <a:pPr algn="just"/>
            <a:r>
              <a:rPr lang="en-US" sz="1100" b="1" dirty="0" smtClean="0"/>
              <a:t>References: </a:t>
            </a:r>
          </a:p>
          <a:p>
            <a:pPr algn="just"/>
            <a:r>
              <a:rPr lang="en-US" sz="1100" b="1" dirty="0" smtClean="0"/>
              <a:t>[</a:t>
            </a:r>
            <a:r>
              <a:rPr lang="en-US" sz="1100" b="1" dirty="0"/>
              <a:t>1]</a:t>
            </a:r>
            <a:r>
              <a:rPr lang="en-US" sz="1100" dirty="0"/>
              <a:t> </a:t>
            </a:r>
            <a:r>
              <a:rPr lang="en-US" sz="1100" dirty="0" smtClean="0"/>
              <a:t>W. </a:t>
            </a:r>
            <a:r>
              <a:rPr lang="en-US" sz="1100" dirty="0" err="1" smtClean="0"/>
              <a:t>Fietz</a:t>
            </a:r>
            <a:r>
              <a:rPr lang="en-US" sz="1100" dirty="0" smtClean="0"/>
              <a:t>, </a:t>
            </a:r>
            <a:r>
              <a:rPr lang="en-US" sz="1100" i="1" dirty="0"/>
              <a:t>et al</a:t>
            </a:r>
            <a:r>
              <a:rPr lang="en-US" sz="1100" dirty="0"/>
              <a:t>, </a:t>
            </a:r>
            <a:r>
              <a:rPr lang="en-US" sz="1100" i="1" dirty="0"/>
              <a:t>“High-Current HTS Cables: Status and Actual Development”</a:t>
            </a:r>
            <a:r>
              <a:rPr lang="en-US" sz="1100" dirty="0"/>
              <a:t>, </a:t>
            </a:r>
            <a:r>
              <a:rPr lang="en-US" sz="1100" b="1" dirty="0"/>
              <a:t>IEEE Trans. App. Sup. Vol. 26, </a:t>
            </a:r>
            <a:r>
              <a:rPr lang="en-US" sz="1100" dirty="0"/>
              <a:t>No. 4, June 2016.  </a:t>
            </a:r>
            <a:endParaRPr lang="en-US" sz="1100" dirty="0" smtClean="0"/>
          </a:p>
          <a:p>
            <a:pPr algn="just"/>
            <a:r>
              <a:rPr lang="en-US" sz="1100" b="1" dirty="0" smtClean="0"/>
              <a:t>[</a:t>
            </a:r>
            <a:r>
              <a:rPr lang="en-US" sz="1100" b="1" dirty="0"/>
              <a:t>2]</a:t>
            </a:r>
            <a:r>
              <a:rPr lang="en-US" sz="1100" dirty="0"/>
              <a:t> </a:t>
            </a:r>
            <a:r>
              <a:rPr lang="en-US" sz="1100" dirty="0" smtClean="0"/>
              <a:t>N. </a:t>
            </a:r>
            <a:r>
              <a:rPr lang="en-US" sz="1100" dirty="0" err="1" smtClean="0"/>
              <a:t>Bykovsky</a:t>
            </a:r>
            <a:r>
              <a:rPr lang="en-US" sz="1100" dirty="0" smtClean="0"/>
              <a:t>, </a:t>
            </a:r>
            <a:r>
              <a:rPr lang="en-US" sz="1100" i="1" dirty="0"/>
              <a:t>et al</a:t>
            </a:r>
            <a:r>
              <a:rPr lang="en-US" sz="1100" dirty="0"/>
              <a:t>, </a:t>
            </a:r>
            <a:r>
              <a:rPr lang="en-US" sz="1100" i="1" dirty="0" smtClean="0"/>
              <a:t>“Strain </a:t>
            </a:r>
            <a:r>
              <a:rPr lang="en-US" sz="1100" i="1" dirty="0"/>
              <a:t>Management in HTS High Current Cables”</a:t>
            </a:r>
            <a:r>
              <a:rPr lang="en-US" sz="1100" dirty="0"/>
              <a:t>, </a:t>
            </a:r>
            <a:r>
              <a:rPr lang="en-US" sz="1100" b="1" dirty="0"/>
              <a:t>IEEE Trans. App. Sup. Vol. 25</a:t>
            </a:r>
            <a:r>
              <a:rPr lang="en-US" sz="1100" dirty="0"/>
              <a:t>, No. 3, June 2015, </a:t>
            </a:r>
            <a:endParaRPr lang="en-US" sz="1100" dirty="0" smtClean="0"/>
          </a:p>
          <a:p>
            <a:pPr algn="just"/>
            <a:r>
              <a:rPr lang="en-US" sz="1100" b="1" dirty="0" smtClean="0"/>
              <a:t>[</a:t>
            </a:r>
            <a:r>
              <a:rPr lang="en-US" sz="1100" b="1" dirty="0"/>
              <a:t>3]</a:t>
            </a:r>
            <a:r>
              <a:rPr lang="en-US" sz="1100" dirty="0"/>
              <a:t> van der Laan, D. et al, </a:t>
            </a:r>
            <a:r>
              <a:rPr lang="en-US" sz="1100" i="1" dirty="0"/>
              <a:t>“A CORC cable insert solenoid: the first high-temperature superconducting insert magnet tested at currents exceeding </a:t>
            </a:r>
            <a:r>
              <a:rPr lang="en-US" sz="1100" i="1" dirty="0" smtClean="0"/>
              <a:t>4kA </a:t>
            </a:r>
            <a:r>
              <a:rPr lang="en-US" sz="1100" i="1" dirty="0"/>
              <a:t>in </a:t>
            </a:r>
            <a:r>
              <a:rPr lang="en-US" sz="1100" i="1" dirty="0" smtClean="0"/>
              <a:t>14T </a:t>
            </a:r>
            <a:r>
              <a:rPr lang="en-US" sz="1100" i="1" dirty="0"/>
              <a:t>background magnetic field</a:t>
            </a:r>
            <a:r>
              <a:rPr lang="en-US" sz="1100" i="1" dirty="0" smtClean="0"/>
              <a:t>” </a:t>
            </a:r>
            <a:r>
              <a:rPr lang="en-US" sz="1100" dirty="0" smtClean="0"/>
              <a:t>, D.C. </a:t>
            </a:r>
            <a:r>
              <a:rPr lang="en-US" sz="1100" dirty="0" smtClean="0"/>
              <a:t>van </a:t>
            </a:r>
            <a:r>
              <a:rPr lang="en-US" sz="1100" dirty="0"/>
              <a:t>der </a:t>
            </a:r>
            <a:r>
              <a:rPr lang="en-US" sz="1100" dirty="0" err="1"/>
              <a:t>Laan</a:t>
            </a:r>
            <a:r>
              <a:rPr lang="en-US" sz="1100" dirty="0"/>
              <a:t>, </a:t>
            </a:r>
            <a:r>
              <a:rPr lang="en-US" sz="1100" i="1" dirty="0" smtClean="0"/>
              <a:t>et al. </a:t>
            </a:r>
            <a:r>
              <a:rPr lang="en-US" sz="1100" b="1" dirty="0" smtClean="0"/>
              <a:t>Superconductor </a:t>
            </a:r>
            <a:r>
              <a:rPr lang="en-US" sz="1100" b="1" dirty="0"/>
              <a:t>Science and Technology</a:t>
            </a:r>
            <a:r>
              <a:rPr lang="en-US" sz="1100" dirty="0"/>
              <a:t>, </a:t>
            </a:r>
            <a:r>
              <a:rPr lang="en-US" sz="1100" b="1" dirty="0"/>
              <a:t>33</a:t>
            </a:r>
            <a:r>
              <a:rPr lang="en-US" sz="1100" dirty="0"/>
              <a:t> (5), 05LT03 (2020) </a:t>
            </a:r>
            <a:r>
              <a:rPr lang="en-US" sz="1100" dirty="0">
                <a:hlinkClick r:id="rId4"/>
              </a:rPr>
              <a:t>doi.org/10.1088/1361-6668/ab7fbe</a:t>
            </a:r>
            <a:endParaRPr lang="en-US" sz="1100" dirty="0"/>
          </a:p>
        </p:txBody>
      </p:sp>
      <p:pic>
        <p:nvPicPr>
          <p:cNvPr id="12" name="Picture 11" descr="NSF logo.jpg"/>
          <p:cNvPicPr>
            <a:picLocks noChangeAspect="1"/>
          </p:cNvPicPr>
          <p:nvPr/>
        </p:nvPicPr>
        <p:blipFill>
          <a:blip r:embed="rId5"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638866" y="40582"/>
            <a:ext cx="8031001" cy="969496"/>
          </a:xfrm>
          <a:prstGeom prst="rect">
            <a:avLst/>
          </a:prstGeom>
          <a:noFill/>
          <a:ln w="9525">
            <a:noFill/>
            <a:miter lim="800000"/>
            <a:headEnd/>
            <a:tailEnd/>
          </a:ln>
        </p:spPr>
        <p:txBody>
          <a:bodyPr wrap="square">
            <a:spAutoFit/>
          </a:bodyPr>
          <a:lstStyle/>
          <a:p>
            <a:pPr algn="ctr">
              <a:spcBef>
                <a:spcPts val="0"/>
              </a:spcBef>
            </a:pPr>
            <a:r>
              <a:rPr lang="en-US" sz="1600" b="1" dirty="0" smtClean="0"/>
              <a:t>Integrated Coil Form Technology for Ultra High Magnetic Fields</a:t>
            </a:r>
            <a:endParaRPr lang="en-US" sz="1600" b="1" kern="1200" dirty="0" smtClean="0"/>
          </a:p>
          <a:p>
            <a:pPr algn="ctr">
              <a:spcBef>
                <a:spcPts val="0"/>
              </a:spcBef>
            </a:pPr>
            <a:endParaRPr lang="en-US" sz="400" dirty="0" smtClean="0"/>
          </a:p>
          <a:p>
            <a:pPr algn="ctr">
              <a:spcBef>
                <a:spcPts val="0"/>
              </a:spcBef>
            </a:pPr>
            <a:r>
              <a:rPr lang="en-US" sz="1100" dirty="0" smtClean="0"/>
              <a:t>Thomas Painter</a:t>
            </a:r>
            <a:r>
              <a:rPr lang="en-US" sz="1100" kern="1200" dirty="0" smtClean="0"/>
              <a:t>, </a:t>
            </a:r>
            <a:r>
              <a:rPr lang="en-US" sz="1100" dirty="0" smtClean="0"/>
              <a:t>Kwangmin Kim, Mike White, Robert Stanton</a:t>
            </a:r>
            <a:endParaRPr lang="en-US" sz="1100" kern="1200" dirty="0"/>
          </a:p>
          <a:p>
            <a:pPr algn="ctr">
              <a:spcBef>
                <a:spcPts val="0"/>
              </a:spcBef>
            </a:pPr>
            <a:r>
              <a:rPr lang="en-US" sz="1050" b="1" dirty="0">
                <a:solidFill>
                  <a:srgbClr val="0033CC"/>
                </a:solidFill>
              </a:rPr>
              <a:t>National High Magnetic Field Laboratory, Florida State University</a:t>
            </a:r>
          </a:p>
          <a:p>
            <a:pPr algn="ctr">
              <a:spcBef>
                <a:spcPts val="0"/>
              </a:spcBef>
            </a:pPr>
            <a:endParaRPr lang="en-US" sz="400" b="1" kern="1200" dirty="0" smtClean="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DMR</a:t>
            </a:r>
            <a:r>
              <a:rPr lang="en-US" sz="1050" kern="1200" dirty="0" smtClean="0"/>
              <a:t>-1157490)</a:t>
            </a:r>
            <a:r>
              <a:rPr lang="en-US" sz="1050" kern="1200" dirty="0"/>
              <a:t>; </a:t>
            </a:r>
            <a:r>
              <a:rPr lang="en-US" sz="1050" kern="1200" dirty="0" smtClean="0"/>
              <a:t>T.A. Painter (EPSRC EP/R016615/1)</a:t>
            </a:r>
            <a:endParaRPr lang="en-US" sz="1050" b="1" kern="1200" dirty="0">
              <a:solidFill>
                <a:srgbClr val="0033CC"/>
              </a:solidFill>
            </a:endParaRPr>
          </a:p>
        </p:txBody>
      </p:sp>
      <p:pic>
        <p:nvPicPr>
          <p:cNvPr id="14" name="Picture 13"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4" name="TextBox 3"/>
          <p:cNvSpPr txBox="1"/>
          <p:nvPr/>
        </p:nvSpPr>
        <p:spPr>
          <a:xfrm>
            <a:off x="4654369" y="3806344"/>
            <a:ext cx="4413432" cy="600164"/>
          </a:xfrm>
          <a:prstGeom prst="rect">
            <a:avLst/>
          </a:prstGeom>
          <a:noFill/>
        </p:spPr>
        <p:txBody>
          <a:bodyPr wrap="square" rtlCol="0">
            <a:spAutoFit/>
          </a:bodyPr>
          <a:lstStyle/>
          <a:p>
            <a:pPr algn="just"/>
            <a:r>
              <a:rPr lang="en-US" sz="1100" dirty="0" smtClean="0"/>
              <a:t>Figure:  The transition from the superconducting to resistive state </a:t>
            </a:r>
            <a:r>
              <a:rPr lang="en-US" sz="1100" dirty="0" smtClean="0"/>
              <a:t>in this Integrated Coil Form Test Coil occurs </a:t>
            </a:r>
            <a:r>
              <a:rPr lang="en-US" sz="1100" dirty="0" smtClean="0"/>
              <a:t>at around </a:t>
            </a:r>
            <a:r>
              <a:rPr lang="en-US" sz="1100" dirty="0" smtClean="0"/>
              <a:t>700A, </a:t>
            </a:r>
            <a:r>
              <a:rPr lang="en-US" sz="1100" dirty="0" smtClean="0"/>
              <a:t>independent of </a:t>
            </a:r>
            <a:r>
              <a:rPr lang="en-US" sz="1100" dirty="0" smtClean="0"/>
              <a:t>that ramp rate</a:t>
            </a:r>
            <a:r>
              <a:rPr lang="en-US" sz="1100" dirty="0"/>
              <a:t> </a:t>
            </a:r>
            <a:r>
              <a:rPr lang="en-US" sz="1100" dirty="0" smtClean="0"/>
              <a:t>that ranges from 5A/s to 100A/s</a:t>
            </a:r>
            <a:endParaRPr lang="en-US" sz="1100" dirty="0" smtClean="0"/>
          </a:p>
        </p:txBody>
      </p:sp>
    </p:spTree>
    <p:extLst>
      <p:ext uri="{BB962C8B-B14F-4D97-AF65-F5344CB8AC3E}">
        <p14:creationId xmlns:p14="http://schemas.microsoft.com/office/powerpoint/2010/main" val="3345844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41055" y="1273551"/>
            <a:ext cx="4216150" cy="4893647"/>
          </a:xfrm>
          <a:prstGeom prst="rect">
            <a:avLst/>
          </a:prstGeom>
          <a:noFill/>
          <a:ln w="9525">
            <a:noFill/>
            <a:miter lim="800000"/>
            <a:headEnd/>
            <a:tailEnd/>
          </a:ln>
        </p:spPr>
        <p:txBody>
          <a:bodyPr wrap="square">
            <a:spAutoFit/>
          </a:bodyPr>
          <a:lstStyle/>
          <a:p>
            <a:pPr algn="just"/>
            <a:r>
              <a:rPr lang="en-US" sz="1200" b="1" dirty="0" smtClean="0">
                <a:solidFill>
                  <a:srgbClr val="000000"/>
                </a:solidFill>
              </a:rPr>
              <a:t>What </a:t>
            </a:r>
            <a:r>
              <a:rPr lang="en-US" sz="1200" b="1" dirty="0">
                <a:solidFill>
                  <a:srgbClr val="000000"/>
                </a:solidFill>
              </a:rPr>
              <a:t>is the </a:t>
            </a:r>
            <a:r>
              <a:rPr lang="en-US" sz="1200" b="1" dirty="0" smtClean="0">
                <a:solidFill>
                  <a:srgbClr val="000000"/>
                </a:solidFill>
              </a:rPr>
              <a:t>finding? </a:t>
            </a:r>
            <a:r>
              <a:rPr lang="en-US" sz="1200" i="1" u="sng" dirty="0" smtClean="0">
                <a:solidFill>
                  <a:srgbClr val="000000"/>
                </a:solidFill>
              </a:rPr>
              <a:t>Recent tests of the </a:t>
            </a:r>
            <a:r>
              <a:rPr lang="en-US" sz="1200" i="1" u="sng" dirty="0" err="1" smtClean="0">
                <a:solidFill>
                  <a:srgbClr val="000000"/>
                </a:solidFill>
              </a:rPr>
              <a:t>MagLab’s</a:t>
            </a:r>
            <a:r>
              <a:rPr lang="en-US" sz="1200" i="1" u="sng" dirty="0" smtClean="0">
                <a:solidFill>
                  <a:srgbClr val="000000"/>
                </a:solidFill>
              </a:rPr>
              <a:t> Integrated Coil Form (ICF) technology suggest that h</a:t>
            </a:r>
            <a:r>
              <a:rPr lang="en-US" sz="1200" i="1" u="sng" dirty="0" smtClean="0">
                <a:solidFill>
                  <a:srgbClr val="000000"/>
                </a:solidFill>
              </a:rPr>
              <a:t>igh-temperature </a:t>
            </a:r>
            <a:r>
              <a:rPr lang="en-US" sz="1200" i="1" u="sng" dirty="0" smtClean="0">
                <a:solidFill>
                  <a:srgbClr val="000000"/>
                </a:solidFill>
              </a:rPr>
              <a:t>superconducting (HTS) </a:t>
            </a:r>
            <a:r>
              <a:rPr lang="en-US" sz="1200" i="1" u="sng" dirty="0" smtClean="0">
                <a:solidFill>
                  <a:srgbClr val="000000"/>
                </a:solidFill>
              </a:rPr>
              <a:t>REBCO tape may </a:t>
            </a:r>
            <a:r>
              <a:rPr lang="en-US" sz="1200" i="1" u="sng" dirty="0" smtClean="0">
                <a:solidFill>
                  <a:srgbClr val="000000"/>
                </a:solidFill>
              </a:rPr>
              <a:t>enable simpler REBCO c</a:t>
            </a:r>
            <a:r>
              <a:rPr lang="en-US" sz="1200" i="1" u="sng" dirty="0" smtClean="0">
                <a:latin typeface="Arial" charset="0"/>
              </a:rPr>
              <a:t>ables to be built and operate reliably than is possible with traditional low-temperature superconducting </a:t>
            </a:r>
            <a:r>
              <a:rPr lang="en-US" sz="1200" i="1" u="sng" dirty="0" smtClean="0">
                <a:latin typeface="Arial" charset="0"/>
              </a:rPr>
              <a:t>(LTS) cables</a:t>
            </a:r>
            <a:r>
              <a:rPr lang="en-US" sz="1200" dirty="0" smtClean="0">
                <a:latin typeface="Arial" charset="0"/>
              </a:rPr>
              <a:t>. </a:t>
            </a:r>
          </a:p>
          <a:p>
            <a:pPr algn="just"/>
            <a:endParaRPr lang="en-US" sz="1200" dirty="0" smtClean="0">
              <a:latin typeface="Arial" charset="0"/>
            </a:endParaRPr>
          </a:p>
          <a:p>
            <a:pPr algn="just"/>
            <a:r>
              <a:rPr lang="en-US" sz="1200" b="1" dirty="0">
                <a:solidFill>
                  <a:srgbClr val="000000"/>
                </a:solidFill>
              </a:rPr>
              <a:t>Why is this important? </a:t>
            </a:r>
            <a:r>
              <a:rPr lang="en-US" sz="1200" dirty="0">
                <a:latin typeface="Arial" charset="0"/>
              </a:rPr>
              <a:t>This </a:t>
            </a:r>
            <a:r>
              <a:rPr lang="en-US" sz="1200" dirty="0" smtClean="0">
                <a:latin typeface="Arial" charset="0"/>
              </a:rPr>
              <a:t>may allow </a:t>
            </a:r>
            <a:r>
              <a:rPr lang="en-US" sz="1200" dirty="0">
                <a:latin typeface="Arial" charset="0"/>
              </a:rPr>
              <a:t>a compact, stacked-tape cable to be efficiently deployed in the </a:t>
            </a:r>
            <a:r>
              <a:rPr lang="en-US" sz="1200" dirty="0" smtClean="0">
                <a:latin typeface="Arial" charset="0"/>
              </a:rPr>
              <a:t>extremely-well-reinforced </a:t>
            </a:r>
            <a:r>
              <a:rPr lang="en-US" sz="1200" dirty="0">
                <a:latin typeface="Arial" charset="0"/>
              </a:rPr>
              <a:t>ICF coil </a:t>
            </a:r>
            <a:r>
              <a:rPr lang="en-US" sz="1200" dirty="0" smtClean="0">
                <a:latin typeface="Arial" charset="0"/>
              </a:rPr>
              <a:t>technology. This </a:t>
            </a:r>
            <a:r>
              <a:rPr lang="en-US" sz="1200" dirty="0" smtClean="0">
                <a:latin typeface="Arial" charset="0"/>
              </a:rPr>
              <a:t>may play a central role in the MagLab’s quest to realize a </a:t>
            </a:r>
            <a:r>
              <a:rPr lang="en-US" sz="1200" dirty="0" smtClean="0">
                <a:latin typeface="Arial" charset="0"/>
              </a:rPr>
              <a:t>60T </a:t>
            </a:r>
            <a:r>
              <a:rPr lang="en-US" sz="1200" dirty="0" smtClean="0">
                <a:latin typeface="Arial" charset="0"/>
              </a:rPr>
              <a:t>hybrid </a:t>
            </a:r>
            <a:r>
              <a:rPr lang="en-US" sz="1200" dirty="0" smtClean="0">
                <a:latin typeface="Arial" charset="0"/>
              </a:rPr>
              <a:t>magnet, a national goal articulated in the 2005 </a:t>
            </a:r>
            <a:r>
              <a:rPr lang="en-US" sz="1200" dirty="0" smtClean="0">
                <a:latin typeface="Arial" charset="0"/>
              </a:rPr>
              <a:t>COHMAG and </a:t>
            </a:r>
            <a:r>
              <a:rPr lang="en-US" sz="1200" dirty="0" smtClean="0">
                <a:latin typeface="Arial" charset="0"/>
              </a:rPr>
              <a:t>2013 </a:t>
            </a:r>
            <a:r>
              <a:rPr lang="en-US" sz="1200" dirty="0" err="1" smtClean="0">
                <a:latin typeface="Arial" charset="0"/>
              </a:rPr>
              <a:t>MagSci</a:t>
            </a:r>
            <a:r>
              <a:rPr lang="en-US" sz="1200" dirty="0" smtClean="0">
                <a:latin typeface="Arial" charset="0"/>
              </a:rPr>
              <a:t> </a:t>
            </a:r>
            <a:r>
              <a:rPr lang="en-US" sz="1200" dirty="0" smtClean="0">
                <a:latin typeface="Arial" charset="0"/>
              </a:rPr>
              <a:t>reports issued by the National Academies of Science. </a:t>
            </a:r>
          </a:p>
          <a:p>
            <a:pPr algn="just"/>
            <a:endParaRPr lang="en-US" sz="1200" dirty="0">
              <a:latin typeface="Arial" charset="0"/>
            </a:endParaRPr>
          </a:p>
          <a:p>
            <a:pPr algn="just"/>
            <a:r>
              <a:rPr lang="en-US" sz="1200" b="1" dirty="0">
                <a:solidFill>
                  <a:srgbClr val="000000"/>
                </a:solidFill>
              </a:rPr>
              <a:t>Why did this research need the MagLab</a:t>
            </a:r>
            <a:r>
              <a:rPr lang="en-US" sz="1200" b="1" dirty="0" smtClean="0">
                <a:solidFill>
                  <a:srgbClr val="000000"/>
                </a:solidFill>
              </a:rPr>
              <a:t>?</a:t>
            </a:r>
            <a:r>
              <a:rPr lang="en-US" sz="1200" dirty="0" smtClean="0">
                <a:latin typeface="Arial" charset="0"/>
              </a:rPr>
              <a:t> </a:t>
            </a:r>
            <a:r>
              <a:rPr lang="en-US" sz="1200" dirty="0">
                <a:latin typeface="Arial" charset="0"/>
              </a:rPr>
              <a:t>The </a:t>
            </a:r>
            <a:r>
              <a:rPr lang="en-US" sz="1200" dirty="0" smtClean="0">
                <a:latin typeface="Arial" charset="0"/>
              </a:rPr>
              <a:t>infrastructure and experienced staff at the MagLab were essential for conceiving and developing the ICF technology and building the test coils. </a:t>
            </a:r>
            <a:r>
              <a:rPr lang="en-US" sz="1200" dirty="0" smtClean="0">
                <a:latin typeface="Arial" charset="0"/>
              </a:rPr>
              <a:t>The </a:t>
            </a:r>
            <a:r>
              <a:rPr lang="en-US" sz="1200" dirty="0" smtClean="0">
                <a:latin typeface="Arial" charset="0"/>
              </a:rPr>
              <a:t>MagLab is unique in its collection of leading experts not only in magnet </a:t>
            </a:r>
            <a:r>
              <a:rPr lang="en-US" sz="1200" dirty="0" smtClean="0">
                <a:latin typeface="Arial" charset="0"/>
              </a:rPr>
              <a:t>materials science </a:t>
            </a:r>
            <a:r>
              <a:rPr lang="en-US" sz="1200" dirty="0" smtClean="0">
                <a:latin typeface="Arial" charset="0"/>
              </a:rPr>
              <a:t>but in magnet design, fabrication and precision </a:t>
            </a:r>
            <a:r>
              <a:rPr lang="en-US" sz="1200" dirty="0" smtClean="0">
                <a:latin typeface="Arial" charset="0"/>
              </a:rPr>
              <a:t>machining. </a:t>
            </a:r>
            <a:r>
              <a:rPr lang="en-US" sz="1200" i="1" u="sng" dirty="0" smtClean="0">
                <a:latin typeface="Arial" charset="0"/>
              </a:rPr>
              <a:t>The </a:t>
            </a:r>
            <a:r>
              <a:rPr lang="en-US" sz="1200" i="1" u="sng" dirty="0" smtClean="0">
                <a:latin typeface="Arial" charset="0"/>
              </a:rPr>
              <a:t>latest state of the art HTS tapes are extremely fragile. </a:t>
            </a:r>
            <a:r>
              <a:rPr lang="en-US" sz="1200" i="1" u="sng" dirty="0" smtClean="0">
                <a:latin typeface="Arial" charset="0"/>
              </a:rPr>
              <a:t>Knowledge </a:t>
            </a:r>
            <a:r>
              <a:rPr lang="en-US" sz="1200" i="1" u="sng" dirty="0" smtClean="0">
                <a:latin typeface="Arial" charset="0"/>
              </a:rPr>
              <a:t>and experience of mechanical design and winding practices developed in the </a:t>
            </a:r>
            <a:r>
              <a:rPr lang="en-US" sz="1200" i="1" u="sng" dirty="0" err="1" smtClean="0">
                <a:latin typeface="Arial" charset="0"/>
              </a:rPr>
              <a:t>MagLab’s</a:t>
            </a:r>
            <a:r>
              <a:rPr lang="en-US" sz="1200" i="1" u="sng" dirty="0" smtClean="0">
                <a:latin typeface="Arial" charset="0"/>
              </a:rPr>
              <a:t> </a:t>
            </a:r>
            <a:r>
              <a:rPr lang="en-US" sz="1200" i="1" u="sng" dirty="0" smtClean="0">
                <a:latin typeface="Arial" charset="0"/>
              </a:rPr>
              <a:t>32T all-superconducting </a:t>
            </a:r>
            <a:r>
              <a:rPr lang="en-US" sz="1200" i="1" u="sng" dirty="0" smtClean="0">
                <a:latin typeface="Arial" charset="0"/>
              </a:rPr>
              <a:t>magnet were essential to building a damage-free ICF test coil.</a:t>
            </a:r>
            <a:endParaRPr lang="en-US" sz="1200" i="1" u="sng" dirty="0">
              <a:latin typeface="Arial" charset="0"/>
            </a:endParaRPr>
          </a:p>
        </p:txBody>
      </p:sp>
      <p:sp>
        <p:nvSpPr>
          <p:cNvPr id="1034" name="Rectangle 49"/>
          <p:cNvSpPr>
            <a:spLocks noChangeArrowheads="1"/>
          </p:cNvSpPr>
          <p:nvPr/>
        </p:nvSpPr>
        <p:spPr bwMode="auto">
          <a:xfrm>
            <a:off x="4495801" y="1325561"/>
            <a:ext cx="4572000" cy="4824919"/>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2050" name="Picture 2" descr="C:\01_Active_or_completed_projects\50_high field NI Project\flux pump\Cell 2 testing\200320 Painter first test coil pic.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0610" b="14998"/>
          <a:stretch/>
        </p:blipFill>
        <p:spPr bwMode="auto">
          <a:xfrm rot="5400000">
            <a:off x="3713069" y="2114647"/>
            <a:ext cx="3541291" cy="19758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51" name="Picture 3" descr="C:\01_Active_or_completed_projects\50_high field NI Project\flux pump\aa First Two Layer Test Coil\200320 Painter payoff onto coil pic.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893"/>
          <a:stretch/>
        </p:blipFill>
        <p:spPr bwMode="auto">
          <a:xfrm rot="5400000">
            <a:off x="6005524" y="1810931"/>
            <a:ext cx="3528380" cy="259617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4495801" y="4873207"/>
            <a:ext cx="4571999" cy="1277273"/>
          </a:xfrm>
          <a:prstGeom prst="rect">
            <a:avLst/>
          </a:prstGeom>
          <a:noFill/>
        </p:spPr>
        <p:txBody>
          <a:bodyPr wrap="square" rtlCol="0">
            <a:spAutoFit/>
          </a:bodyPr>
          <a:lstStyle/>
          <a:p>
            <a:pPr algn="just"/>
            <a:r>
              <a:rPr lang="en-US" sz="1100" dirty="0" smtClean="0"/>
              <a:t>The </a:t>
            </a:r>
            <a:r>
              <a:rPr lang="en-US" sz="1100" dirty="0" smtClean="0"/>
              <a:t>first </a:t>
            </a:r>
            <a:r>
              <a:rPr lang="en-US" sz="1100" dirty="0" smtClean="0"/>
              <a:t>Integrated Coil Form </a:t>
            </a:r>
            <a:r>
              <a:rPr lang="en-US" sz="1100" dirty="0" smtClean="0"/>
              <a:t>test </a:t>
            </a:r>
            <a:r>
              <a:rPr lang="en-US" sz="1100" dirty="0" smtClean="0"/>
              <a:t>coil, wound </a:t>
            </a:r>
            <a:r>
              <a:rPr lang="en-US" sz="1100" dirty="0" smtClean="0"/>
              <a:t>using REBCO superconducting </a:t>
            </a:r>
            <a:r>
              <a:rPr lang="en-US" sz="1100" dirty="0" smtClean="0"/>
              <a:t>tape, </a:t>
            </a:r>
            <a:r>
              <a:rPr lang="en-US" sz="1100" dirty="0" smtClean="0"/>
              <a:t>is shown above on the left.  The cable is wound onto a high precision custom-machined thick walled tube with helical grooves that match the cross-section of a multiple tape, </a:t>
            </a:r>
            <a:r>
              <a:rPr lang="en-US" sz="1100" dirty="0" smtClean="0"/>
              <a:t>stacked </a:t>
            </a:r>
            <a:r>
              <a:rPr lang="en-US" sz="1100" dirty="0" smtClean="0"/>
              <a:t>cable.  Stainless steel ribs between turns help reinforce the coil against high magnetic loads. </a:t>
            </a:r>
            <a:r>
              <a:rPr lang="en-US" sz="1100" dirty="0" smtClean="0"/>
              <a:t>The </a:t>
            </a:r>
            <a:r>
              <a:rPr lang="en-US" sz="1100" dirty="0" smtClean="0"/>
              <a:t>stack of tapes are wound directly onto the coil form as shown on the right</a:t>
            </a:r>
            <a:r>
              <a:rPr lang="en-US" sz="1100" dirty="0" smtClean="0"/>
              <a:t>.  </a:t>
            </a:r>
            <a:endParaRPr lang="en-US" sz="1100" dirty="0"/>
          </a:p>
        </p:txBody>
      </p:sp>
      <p:sp>
        <p:nvSpPr>
          <p:cNvPr id="19" name="Text Box 28"/>
          <p:cNvSpPr txBox="1">
            <a:spLocks noChangeArrowheads="1"/>
          </p:cNvSpPr>
          <p:nvPr/>
        </p:nvSpPr>
        <p:spPr bwMode="auto">
          <a:xfrm>
            <a:off x="82366" y="6366925"/>
            <a:ext cx="9144000" cy="430887"/>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 </a:t>
            </a:r>
            <a:r>
              <a:rPr lang="en-US" sz="1100" dirty="0" smtClean="0">
                <a:solidFill>
                  <a:srgbClr val="333399"/>
                </a:solidFill>
              </a:rPr>
              <a:t>DC </a:t>
            </a:r>
            <a:r>
              <a:rPr lang="en-US" sz="1100" dirty="0">
                <a:solidFill>
                  <a:srgbClr val="333399"/>
                </a:solidFill>
              </a:rPr>
              <a:t>Field Facility, Cell 4.  </a:t>
            </a:r>
          </a:p>
          <a:p>
            <a:r>
              <a:rPr lang="en-US" sz="1100" b="1" dirty="0" smtClean="0">
                <a:solidFill>
                  <a:srgbClr val="333399"/>
                </a:solidFill>
              </a:rPr>
              <a:t>Citation: </a:t>
            </a:r>
            <a:r>
              <a:rPr lang="en-US" sz="1100" dirty="0" smtClean="0">
                <a:solidFill>
                  <a:srgbClr val="333399"/>
                </a:solidFill>
              </a:rPr>
              <a:t>Data </a:t>
            </a:r>
            <a:r>
              <a:rPr lang="en-US" sz="1100" dirty="0" smtClean="0">
                <a:solidFill>
                  <a:srgbClr val="333399"/>
                </a:solidFill>
              </a:rPr>
              <a:t>are </a:t>
            </a:r>
            <a:r>
              <a:rPr lang="en-US" sz="1100" dirty="0" smtClean="0">
                <a:solidFill>
                  <a:srgbClr val="333399"/>
                </a:solidFill>
              </a:rPr>
              <a:t>not yet published.</a:t>
            </a:r>
            <a:endParaRPr lang="en-US" sz="1200" dirty="0">
              <a:solidFill>
                <a:srgbClr val="333399"/>
              </a:solidFill>
            </a:endParaRPr>
          </a:p>
        </p:txBody>
      </p:sp>
      <p:sp>
        <p:nvSpPr>
          <p:cNvPr id="13" name="Line 42"/>
          <p:cNvSpPr>
            <a:spLocks noChangeShapeType="1"/>
          </p:cNvSpPr>
          <p:nvPr/>
        </p:nvSpPr>
        <p:spPr bwMode="auto">
          <a:xfrm>
            <a:off x="38100" y="1058607"/>
            <a:ext cx="9029700" cy="0"/>
          </a:xfrm>
          <a:prstGeom prst="line">
            <a:avLst/>
          </a:prstGeom>
          <a:noFill/>
          <a:ln w="82550" cmpd="thickThin">
            <a:solidFill>
              <a:schemeClr val="tx1"/>
            </a:solidFill>
            <a:round/>
            <a:headEnd/>
            <a:tailEnd/>
          </a:ln>
        </p:spPr>
        <p:txBody>
          <a:bodyPr/>
          <a:lstStyle/>
          <a:p>
            <a:endParaRPr lang="en-US"/>
          </a:p>
        </p:txBody>
      </p:sp>
      <p:sp>
        <p:nvSpPr>
          <p:cNvPr id="15" name="Text Box 62"/>
          <p:cNvSpPr txBox="1">
            <a:spLocks noChangeArrowheads="1"/>
          </p:cNvSpPr>
          <p:nvPr/>
        </p:nvSpPr>
        <p:spPr bwMode="auto">
          <a:xfrm>
            <a:off x="638866" y="40582"/>
            <a:ext cx="8031001" cy="969496"/>
          </a:xfrm>
          <a:prstGeom prst="rect">
            <a:avLst/>
          </a:prstGeom>
          <a:noFill/>
          <a:ln w="9525">
            <a:noFill/>
            <a:miter lim="800000"/>
            <a:headEnd/>
            <a:tailEnd/>
          </a:ln>
        </p:spPr>
        <p:txBody>
          <a:bodyPr wrap="square">
            <a:spAutoFit/>
          </a:bodyPr>
          <a:lstStyle/>
          <a:p>
            <a:pPr algn="ctr">
              <a:spcBef>
                <a:spcPts val="0"/>
              </a:spcBef>
            </a:pPr>
            <a:r>
              <a:rPr lang="en-US" sz="1600" b="1" dirty="0" smtClean="0"/>
              <a:t>Integrated Coil Form Technology for Ultra High Magnetic Fields</a:t>
            </a:r>
            <a:endParaRPr lang="en-US" sz="1600" b="1" kern="1200" dirty="0" smtClean="0"/>
          </a:p>
          <a:p>
            <a:pPr algn="ctr">
              <a:spcBef>
                <a:spcPts val="0"/>
              </a:spcBef>
            </a:pPr>
            <a:endParaRPr lang="en-US" sz="400" dirty="0" smtClean="0"/>
          </a:p>
          <a:p>
            <a:pPr algn="ctr">
              <a:spcBef>
                <a:spcPts val="0"/>
              </a:spcBef>
            </a:pPr>
            <a:r>
              <a:rPr lang="en-US" sz="1100" dirty="0" smtClean="0"/>
              <a:t>Thomas Painter</a:t>
            </a:r>
            <a:r>
              <a:rPr lang="en-US" sz="1100" kern="1200" dirty="0" smtClean="0"/>
              <a:t>, </a:t>
            </a:r>
            <a:r>
              <a:rPr lang="en-US" sz="1100" dirty="0" smtClean="0"/>
              <a:t>Kwangmin Kim, Mike White, Robert Stanton</a:t>
            </a:r>
            <a:endParaRPr lang="en-US" sz="1100" kern="1200" dirty="0"/>
          </a:p>
          <a:p>
            <a:pPr algn="ctr">
              <a:spcBef>
                <a:spcPts val="0"/>
              </a:spcBef>
            </a:pPr>
            <a:r>
              <a:rPr lang="en-US" sz="1050" b="1" dirty="0">
                <a:solidFill>
                  <a:srgbClr val="0033CC"/>
                </a:solidFill>
              </a:rPr>
              <a:t>National High Magnetic Field Laboratory, Florida State University</a:t>
            </a:r>
          </a:p>
          <a:p>
            <a:pPr algn="ctr">
              <a:spcBef>
                <a:spcPts val="0"/>
              </a:spcBef>
            </a:pPr>
            <a:endParaRPr lang="en-US" sz="400" b="1" kern="1200" dirty="0" smtClean="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DMR</a:t>
            </a:r>
            <a:r>
              <a:rPr lang="en-US" sz="1050" kern="1200" dirty="0" smtClean="0"/>
              <a:t>-1157490)</a:t>
            </a:r>
            <a:r>
              <a:rPr lang="en-US" sz="1050" kern="1200" dirty="0"/>
              <a:t>; </a:t>
            </a:r>
            <a:r>
              <a:rPr lang="en-US" sz="1050" kern="1200" dirty="0" smtClean="0"/>
              <a:t>T.A. Painter (EPSRC EP/R016615/1)</a:t>
            </a:r>
            <a:endParaRPr lang="en-US" sz="1050" b="1" kern="1200" dirty="0">
              <a:solidFill>
                <a:srgbClr val="0033CC"/>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CE4C79-F016-4E16-898C-683FBE3E8807}"/>
</file>

<file path=customXml/itemProps2.xml><?xml version="1.0" encoding="utf-8"?>
<ds:datastoreItem xmlns:ds="http://schemas.openxmlformats.org/officeDocument/2006/customXml" ds:itemID="{A0BBFE12-98EE-450A-9D25-C30B18551BAD}"/>
</file>

<file path=customXml/itemProps3.xml><?xml version="1.0" encoding="utf-8"?>
<ds:datastoreItem xmlns:ds="http://schemas.openxmlformats.org/officeDocument/2006/customXml" ds:itemID="{434D51D7-F4CA-4118-B071-DE4851791D6C}"/>
</file>

<file path=docProps/app.xml><?xml version="1.0" encoding="utf-8"?>
<Properties xmlns="http://schemas.openxmlformats.org/officeDocument/2006/extended-properties" xmlns:vt="http://schemas.openxmlformats.org/officeDocument/2006/docPropsVTypes">
  <TotalTime>6713</TotalTime>
  <Words>1003</Words>
  <Application>Microsoft Office PowerPoint</Application>
  <PresentationFormat>On-screen Show (4:3)</PresentationFormat>
  <Paragraphs>43</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152</cp:revision>
  <cp:lastPrinted>2007-07-13T05:35:51Z</cp:lastPrinted>
  <dcterms:created xsi:type="dcterms:W3CDTF">2004-08-07T03:10:56Z</dcterms:created>
  <dcterms:modified xsi:type="dcterms:W3CDTF">2020-06-12T00:53:09Z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