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7260" autoAdjust="0"/>
  </p:normalViewPr>
  <p:slideViewPr>
    <p:cSldViewPr snapToGrid="0">
      <p:cViewPr varScale="1">
        <p:scale>
          <a:sx n="106" d="100"/>
          <a:sy n="106" d="100"/>
        </p:scale>
        <p:origin x="18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73/pnas.200108311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doi.org/10.1073/pnas.200108311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7216" y="1469298"/>
            <a:ext cx="4415777" cy="4708981"/>
          </a:xfrm>
          <a:prstGeom prst="rect">
            <a:avLst/>
          </a:prstGeom>
          <a:noFill/>
          <a:ln w="9525">
            <a:noFill/>
            <a:miter lim="800000"/>
            <a:headEnd/>
            <a:tailEnd/>
          </a:ln>
        </p:spPr>
        <p:txBody>
          <a:bodyPr wrap="square">
            <a:spAutoFit/>
          </a:bodyPr>
          <a:lstStyle/>
          <a:p>
            <a:pPr indent="171450" algn="just"/>
            <a:r>
              <a:rPr lang="en-US" sz="1200" dirty="0"/>
              <a:t>Single file strings of water molecules, known as </a:t>
            </a:r>
            <a:r>
              <a:rPr lang="en-US" sz="1200" dirty="0" smtClean="0"/>
              <a:t>“water wires”, </a:t>
            </a:r>
            <a:r>
              <a:rPr lang="en-US" sz="1200" dirty="0"/>
              <a:t>span cellular membranes through protein </a:t>
            </a:r>
            <a:r>
              <a:rPr lang="en-US" sz="1200" dirty="0" smtClean="0"/>
              <a:t>structures, </a:t>
            </a:r>
            <a:r>
              <a:rPr lang="en-US" sz="1200" dirty="0"/>
              <a:t>facilitating the transport of protons, cations, and small </a:t>
            </a:r>
            <a:r>
              <a:rPr lang="en-US" sz="1200" dirty="0" smtClean="0"/>
              <a:t>molecules. To </a:t>
            </a:r>
            <a:r>
              <a:rPr lang="en-US" sz="1200" dirty="0"/>
              <a:t>study these </a:t>
            </a:r>
            <a:r>
              <a:rPr lang="en-US" sz="1200" dirty="0" smtClean="0"/>
              <a:t>water wires, researcher </a:t>
            </a:r>
            <a:r>
              <a:rPr lang="en-US" sz="1200" dirty="0"/>
              <a:t>labeled specific sites lining the pore </a:t>
            </a:r>
            <a:r>
              <a:rPr lang="en-US" sz="1200" dirty="0" smtClean="0"/>
              <a:t>that is formed </a:t>
            </a:r>
            <a:r>
              <a:rPr lang="en-US" sz="1200" dirty="0"/>
              <a:t>by a gramicidin A  </a:t>
            </a:r>
            <a:r>
              <a:rPr lang="en-US" sz="1200" dirty="0" smtClean="0"/>
              <a:t>(</a:t>
            </a:r>
            <a:r>
              <a:rPr lang="en-US" sz="1200" dirty="0" err="1" smtClean="0"/>
              <a:t>gA</a:t>
            </a:r>
            <a:r>
              <a:rPr lang="en-US" sz="1200" dirty="0" smtClean="0"/>
              <a:t>) dimer </a:t>
            </a:r>
            <a:r>
              <a:rPr lang="en-US" sz="1200" dirty="0"/>
              <a:t>with </a:t>
            </a:r>
            <a:r>
              <a:rPr lang="en-US" sz="1200" baseline="30000" dirty="0"/>
              <a:t>17</a:t>
            </a:r>
            <a:r>
              <a:rPr lang="en-US" sz="1200" dirty="0"/>
              <a:t>O labeled carbonyl </a:t>
            </a:r>
            <a:r>
              <a:rPr lang="en-US" sz="1200" dirty="0" err="1" smtClean="0"/>
              <a:t>oxygens</a:t>
            </a:r>
            <a:r>
              <a:rPr lang="en-US" sz="1200" dirty="0" smtClean="0"/>
              <a:t>. </a:t>
            </a:r>
          </a:p>
          <a:p>
            <a:pPr indent="171450" algn="just"/>
            <a:r>
              <a:rPr lang="en-US" sz="1200" i="1" u="sng" baseline="30000" dirty="0" smtClean="0"/>
              <a:t>17</a:t>
            </a:r>
            <a:r>
              <a:rPr lang="en-US" sz="1200" i="1" u="sng" dirty="0" smtClean="0"/>
              <a:t>O is an </a:t>
            </a:r>
            <a:r>
              <a:rPr lang="en-US" sz="1200" i="1" u="sng" dirty="0"/>
              <a:t>NMR (Nuclear Magnetic Resonance) </a:t>
            </a:r>
            <a:r>
              <a:rPr lang="en-US" sz="1200" i="1" u="sng" dirty="0" smtClean="0"/>
              <a:t>sensitive nucleus, for which the </a:t>
            </a:r>
            <a:r>
              <a:rPr lang="en-US" sz="1200" i="1" u="sng" dirty="0"/>
              <a:t>world-record high magnetic field of the </a:t>
            </a:r>
            <a:r>
              <a:rPr lang="en-US" sz="1200" i="1" u="sng" dirty="0" err="1" smtClean="0"/>
              <a:t>MagLab’s</a:t>
            </a:r>
            <a:r>
              <a:rPr lang="en-US" sz="1200" i="1" u="sng" dirty="0" smtClean="0"/>
              <a:t> Series </a:t>
            </a:r>
            <a:r>
              <a:rPr lang="en-US" sz="1200" i="1" u="sng" dirty="0" smtClean="0"/>
              <a:t>Connected </a:t>
            </a:r>
            <a:r>
              <a:rPr lang="en-US" sz="1200" i="1" u="sng" dirty="0"/>
              <a:t>Hybrid magnet (36 Tesla) </a:t>
            </a:r>
            <a:r>
              <a:rPr lang="en-US" sz="1200" i="1" u="sng" dirty="0" smtClean="0"/>
              <a:t>was required to provide sufficiently-</a:t>
            </a:r>
            <a:r>
              <a:rPr lang="en-US" sz="1200" i="1" u="sng" dirty="0" smtClean="0"/>
              <a:t>high-resolution </a:t>
            </a:r>
            <a:r>
              <a:rPr lang="en-US" sz="1200" i="1" u="sng" baseline="30000" dirty="0"/>
              <a:t>17</a:t>
            </a:r>
            <a:r>
              <a:rPr lang="en-US" sz="1200" i="1" u="sng" dirty="0"/>
              <a:t>O spectra</a:t>
            </a:r>
            <a:r>
              <a:rPr lang="en-US" sz="1200" dirty="0"/>
              <a:t>.  </a:t>
            </a:r>
          </a:p>
          <a:p>
            <a:pPr indent="171450" algn="just"/>
            <a:r>
              <a:rPr lang="en-US" sz="1200" dirty="0" err="1" smtClean="0"/>
              <a:t>gA</a:t>
            </a:r>
            <a:r>
              <a:rPr lang="en-US" sz="1200" dirty="0" smtClean="0"/>
              <a:t> is </a:t>
            </a:r>
            <a:r>
              <a:rPr lang="en-US" sz="1200" dirty="0"/>
              <a:t>a structurally symmetric dimer that gives rise to single </a:t>
            </a:r>
            <a:r>
              <a:rPr lang="en-US" sz="1200" dirty="0" smtClean="0"/>
              <a:t>carbon and nitrogen signals for single </a:t>
            </a:r>
            <a:r>
              <a:rPr lang="en-US" sz="1200" dirty="0" smtClean="0"/>
              <a:t>sites. However, when </a:t>
            </a:r>
            <a:r>
              <a:rPr lang="en-US" sz="1200" dirty="0"/>
              <a:t>labeling a single carbonyl oxygen site in the </a:t>
            </a:r>
            <a:r>
              <a:rPr lang="en-US" sz="1200" dirty="0" smtClean="0"/>
              <a:t>monomer, researchers observed </a:t>
            </a:r>
            <a:r>
              <a:rPr lang="en-US" sz="1200" dirty="0"/>
              <a:t>two signals, not </a:t>
            </a:r>
            <a:r>
              <a:rPr lang="en-US" sz="1200" dirty="0" smtClean="0"/>
              <a:t>one. There are </a:t>
            </a:r>
            <a:r>
              <a:rPr lang="en-US" sz="1200" dirty="0"/>
              <a:t>26 carbonyl oxygens lining the pore and 8 water </a:t>
            </a:r>
            <a:r>
              <a:rPr lang="en-US" sz="1200" dirty="0" smtClean="0"/>
              <a:t>molecules in the water wire, </a:t>
            </a:r>
            <a:r>
              <a:rPr lang="en-US" sz="1200" dirty="0"/>
              <a:t>each of which can interact with only one </a:t>
            </a:r>
            <a:r>
              <a:rPr lang="en-US" sz="1200" dirty="0" smtClean="0"/>
              <a:t>carbonyl. As such, only some carbonyl </a:t>
            </a:r>
            <a:r>
              <a:rPr lang="en-US" sz="1200" dirty="0" err="1" smtClean="0"/>
              <a:t>oxygens</a:t>
            </a:r>
            <a:r>
              <a:rPr lang="en-US" sz="1200" dirty="0" smtClean="0"/>
              <a:t> interact with a water molecule. </a:t>
            </a:r>
            <a:r>
              <a:rPr lang="en-US" sz="1200" i="1" u="sng" dirty="0"/>
              <a:t>The observation of two signals dictates that specific water interactions with carbonyl </a:t>
            </a:r>
            <a:r>
              <a:rPr lang="en-US" sz="1200" i="1" u="sng" dirty="0" err="1"/>
              <a:t>oxygens</a:t>
            </a:r>
            <a:r>
              <a:rPr lang="en-US" sz="1200" i="1" u="sng" dirty="0"/>
              <a:t> are stable on the millisecond timescale </a:t>
            </a:r>
            <a:r>
              <a:rPr lang="en-US" sz="1200" i="1" u="sng" dirty="0" smtClean="0"/>
              <a:t>of NMR resonances, as </a:t>
            </a:r>
            <a:r>
              <a:rPr lang="en-US" sz="1200" i="1" u="sng" dirty="0"/>
              <a:t>opposed to the </a:t>
            </a:r>
            <a:r>
              <a:rPr lang="en-US" sz="1200" i="1" u="sng" dirty="0" smtClean="0"/>
              <a:t>prediction from decades of computational studies </a:t>
            </a:r>
            <a:r>
              <a:rPr lang="en-US" sz="1200" i="1" u="sng" dirty="0"/>
              <a:t>that universally </a:t>
            </a:r>
            <a:r>
              <a:rPr lang="en-US" sz="1200" i="1" u="sng" dirty="0" smtClean="0"/>
              <a:t>claimed </a:t>
            </a:r>
            <a:r>
              <a:rPr lang="en-US" sz="1200" i="1" u="sng" dirty="0"/>
              <a:t>stability on the sub-nanosecond timescale </a:t>
            </a:r>
            <a:r>
              <a:rPr lang="en-US" sz="1200" dirty="0"/>
              <a:t>– a dramatic difference in interaction strength and in our understanding </a:t>
            </a:r>
            <a:r>
              <a:rPr lang="en-US" sz="1200" dirty="0" smtClean="0"/>
              <a:t>of water </a:t>
            </a:r>
            <a:r>
              <a:rPr lang="en-US" sz="1200" dirty="0"/>
              <a:t>interactions in the confines of an aqueous pore.</a:t>
            </a:r>
          </a:p>
        </p:txBody>
      </p:sp>
      <p:sp>
        <p:nvSpPr>
          <p:cNvPr id="1029" name="Line 42"/>
          <p:cNvSpPr>
            <a:spLocks noChangeShapeType="1"/>
          </p:cNvSpPr>
          <p:nvPr/>
        </p:nvSpPr>
        <p:spPr bwMode="auto">
          <a:xfrm>
            <a:off x="57216" y="1431894"/>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504677" y="1533825"/>
            <a:ext cx="4563124" cy="4524075"/>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38100" y="6085065"/>
            <a:ext cx="9144000"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User Facility – 36T Series Connected Hybrid; NMR &amp; MRI User Facility – Field Stabilization, NMR Probes constructed by the </a:t>
            </a:r>
            <a:r>
              <a:rPr lang="en-US" sz="1100" dirty="0" smtClean="0">
                <a:solidFill>
                  <a:srgbClr val="333399"/>
                </a:solidFill>
              </a:rPr>
              <a:t>Magnetic Resonance </a:t>
            </a:r>
            <a:r>
              <a:rPr lang="en-US" sz="1100" dirty="0">
                <a:solidFill>
                  <a:srgbClr val="333399"/>
                </a:solidFill>
              </a:rPr>
              <a:t>Technology Group of the NMR &amp; MRI User Facility.  </a:t>
            </a:r>
          </a:p>
          <a:p>
            <a:pPr>
              <a:spcBef>
                <a:spcPts val="0"/>
              </a:spcBef>
            </a:pPr>
            <a:r>
              <a:rPr lang="en-US" sz="1100" b="1" dirty="0">
                <a:solidFill>
                  <a:srgbClr val="333399"/>
                </a:solidFill>
              </a:rPr>
              <a:t>Citation: </a:t>
            </a:r>
            <a:r>
              <a:rPr lang="en-US" sz="1100" dirty="0" err="1">
                <a:solidFill>
                  <a:srgbClr val="333399"/>
                </a:solidFill>
              </a:rPr>
              <a:t>Paulino</a:t>
            </a:r>
            <a:r>
              <a:rPr lang="en-US" sz="1100" dirty="0">
                <a:solidFill>
                  <a:srgbClr val="333399"/>
                </a:solidFill>
              </a:rPr>
              <a:t>, J.; Yi, M.; Hung, I.; </a:t>
            </a:r>
            <a:r>
              <a:rPr lang="en-US" sz="1100" dirty="0" err="1">
                <a:solidFill>
                  <a:srgbClr val="333399"/>
                </a:solidFill>
              </a:rPr>
              <a:t>Gan</a:t>
            </a:r>
            <a:r>
              <a:rPr lang="en-US" sz="1100" dirty="0">
                <a:solidFill>
                  <a:srgbClr val="333399"/>
                </a:solidFill>
              </a:rPr>
              <a:t>, Z.; Wang, X.; </a:t>
            </a:r>
            <a:r>
              <a:rPr lang="en-US" sz="1100" dirty="0" err="1">
                <a:solidFill>
                  <a:srgbClr val="333399"/>
                </a:solidFill>
              </a:rPr>
              <a:t>Chekmenev</a:t>
            </a:r>
            <a:r>
              <a:rPr lang="en-US" sz="1100" dirty="0">
                <a:solidFill>
                  <a:srgbClr val="333399"/>
                </a:solidFill>
              </a:rPr>
              <a:t>, E.Y.; Zhou, H.; Cross, T.A., </a:t>
            </a:r>
            <a:r>
              <a:rPr lang="en-US" sz="1100" i="1" dirty="0">
                <a:solidFill>
                  <a:srgbClr val="333399"/>
                </a:solidFill>
              </a:rPr>
              <a:t>Functional stability of water wire-carbonyl interactions in an ion channel,</a:t>
            </a:r>
            <a:r>
              <a:rPr lang="en-US" sz="1100" dirty="0">
                <a:solidFill>
                  <a:srgbClr val="333399"/>
                </a:solidFill>
              </a:rPr>
              <a:t> </a:t>
            </a:r>
            <a:r>
              <a:rPr lang="en-US" sz="1100" b="1" dirty="0" smtClean="0">
                <a:solidFill>
                  <a:srgbClr val="333399"/>
                </a:solidFill>
              </a:rPr>
              <a:t>Proceedings of the National Academy of Sciences</a:t>
            </a:r>
            <a:r>
              <a:rPr lang="en-US" sz="1100" dirty="0" smtClean="0">
                <a:solidFill>
                  <a:srgbClr val="333399"/>
                </a:solidFill>
              </a:rPr>
              <a:t>, </a:t>
            </a:r>
            <a:r>
              <a:rPr lang="en-US" sz="1100" dirty="0">
                <a:solidFill>
                  <a:srgbClr val="333399"/>
                </a:solidFill>
              </a:rPr>
              <a:t>(2020) </a:t>
            </a:r>
            <a:r>
              <a:rPr lang="en-US" sz="1100" dirty="0">
                <a:solidFill>
                  <a:srgbClr val="333399"/>
                </a:solidFill>
                <a:hlinkClick r:id="rId3"/>
              </a:rPr>
              <a:t>doi.org/10.1073/pnas.2001083117</a:t>
            </a:r>
            <a:endParaRPr lang="en-US" sz="11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7974053" y="45116"/>
            <a:ext cx="1017188" cy="1023315"/>
          </a:xfrm>
          <a:prstGeom prst="rect">
            <a:avLst/>
          </a:prstGeom>
        </p:spPr>
      </p:pic>
      <p:sp>
        <p:nvSpPr>
          <p:cNvPr id="13" name="Text Box 62"/>
          <p:cNvSpPr txBox="1">
            <a:spLocks noChangeArrowheads="1"/>
          </p:cNvSpPr>
          <p:nvPr/>
        </p:nvSpPr>
        <p:spPr bwMode="auto">
          <a:xfrm>
            <a:off x="670727" y="2135"/>
            <a:ext cx="7377992" cy="1384995"/>
          </a:xfrm>
          <a:prstGeom prst="rect">
            <a:avLst/>
          </a:prstGeom>
          <a:noFill/>
          <a:ln w="9525">
            <a:noFill/>
            <a:miter lim="800000"/>
            <a:headEnd/>
            <a:tailEnd/>
          </a:ln>
        </p:spPr>
        <p:txBody>
          <a:bodyPr wrap="square">
            <a:spAutoFit/>
          </a:bodyPr>
          <a:lstStyle/>
          <a:p>
            <a:pPr algn="ctr">
              <a:spcBef>
                <a:spcPts val="0"/>
              </a:spcBef>
            </a:pPr>
            <a:r>
              <a:rPr lang="en-US" sz="1600" b="1" dirty="0"/>
              <a:t>Functionality of </a:t>
            </a:r>
            <a:r>
              <a:rPr lang="en-US" sz="1600" b="1" dirty="0" smtClean="0"/>
              <a:t>“Water Wires” That Span </a:t>
            </a:r>
            <a:r>
              <a:rPr lang="en-US" sz="1600" b="1" dirty="0"/>
              <a:t>a Cellular Membrane</a:t>
            </a:r>
            <a:endParaRPr lang="en-US" sz="1600" b="1" kern="1200" dirty="0"/>
          </a:p>
          <a:p>
            <a:pPr algn="ctr">
              <a:spcBef>
                <a:spcPts val="0"/>
              </a:spcBef>
            </a:pPr>
            <a:endParaRPr lang="en-US" sz="400" dirty="0"/>
          </a:p>
          <a:p>
            <a:pPr algn="ctr">
              <a:spcBef>
                <a:spcPts val="0"/>
              </a:spcBef>
            </a:pPr>
            <a:r>
              <a:rPr lang="en-US" sz="1100" dirty="0">
                <a:latin typeface="+mj-lt"/>
              </a:rPr>
              <a:t>Joana Paulino</a:t>
            </a:r>
            <a:r>
              <a:rPr lang="en-US" sz="1100" kern="1200" baseline="30000" dirty="0">
                <a:latin typeface="+mj-lt"/>
              </a:rPr>
              <a:t>1</a:t>
            </a:r>
            <a:r>
              <a:rPr lang="en-US" sz="1100" kern="1200" dirty="0">
                <a:latin typeface="+mj-lt"/>
              </a:rPr>
              <a:t>, </a:t>
            </a:r>
            <a:r>
              <a:rPr lang="en-US" sz="1100" dirty="0" err="1">
                <a:latin typeface="+mj-lt"/>
              </a:rPr>
              <a:t>Myunggi</a:t>
            </a:r>
            <a:r>
              <a:rPr lang="en-US" sz="1100" dirty="0">
                <a:latin typeface="+mj-lt"/>
              </a:rPr>
              <a:t> Yi</a:t>
            </a:r>
            <a:r>
              <a:rPr lang="en-US" sz="1100" baseline="30000" dirty="0">
                <a:latin typeface="+mj-lt"/>
              </a:rPr>
              <a:t>2</a:t>
            </a:r>
            <a:r>
              <a:rPr lang="en-US" sz="1100" kern="1200" dirty="0">
                <a:latin typeface="+mj-lt"/>
              </a:rPr>
              <a:t>, </a:t>
            </a:r>
            <a:r>
              <a:rPr lang="en-US" sz="1100" dirty="0">
                <a:latin typeface="+mj-lt"/>
              </a:rPr>
              <a:t>Ivan Hung</a:t>
            </a:r>
            <a:r>
              <a:rPr lang="en-US" sz="1100" baseline="30000" dirty="0">
                <a:latin typeface="+mj-lt"/>
              </a:rPr>
              <a:t>1</a:t>
            </a:r>
            <a:r>
              <a:rPr lang="en-US" sz="1100" kern="1200" dirty="0">
                <a:latin typeface="+mj-lt"/>
              </a:rPr>
              <a:t>, </a:t>
            </a:r>
            <a:r>
              <a:rPr lang="en-US" sz="1100" dirty="0" err="1">
                <a:latin typeface="+mj-lt"/>
              </a:rPr>
              <a:t>Zhehong</a:t>
            </a:r>
            <a:r>
              <a:rPr lang="en-US" sz="1100" dirty="0">
                <a:latin typeface="+mj-lt"/>
              </a:rPr>
              <a:t> Gan</a:t>
            </a:r>
            <a:r>
              <a:rPr lang="en-US" sz="1100" baseline="30000" dirty="0">
                <a:latin typeface="+mj-lt"/>
              </a:rPr>
              <a:t>1</a:t>
            </a:r>
            <a:r>
              <a:rPr lang="en-US" sz="1100" kern="1200" dirty="0">
                <a:latin typeface="+mj-lt"/>
              </a:rPr>
              <a:t>, </a:t>
            </a:r>
            <a:r>
              <a:rPr lang="en-US" sz="1100" dirty="0" err="1">
                <a:latin typeface="+mj-lt"/>
              </a:rPr>
              <a:t>Xiaoling</a:t>
            </a:r>
            <a:r>
              <a:rPr lang="en-US" sz="1100" dirty="0">
                <a:latin typeface="+mj-lt"/>
              </a:rPr>
              <a:t> Wang</a:t>
            </a:r>
            <a:r>
              <a:rPr lang="en-US" sz="1100" baseline="30000" dirty="0">
                <a:latin typeface="+mj-lt"/>
              </a:rPr>
              <a:t>1</a:t>
            </a:r>
            <a:r>
              <a:rPr lang="en-US" sz="1100" dirty="0">
                <a:latin typeface="+mj-lt"/>
              </a:rPr>
              <a:t>, </a:t>
            </a:r>
            <a:endParaRPr lang="en-US" sz="1100" dirty="0" smtClean="0">
              <a:latin typeface="+mj-lt"/>
            </a:endParaRPr>
          </a:p>
          <a:p>
            <a:pPr algn="ctr">
              <a:spcBef>
                <a:spcPts val="0"/>
              </a:spcBef>
            </a:pPr>
            <a:r>
              <a:rPr lang="en-US" sz="1100" dirty="0" smtClean="0">
                <a:latin typeface="+mj-lt"/>
              </a:rPr>
              <a:t>Eduard </a:t>
            </a:r>
            <a:r>
              <a:rPr lang="en-US" sz="1100" dirty="0">
                <a:latin typeface="+mj-lt"/>
              </a:rPr>
              <a:t>Y. Chekmenev</a:t>
            </a:r>
            <a:r>
              <a:rPr lang="en-US" sz="1100" baseline="30000" dirty="0">
                <a:latin typeface="+mj-lt"/>
              </a:rPr>
              <a:t>3</a:t>
            </a:r>
            <a:r>
              <a:rPr lang="en-US" sz="1100" dirty="0">
                <a:latin typeface="+mj-lt"/>
              </a:rPr>
              <a:t>,Huan-Xiang Zhou</a:t>
            </a:r>
            <a:r>
              <a:rPr lang="en-US" sz="1100" baseline="30000" dirty="0">
                <a:latin typeface="+mj-lt"/>
              </a:rPr>
              <a:t>4</a:t>
            </a:r>
            <a:r>
              <a:rPr lang="en-US" sz="1100" dirty="0">
                <a:latin typeface="+mj-lt"/>
              </a:rPr>
              <a:t>, Timothy A. </a:t>
            </a:r>
            <a:r>
              <a:rPr lang="en-US" sz="1100" dirty="0" smtClean="0">
                <a:latin typeface="+mj-lt"/>
              </a:rPr>
              <a:t>Cross</a:t>
            </a:r>
            <a:r>
              <a:rPr lang="en-US" sz="1100" baseline="30000" dirty="0" smtClean="0">
                <a:latin typeface="+mj-lt"/>
              </a:rPr>
              <a:t>1,5</a:t>
            </a:r>
            <a:endParaRPr lang="en-US" sz="400" kern="1200" dirty="0"/>
          </a:p>
          <a:p>
            <a:pPr marL="228600" indent="-228600" algn="ctr">
              <a:spcBef>
                <a:spcPts val="0"/>
              </a:spcBef>
              <a:buAutoNum type="arabicPeriod"/>
            </a:pPr>
            <a:r>
              <a:rPr lang="en-US" sz="1050" b="1" dirty="0">
                <a:solidFill>
                  <a:srgbClr val="0033CC"/>
                </a:solidFill>
              </a:rPr>
              <a:t>National High Magnetic Field </a:t>
            </a:r>
            <a:r>
              <a:rPr lang="en-US" sz="1050" b="1" dirty="0" smtClean="0">
                <a:solidFill>
                  <a:srgbClr val="0033CC"/>
                </a:solidFill>
              </a:rPr>
              <a:t>Laboratory</a:t>
            </a:r>
            <a:r>
              <a:rPr lang="en-US" sz="1050" b="1" kern="1200" dirty="0" smtClean="0">
                <a:solidFill>
                  <a:srgbClr val="0033CC"/>
                </a:solidFill>
              </a:rPr>
              <a:t>; </a:t>
            </a:r>
            <a:r>
              <a:rPr lang="en-US" sz="1050" b="1" kern="1200" dirty="0">
                <a:solidFill>
                  <a:srgbClr val="0033CC"/>
                </a:solidFill>
              </a:rPr>
              <a:t>2. </a:t>
            </a:r>
            <a:r>
              <a:rPr lang="en-US" sz="1050" b="1" kern="1200" dirty="0" err="1">
                <a:solidFill>
                  <a:srgbClr val="0033CC"/>
                </a:solidFill>
              </a:rPr>
              <a:t>Pukyong</a:t>
            </a:r>
            <a:r>
              <a:rPr lang="en-US" sz="1050" b="1" kern="1200" dirty="0">
                <a:solidFill>
                  <a:srgbClr val="0033CC"/>
                </a:solidFill>
              </a:rPr>
              <a:t> National Univ.; 3. </a:t>
            </a:r>
            <a:r>
              <a:rPr lang="en-US" sz="1050" b="1" dirty="0">
                <a:solidFill>
                  <a:srgbClr val="0033CC"/>
                </a:solidFill>
              </a:rPr>
              <a:t>Wayne State </a:t>
            </a:r>
            <a:r>
              <a:rPr lang="en-US" sz="1050" b="1" dirty="0" smtClean="0">
                <a:solidFill>
                  <a:srgbClr val="0033CC"/>
                </a:solidFill>
              </a:rPr>
              <a:t>University; </a:t>
            </a:r>
            <a:endParaRPr lang="en-US" sz="1050" b="1" dirty="0">
              <a:solidFill>
                <a:srgbClr val="0033CC"/>
              </a:solidFill>
            </a:endParaRPr>
          </a:p>
          <a:p>
            <a:pPr algn="ctr">
              <a:spcBef>
                <a:spcPts val="0"/>
              </a:spcBef>
            </a:pPr>
            <a:r>
              <a:rPr lang="en-US" sz="1050" b="1" dirty="0">
                <a:solidFill>
                  <a:srgbClr val="0033CC"/>
                </a:solidFill>
              </a:rPr>
              <a:t>4. </a:t>
            </a:r>
            <a:r>
              <a:rPr lang="en-US" sz="1050" b="1" dirty="0" smtClean="0">
                <a:solidFill>
                  <a:srgbClr val="0033CC"/>
                </a:solidFill>
              </a:rPr>
              <a:t>University of Illinois at Chicago</a:t>
            </a:r>
            <a:r>
              <a:rPr lang="en-US" sz="1050" b="1" kern="1200" dirty="0">
                <a:solidFill>
                  <a:srgbClr val="0033CC"/>
                </a:solidFill>
              </a:rPr>
              <a:t>; 5. Florida State </a:t>
            </a:r>
            <a:r>
              <a:rPr lang="en-US" sz="1050" b="1" kern="1200" dirty="0" smtClean="0">
                <a:solidFill>
                  <a:srgbClr val="0033CC"/>
                </a:solidFill>
              </a:rPr>
              <a:t>University</a:t>
            </a:r>
            <a:endParaRPr lang="en-US" sz="600" b="1" kern="1200" dirty="0">
              <a:solidFill>
                <a:srgbClr val="0033CC"/>
              </a:solidFill>
            </a:endParaRPr>
          </a:p>
          <a:p>
            <a:pPr algn="ctr">
              <a:spcBef>
                <a:spcPts val="0"/>
              </a:spcBef>
            </a:pPr>
            <a:r>
              <a:rPr lang="en-US" sz="1050" b="1" kern="1200" dirty="0"/>
              <a:t>Funding Grants:</a:t>
            </a:r>
            <a:r>
              <a:rPr lang="en-US" sz="1050" kern="1200" dirty="0"/>
              <a:t>  G.S. </a:t>
            </a:r>
            <a:r>
              <a:rPr lang="en-US" sz="1050" kern="1200" dirty="0" err="1"/>
              <a:t>Boebinger</a:t>
            </a:r>
            <a:r>
              <a:rPr lang="en-US" sz="1050" kern="1200" dirty="0"/>
              <a:t> (NSF DMR-1157490, NSF </a:t>
            </a:r>
            <a:r>
              <a:rPr lang="en-US" sz="1050" dirty="0"/>
              <a:t>DMR-1644779</a:t>
            </a:r>
            <a:r>
              <a:rPr lang="en-US" sz="1050" kern="1200" dirty="0"/>
              <a:t>); T.A. Cross (NIH: AI23007, AI119178, ) W.W. </a:t>
            </a:r>
            <a:r>
              <a:rPr lang="en-US" sz="1050" kern="1200" dirty="0" err="1"/>
              <a:t>Brey</a:t>
            </a:r>
            <a:r>
              <a:rPr lang="en-US" sz="1050" kern="1200" dirty="0"/>
              <a:t> (</a:t>
            </a:r>
            <a:r>
              <a:rPr lang="en-US" sz="1050" dirty="0"/>
              <a:t>DMR-1039938</a:t>
            </a:r>
            <a:r>
              <a:rPr lang="en-US" sz="1050" kern="1200" dirty="0"/>
              <a:t>) H.-X</a:t>
            </a:r>
            <a:r>
              <a:rPr lang="en-US" sz="1050" dirty="0"/>
              <a:t>. Zhou (NIH GM118091); M. Yi (PNU-CD 2017-0984); M. Bird (DMR-0603042)</a:t>
            </a:r>
            <a:endParaRPr lang="en-US" sz="1050" b="1" kern="1200"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1" name="Rectangle 10"/>
          <p:cNvSpPr/>
          <p:nvPr/>
        </p:nvSpPr>
        <p:spPr>
          <a:xfrm>
            <a:off x="6813175" y="1618013"/>
            <a:ext cx="2254625" cy="4524315"/>
          </a:xfrm>
          <a:prstGeom prst="rect">
            <a:avLst/>
          </a:prstGeom>
        </p:spPr>
        <p:txBody>
          <a:bodyPr wrap="square">
            <a:spAutoFit/>
          </a:bodyPr>
          <a:lstStyle/>
          <a:p>
            <a:pPr algn="ctr"/>
            <a:r>
              <a:rPr lang="en-US" sz="1000" dirty="0" err="1" smtClean="0"/>
              <a:t>gA</a:t>
            </a:r>
            <a:r>
              <a:rPr lang="en-US" sz="1000" dirty="0" smtClean="0"/>
              <a:t> </a:t>
            </a:r>
            <a:r>
              <a:rPr lang="en-US" sz="1000" dirty="0"/>
              <a:t>is an antibiotic </a:t>
            </a:r>
            <a:r>
              <a:rPr lang="en-US" sz="1000" dirty="0" smtClean="0"/>
              <a:t>supporting </a:t>
            </a:r>
            <a:r>
              <a:rPr lang="en-US" sz="1000" dirty="0"/>
              <a:t>a water-wire, long studied (&gt;4000 publications in PubMed) by biophysicists to understand how water-wires facilitate transport of polar solutes.</a:t>
            </a:r>
          </a:p>
          <a:p>
            <a:endParaRPr lang="en-US" sz="400" dirty="0"/>
          </a:p>
          <a:p>
            <a:pPr algn="ctr"/>
            <a:r>
              <a:rPr lang="en-US" sz="1000" dirty="0"/>
              <a:t>The </a:t>
            </a:r>
            <a:r>
              <a:rPr lang="en-US" sz="1000" dirty="0" err="1" smtClean="0"/>
              <a:t>gA</a:t>
            </a:r>
            <a:r>
              <a:rPr lang="en-US" sz="1000" dirty="0" smtClean="0"/>
              <a:t>  </a:t>
            </a:r>
            <a:r>
              <a:rPr lang="en-US" sz="1000" dirty="0"/>
              <a:t>pore allows waters and </a:t>
            </a:r>
            <a:endParaRPr lang="en-US" sz="1000" dirty="0" smtClean="0"/>
          </a:p>
          <a:p>
            <a:pPr algn="ctr"/>
            <a:r>
              <a:rPr lang="en-US" sz="1000" dirty="0" err="1" smtClean="0"/>
              <a:t>cations</a:t>
            </a:r>
            <a:r>
              <a:rPr lang="en-US" sz="1000" dirty="0" smtClean="0"/>
              <a:t> </a:t>
            </a:r>
            <a:r>
              <a:rPr lang="en-US" sz="1000" dirty="0"/>
              <a:t>to transit down concentration gradients. Even in the absence of </a:t>
            </a:r>
            <a:r>
              <a:rPr lang="en-US" sz="1000" dirty="0" err="1"/>
              <a:t>cations</a:t>
            </a:r>
            <a:r>
              <a:rPr lang="en-US" sz="1000" dirty="0"/>
              <a:t>,  the two </a:t>
            </a:r>
            <a:r>
              <a:rPr lang="en-US" sz="1000" baseline="30000" dirty="0"/>
              <a:t>17</a:t>
            </a:r>
            <a:r>
              <a:rPr lang="en-US" sz="1000" dirty="0"/>
              <a:t>O labeled carbonyl sites (e.g. Glycine-2) </a:t>
            </a:r>
            <a:r>
              <a:rPr lang="en-US" sz="1000" dirty="0" smtClean="0"/>
              <a:t>generates </a:t>
            </a:r>
            <a:r>
              <a:rPr lang="en-US" sz="1000" dirty="0"/>
              <a:t>2 different signals  – one that is hydrogen bonded to water and the other that isn’t. Similarly, for other carbonyl sites, such as Leucine-10 and Leucine-4. The magnitude of the shift is dependent on the strength of the interaction between the water proton and carbonyl oxygen. </a:t>
            </a:r>
          </a:p>
          <a:p>
            <a:pPr algn="ctr"/>
            <a:endParaRPr lang="en-US" sz="400" dirty="0"/>
          </a:p>
          <a:p>
            <a:pPr algn="ctr"/>
            <a:r>
              <a:rPr lang="en-US" sz="1000" dirty="0"/>
              <a:t>These stronger interactions dictate that our general understanding of how water interacts with lining of protein pores is not well understood and the models of how water facilitates solute transport across membranes must be further investigated. </a:t>
            </a:r>
            <a:endParaRPr lang="en-US" sz="1000" dirty="0">
              <a:solidFill>
                <a:srgbClr val="FF0000"/>
              </a:solidFill>
            </a:endParaRPr>
          </a:p>
        </p:txBody>
      </p:sp>
      <p:sp>
        <p:nvSpPr>
          <p:cNvPr id="7" name="Rectangle 6"/>
          <p:cNvSpPr/>
          <p:nvPr/>
        </p:nvSpPr>
        <p:spPr>
          <a:xfrm>
            <a:off x="6527800" y="3454400"/>
            <a:ext cx="203200" cy="1244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NSF_Kbinding_v4.png"/>
          <p:cNvPicPr>
            <a:picLocks noChangeAspect="1"/>
          </p:cNvPicPr>
          <p:nvPr/>
        </p:nvPicPr>
        <p:blipFill rotWithShape="1">
          <a:blip r:embed="rId6" cstate="print">
            <a:extLst>
              <a:ext uri="{28A0092B-C50C-407E-A947-70E740481C1C}">
                <a14:useLocalDpi xmlns:a14="http://schemas.microsoft.com/office/drawing/2010/main" val="0"/>
              </a:ext>
            </a:extLst>
          </a:blip>
          <a:srcRect b="6128"/>
          <a:stretch/>
        </p:blipFill>
        <p:spPr>
          <a:xfrm>
            <a:off x="4618978" y="1868335"/>
            <a:ext cx="2300929" cy="4114800"/>
          </a:xfrm>
          <a:prstGeom prst="rect">
            <a:avLst/>
          </a:prstGeom>
        </p:spPr>
      </p:pic>
    </p:spTree>
    <p:extLst>
      <p:ext uri="{BB962C8B-B14F-4D97-AF65-F5344CB8AC3E}">
        <p14:creationId xmlns:p14="http://schemas.microsoft.com/office/powerpoint/2010/main" val="212813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Awithout.png"/>
          <p:cNvPicPr>
            <a:picLocks noChangeAspect="1"/>
          </p:cNvPicPr>
          <p:nvPr/>
        </p:nvPicPr>
        <p:blipFill rotWithShape="1">
          <a:blip r:embed="rId3">
            <a:extLst>
              <a:ext uri="{28A0092B-C50C-407E-A947-70E740481C1C}">
                <a14:useLocalDpi xmlns:a14="http://schemas.microsoft.com/office/drawing/2010/main" val="0"/>
              </a:ext>
            </a:extLst>
          </a:blip>
          <a:srcRect l="18934" t="9313" r="22610" b="16422"/>
          <a:stretch/>
        </p:blipFill>
        <p:spPr>
          <a:xfrm>
            <a:off x="6821077" y="1559371"/>
            <a:ext cx="2226680" cy="2121648"/>
          </a:xfrm>
          <a:prstGeom prst="rect">
            <a:avLst/>
          </a:prstGeom>
        </p:spPr>
      </p:pic>
      <p:pic>
        <p:nvPicPr>
          <p:cNvPr id="8" name="Picture 7" descr="gAwater.png"/>
          <p:cNvPicPr>
            <a:picLocks noChangeAspect="1"/>
          </p:cNvPicPr>
          <p:nvPr/>
        </p:nvPicPr>
        <p:blipFill rotWithShape="1">
          <a:blip r:embed="rId4">
            <a:extLst>
              <a:ext uri="{28A0092B-C50C-407E-A947-70E740481C1C}">
                <a14:useLocalDpi xmlns:a14="http://schemas.microsoft.com/office/drawing/2010/main" val="0"/>
              </a:ext>
            </a:extLst>
          </a:blip>
          <a:srcRect l="19301" t="9559" r="22978" b="16666"/>
          <a:stretch/>
        </p:blipFill>
        <p:spPr>
          <a:xfrm>
            <a:off x="4623061" y="3877150"/>
            <a:ext cx="2226235" cy="2134066"/>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528264"/>
            <a:ext cx="4295776" cy="5078313"/>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Water molecules in the interior of proteins responsible for transporting nutrients into and out of cells interact much more strongly with these proteins than previously thought. This </a:t>
            </a:r>
            <a:r>
              <a:rPr lang="en-US" sz="1200" dirty="0" smtClean="0">
                <a:latin typeface="Arial" charset="0"/>
              </a:rPr>
              <a:t>forces a fundamental change in our understanding </a:t>
            </a:r>
            <a:r>
              <a:rPr lang="en-US" sz="1200" dirty="0">
                <a:latin typeface="Arial" charset="0"/>
              </a:rPr>
              <a:t>of </a:t>
            </a:r>
            <a:r>
              <a:rPr lang="en-US" sz="1200" dirty="0" smtClean="0">
                <a:latin typeface="Arial" charset="0"/>
              </a:rPr>
              <a:t>transport processes through these pores.</a:t>
            </a:r>
            <a:endParaRPr lang="en-US" sz="1200" dirty="0">
              <a:latin typeface="Arial" charset="0"/>
            </a:endParaRPr>
          </a:p>
          <a:p>
            <a:pPr algn="just"/>
            <a:endParaRPr lang="en-US" sz="1200" dirty="0">
              <a:solidFill>
                <a:srgbClr val="000000"/>
              </a:solidFill>
            </a:endParaRPr>
          </a:p>
          <a:p>
            <a:pPr algn="just"/>
            <a:r>
              <a:rPr lang="en-US" sz="1200" b="1" dirty="0">
                <a:solidFill>
                  <a:srgbClr val="000000"/>
                </a:solidFill>
              </a:rPr>
              <a:t>Why is this important? </a:t>
            </a:r>
            <a:r>
              <a:rPr lang="en-US" sz="1200" i="1" u="sng" dirty="0">
                <a:solidFill>
                  <a:srgbClr val="000000"/>
                </a:solidFill>
              </a:rPr>
              <a:t>These water molecules form a linked chain </a:t>
            </a:r>
            <a:r>
              <a:rPr lang="en-US" sz="1200" i="1" u="sng" dirty="0" smtClean="0">
                <a:solidFill>
                  <a:srgbClr val="000000"/>
                </a:solidFill>
              </a:rPr>
              <a:t>– a “water wire”.  </a:t>
            </a:r>
            <a:r>
              <a:rPr lang="en-US" sz="1200" i="1" u="sng" dirty="0">
                <a:solidFill>
                  <a:srgbClr val="000000"/>
                </a:solidFill>
              </a:rPr>
              <a:t>A</a:t>
            </a:r>
            <a:r>
              <a:rPr lang="en-US" sz="1200" i="1" u="sng" dirty="0" smtClean="0">
                <a:solidFill>
                  <a:srgbClr val="000000"/>
                </a:solidFill>
              </a:rPr>
              <a:t>s </a:t>
            </a:r>
            <a:r>
              <a:rPr lang="en-US" sz="1200" i="1" u="sng" dirty="0">
                <a:solidFill>
                  <a:srgbClr val="000000"/>
                </a:solidFill>
              </a:rPr>
              <a:t>the chain is pulled </a:t>
            </a:r>
            <a:r>
              <a:rPr lang="en-US" sz="1200" i="1" u="sng" dirty="0" smtClean="0">
                <a:solidFill>
                  <a:srgbClr val="000000"/>
                </a:solidFill>
              </a:rPr>
              <a:t>into (or out of) </a:t>
            </a:r>
            <a:r>
              <a:rPr lang="en-US" sz="1200" i="1" u="sng" dirty="0">
                <a:solidFill>
                  <a:srgbClr val="000000"/>
                </a:solidFill>
              </a:rPr>
              <a:t>the </a:t>
            </a:r>
            <a:r>
              <a:rPr lang="en-US" sz="1200" i="1" u="sng" dirty="0" smtClean="0">
                <a:solidFill>
                  <a:srgbClr val="000000"/>
                </a:solidFill>
              </a:rPr>
              <a:t>cells, </a:t>
            </a:r>
            <a:r>
              <a:rPr lang="en-US" sz="1200" i="1" u="sng" dirty="0">
                <a:solidFill>
                  <a:srgbClr val="000000"/>
                </a:solidFill>
              </a:rPr>
              <a:t>ions </a:t>
            </a:r>
            <a:r>
              <a:rPr lang="en-US" sz="1200" i="1" u="sng" dirty="0" smtClean="0">
                <a:solidFill>
                  <a:srgbClr val="000000"/>
                </a:solidFill>
              </a:rPr>
              <a:t>that substitute </a:t>
            </a:r>
            <a:r>
              <a:rPr lang="en-US" sz="1200" i="1" u="sng" dirty="0">
                <a:solidFill>
                  <a:srgbClr val="000000"/>
                </a:solidFill>
              </a:rPr>
              <a:t>for a water molecule </a:t>
            </a:r>
            <a:r>
              <a:rPr lang="en-US" sz="1200" i="1" u="sng" dirty="0" smtClean="0">
                <a:solidFill>
                  <a:srgbClr val="000000"/>
                </a:solidFill>
              </a:rPr>
              <a:t>are drawn into </a:t>
            </a:r>
            <a:r>
              <a:rPr lang="en-US" sz="1200" i="1" u="sng" dirty="0" smtClean="0">
                <a:solidFill>
                  <a:srgbClr val="000000"/>
                </a:solidFill>
              </a:rPr>
              <a:t>(or pushed out of) the cell</a:t>
            </a:r>
            <a:r>
              <a:rPr lang="en-US" sz="1200" dirty="0" smtClean="0">
                <a:solidFill>
                  <a:srgbClr val="000000"/>
                </a:solidFill>
              </a:rPr>
              <a:t>. </a:t>
            </a:r>
            <a:r>
              <a:rPr lang="en-US" sz="1200" dirty="0">
                <a:solidFill>
                  <a:srgbClr val="000000"/>
                </a:solidFill>
              </a:rPr>
              <a:t>The fact that the waters interact more strongly with the protein requires a change in our understanding of the energetics </a:t>
            </a:r>
            <a:r>
              <a:rPr lang="en-US" sz="1200" dirty="0" smtClean="0">
                <a:solidFill>
                  <a:srgbClr val="000000"/>
                </a:solidFill>
              </a:rPr>
              <a:t>that govern these processes. </a:t>
            </a:r>
            <a:r>
              <a:rPr lang="en-US" sz="1200" i="1" u="sng" dirty="0" smtClean="0">
                <a:solidFill>
                  <a:srgbClr val="000000"/>
                </a:solidFill>
              </a:rPr>
              <a:t>Surprisingly, </a:t>
            </a:r>
            <a:r>
              <a:rPr lang="en-US" sz="1200" i="1" u="sng" dirty="0" smtClean="0"/>
              <a:t>overlaps </a:t>
            </a:r>
            <a:r>
              <a:rPr lang="en-US" sz="1200" i="1" u="sng" dirty="0"/>
              <a:t>between the water molecules and the </a:t>
            </a:r>
            <a:r>
              <a:rPr lang="en-US" sz="1200" i="1" u="sng" dirty="0" smtClean="0"/>
              <a:t>protein were found to be stable for a million times longer than previously concluded from computational modeling. Researchers will now seek to understand this striking discrepancy between computer models and this new and compelling experimental data</a:t>
            </a:r>
            <a:r>
              <a:rPr lang="en-US" sz="1200" dirty="0" smtClean="0"/>
              <a:t>.</a:t>
            </a:r>
            <a:endParaRPr lang="en-US" sz="1200" dirty="0">
              <a:solidFill>
                <a:srgbClr val="000000"/>
              </a:solidFill>
            </a:endParaRPr>
          </a:p>
          <a:p>
            <a:pPr algn="just"/>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smtClean="0">
                <a:latin typeface="Arial" charset="0"/>
              </a:rPr>
              <a:t>Unique</a:t>
            </a:r>
            <a:r>
              <a:rPr lang="en-US" sz="1200" dirty="0" smtClean="0">
                <a:latin typeface="Arial" charset="0"/>
              </a:rPr>
              <a:t> </a:t>
            </a:r>
            <a:r>
              <a:rPr lang="en-US" sz="1200" dirty="0" smtClean="0">
                <a:latin typeface="Arial" charset="0"/>
              </a:rPr>
              <a:t>access </a:t>
            </a:r>
            <a:r>
              <a:rPr lang="en-US" sz="1200" dirty="0">
                <a:latin typeface="Arial" charset="0"/>
              </a:rPr>
              <a:t>to the world’s highest field magnet for </a:t>
            </a:r>
            <a:r>
              <a:rPr lang="en-US" sz="1200" dirty="0" smtClean="0">
                <a:latin typeface="Arial" charset="0"/>
              </a:rPr>
              <a:t>magnetic </a:t>
            </a:r>
            <a:r>
              <a:rPr lang="en-US" sz="1200" dirty="0" smtClean="0">
                <a:latin typeface="Arial" charset="0"/>
              </a:rPr>
              <a:t>resonance </a:t>
            </a:r>
            <a:r>
              <a:rPr lang="en-US" sz="1200" dirty="0">
                <a:latin typeface="Arial" charset="0"/>
              </a:rPr>
              <a:t>spectroscopy </a:t>
            </a:r>
            <a:r>
              <a:rPr lang="en-US" sz="1200" dirty="0" smtClean="0">
                <a:latin typeface="Arial" charset="0"/>
              </a:rPr>
              <a:t>(the </a:t>
            </a:r>
            <a:r>
              <a:rPr lang="en-US" sz="1200" dirty="0" err="1" smtClean="0">
                <a:latin typeface="Arial" charset="0"/>
              </a:rPr>
              <a:t>MagLab’s</a:t>
            </a:r>
            <a:r>
              <a:rPr lang="en-US" sz="1200" dirty="0" smtClean="0">
                <a:latin typeface="Arial" charset="0"/>
              </a:rPr>
              <a:t> 36T Series Connected Hybrid magnet) was required for researchers to be able </a:t>
            </a:r>
            <a:r>
              <a:rPr lang="en-US" sz="1200" dirty="0">
                <a:latin typeface="Arial" charset="0"/>
              </a:rPr>
              <a:t>to </a:t>
            </a:r>
            <a:r>
              <a:rPr lang="en-US" sz="1200" dirty="0" smtClean="0">
                <a:latin typeface="Arial" charset="0"/>
              </a:rPr>
              <a:t>assess the </a:t>
            </a:r>
            <a:r>
              <a:rPr lang="en-US" sz="1200" dirty="0">
                <a:latin typeface="Arial" charset="0"/>
              </a:rPr>
              <a:t>energetics </a:t>
            </a:r>
            <a:r>
              <a:rPr lang="en-US" sz="1200" dirty="0" smtClean="0">
                <a:latin typeface="Arial" charset="0"/>
              </a:rPr>
              <a:t>of the water-protein interactions</a:t>
            </a:r>
            <a:r>
              <a:rPr lang="en-US" sz="1200" dirty="0" smtClean="0">
                <a:latin typeface="Arial" charset="0"/>
              </a:rPr>
              <a:t>.</a:t>
            </a:r>
            <a:endParaRPr lang="en-US" sz="1200" dirty="0"/>
          </a:p>
          <a:p>
            <a:pPr algn="just"/>
            <a:endParaRPr lang="en-US" sz="1200" dirty="0"/>
          </a:p>
          <a:p>
            <a:pPr algn="just"/>
            <a:endParaRPr lang="en-US" sz="1200" dirty="0"/>
          </a:p>
        </p:txBody>
      </p:sp>
      <p:sp>
        <p:nvSpPr>
          <p:cNvPr id="1034" name="Rectangle 49"/>
          <p:cNvSpPr>
            <a:spLocks noChangeArrowheads="1"/>
          </p:cNvSpPr>
          <p:nvPr/>
        </p:nvSpPr>
        <p:spPr bwMode="auto">
          <a:xfrm>
            <a:off x="4376206" y="1532893"/>
            <a:ext cx="4691595" cy="4552172"/>
          </a:xfrm>
          <a:prstGeom prst="rect">
            <a:avLst/>
          </a:prstGeom>
          <a:noFill/>
          <a:ln w="19050">
            <a:solidFill>
              <a:srgbClr val="0033CC"/>
            </a:solidFill>
            <a:miter lim="800000"/>
            <a:headEnd/>
            <a:tailEnd/>
          </a:ln>
        </p:spPr>
        <p:txBody>
          <a:bodyPr wrap="none" anchor="ctr"/>
          <a:lstStyle/>
          <a:p>
            <a:endParaRPr lang="en-US"/>
          </a:p>
        </p:txBody>
      </p:sp>
      <p:sp>
        <p:nvSpPr>
          <p:cNvPr id="11" name="Rectangle 10"/>
          <p:cNvSpPr/>
          <p:nvPr/>
        </p:nvSpPr>
        <p:spPr>
          <a:xfrm>
            <a:off x="7035800" y="1579991"/>
            <a:ext cx="2089151" cy="461665"/>
          </a:xfrm>
          <a:prstGeom prst="rect">
            <a:avLst/>
          </a:prstGeom>
        </p:spPr>
        <p:txBody>
          <a:bodyPr wrap="square">
            <a:spAutoFit/>
          </a:bodyPr>
          <a:lstStyle/>
          <a:p>
            <a:pPr algn="ctr"/>
            <a:endParaRPr lang="en-US" sz="1200" dirty="0"/>
          </a:p>
          <a:p>
            <a:pPr algn="ctr"/>
            <a:endParaRPr lang="en-US" sz="1200" dirty="0"/>
          </a:p>
        </p:txBody>
      </p:sp>
      <p:pic>
        <p:nvPicPr>
          <p:cNvPr id="12" name="Picture 11" descr="NSF logo.jpg"/>
          <p:cNvPicPr>
            <a:picLocks noChangeAspect="1"/>
          </p:cNvPicPr>
          <p:nvPr/>
        </p:nvPicPr>
        <p:blipFill>
          <a:blip r:embed="rId5"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453527"/>
            <a:ext cx="4571999" cy="461665"/>
          </a:xfrm>
          <a:prstGeom prst="rect">
            <a:avLst/>
          </a:prstGeom>
        </p:spPr>
        <p:txBody>
          <a:bodyPr wrap="square">
            <a:spAutoFit/>
          </a:bodyPr>
          <a:lstStyle/>
          <a:p>
            <a:pPr lvl="0" algn="ctr"/>
            <a:endParaRPr lang="en-US" sz="1200" dirty="0"/>
          </a:p>
          <a:p>
            <a:pPr algn="ctr"/>
            <a:endParaRPr lang="en-US" sz="1200" dirty="0"/>
          </a:p>
        </p:txBody>
      </p:sp>
      <p:sp>
        <p:nvSpPr>
          <p:cNvPr id="2" name="TextBox 1"/>
          <p:cNvSpPr txBox="1"/>
          <p:nvPr/>
        </p:nvSpPr>
        <p:spPr>
          <a:xfrm>
            <a:off x="4376206" y="1583288"/>
            <a:ext cx="2480475" cy="2492990"/>
          </a:xfrm>
          <a:prstGeom prst="rect">
            <a:avLst/>
          </a:prstGeom>
          <a:noFill/>
        </p:spPr>
        <p:txBody>
          <a:bodyPr wrap="square" rtlCol="0">
            <a:spAutoFit/>
          </a:bodyPr>
          <a:lstStyle/>
          <a:p>
            <a:pPr algn="just"/>
            <a:r>
              <a:rPr lang="en-US" sz="1200" dirty="0" smtClean="0"/>
              <a:t>Two </a:t>
            </a:r>
            <a:r>
              <a:rPr lang="en-US" sz="1200" dirty="0"/>
              <a:t>views of the </a:t>
            </a:r>
            <a:r>
              <a:rPr lang="en-US" sz="1200" dirty="0" smtClean="0"/>
              <a:t>pore, </a:t>
            </a:r>
            <a:r>
              <a:rPr lang="en-US" sz="1200" dirty="0"/>
              <a:t>formed by </a:t>
            </a:r>
            <a:r>
              <a:rPr lang="en-US" sz="1200" dirty="0" smtClean="0"/>
              <a:t>the gramicidin </a:t>
            </a:r>
            <a:r>
              <a:rPr lang="en-US" sz="1200" dirty="0"/>
              <a:t>A </a:t>
            </a:r>
            <a:r>
              <a:rPr lang="en-US" sz="1200" dirty="0" smtClean="0"/>
              <a:t>protein, that </a:t>
            </a:r>
            <a:r>
              <a:rPr lang="en-US" sz="1200" dirty="0"/>
              <a:t>spans cell membranes. </a:t>
            </a:r>
            <a:r>
              <a:rPr lang="en-US" sz="1200" dirty="0" smtClean="0"/>
              <a:t>(</a:t>
            </a:r>
            <a:r>
              <a:rPr lang="en-US" sz="1200" dirty="0"/>
              <a:t>A</a:t>
            </a:r>
            <a:r>
              <a:rPr lang="en-US" sz="1200" dirty="0" smtClean="0"/>
              <a:t>) The </a:t>
            </a:r>
            <a:r>
              <a:rPr lang="en-US" sz="1200" dirty="0"/>
              <a:t>multicolored sticks represent </a:t>
            </a:r>
            <a:r>
              <a:rPr lang="en-US" sz="1200" dirty="0" smtClean="0"/>
              <a:t>carbons </a:t>
            </a:r>
            <a:r>
              <a:rPr lang="en-US" sz="1200" dirty="0"/>
              <a:t>(green), hydrogens (white), and a few </a:t>
            </a:r>
            <a:r>
              <a:rPr lang="en-US" sz="1200" dirty="0" err="1"/>
              <a:t>nitrogens</a:t>
            </a:r>
            <a:r>
              <a:rPr lang="en-US" sz="1200" dirty="0"/>
              <a:t> (blue) </a:t>
            </a:r>
            <a:r>
              <a:rPr lang="en-US" sz="1200" dirty="0" smtClean="0"/>
              <a:t>near the </a:t>
            </a:r>
            <a:r>
              <a:rPr lang="en-US" sz="1200" dirty="0"/>
              <a:t>external surface of this structure that </a:t>
            </a:r>
            <a:r>
              <a:rPr lang="en-US" sz="1200" dirty="0" smtClean="0"/>
              <a:t>together stabilize </a:t>
            </a:r>
            <a:r>
              <a:rPr lang="en-US" sz="1200" dirty="0"/>
              <a:t>the structure in the membrane environment. The </a:t>
            </a:r>
            <a:r>
              <a:rPr lang="en-US" sz="1200" dirty="0" err="1"/>
              <a:t>oxygens</a:t>
            </a:r>
            <a:r>
              <a:rPr lang="en-US" sz="1200" dirty="0"/>
              <a:t> </a:t>
            </a:r>
            <a:r>
              <a:rPr lang="en-US" sz="1200" dirty="0" smtClean="0"/>
              <a:t>(dark red </a:t>
            </a:r>
            <a:r>
              <a:rPr lang="en-US" sz="1200" dirty="0"/>
              <a:t>spheres) line a pore through the </a:t>
            </a:r>
            <a:r>
              <a:rPr lang="en-US" sz="1200" dirty="0" smtClean="0"/>
              <a:t>membrane that stabilizes </a:t>
            </a:r>
            <a:r>
              <a:rPr lang="en-US" sz="1200" dirty="0" smtClean="0"/>
              <a:t>a single file of water     molecules, a</a:t>
            </a:r>
            <a:r>
              <a:rPr lang="en-US" sz="1200" dirty="0" smtClean="0"/>
              <a:t>  </a:t>
            </a:r>
            <a:endParaRPr lang="en-US" sz="1200" dirty="0"/>
          </a:p>
        </p:txBody>
      </p:sp>
      <p:sp>
        <p:nvSpPr>
          <p:cNvPr id="16" name="TextBox 15"/>
          <p:cNvSpPr txBox="1"/>
          <p:nvPr/>
        </p:nvSpPr>
        <p:spPr>
          <a:xfrm>
            <a:off x="6756650" y="3781934"/>
            <a:ext cx="2296800" cy="2308324"/>
          </a:xfrm>
          <a:prstGeom prst="rect">
            <a:avLst/>
          </a:prstGeom>
          <a:noFill/>
        </p:spPr>
        <p:txBody>
          <a:bodyPr wrap="square" rtlCol="0">
            <a:spAutoFit/>
          </a:bodyPr>
          <a:lstStyle/>
          <a:p>
            <a:pPr algn="just"/>
            <a:r>
              <a:rPr lang="en-US" sz="1200" dirty="0" smtClean="0"/>
              <a:t>“water wire” that threads the membrane. One end of the water wire is shown in (B) as a bright </a:t>
            </a:r>
            <a:r>
              <a:rPr lang="en-US" sz="1200" dirty="0"/>
              <a:t>red </a:t>
            </a:r>
            <a:r>
              <a:rPr lang="en-US" sz="1200" dirty="0" smtClean="0"/>
              <a:t>oxygen with two </a:t>
            </a:r>
            <a:r>
              <a:rPr lang="en-US" sz="1200" dirty="0" smtClean="0"/>
              <a:t>white </a:t>
            </a:r>
            <a:r>
              <a:rPr lang="en-US" sz="1200" dirty="0" smtClean="0"/>
              <a:t>hydrogens</a:t>
            </a:r>
            <a:r>
              <a:rPr lang="en-US" sz="1200" dirty="0" smtClean="0"/>
              <a:t>. </a:t>
            </a:r>
            <a:r>
              <a:rPr lang="en-US" sz="1200" dirty="0" smtClean="0"/>
              <a:t>This 35.2T NMR experiment found that water hydrogens </a:t>
            </a:r>
            <a:r>
              <a:rPr lang="en-US" sz="1200" dirty="0" smtClean="0"/>
              <a:t>interact </a:t>
            </a:r>
            <a:r>
              <a:rPr lang="en-US" sz="1200" dirty="0" smtClean="0"/>
              <a:t>strongly </a:t>
            </a:r>
            <a:r>
              <a:rPr lang="en-US" sz="1200" dirty="0"/>
              <a:t>with </a:t>
            </a:r>
            <a:r>
              <a:rPr lang="en-US" sz="1200" dirty="0" smtClean="0"/>
              <a:t>nearby protein </a:t>
            </a:r>
            <a:r>
              <a:rPr lang="en-US" sz="1200" dirty="0" err="1" smtClean="0"/>
              <a:t>oxygens</a:t>
            </a:r>
            <a:r>
              <a:rPr lang="en-US" sz="1200" dirty="0" smtClean="0"/>
              <a:t>.  </a:t>
            </a:r>
            <a:r>
              <a:rPr lang="en-US" sz="1200" dirty="0"/>
              <a:t>These </a:t>
            </a:r>
            <a:r>
              <a:rPr lang="en-US" sz="1200" dirty="0" smtClean="0"/>
              <a:t>waters help </a:t>
            </a:r>
            <a:r>
              <a:rPr lang="en-US" sz="1200" dirty="0"/>
              <a:t>solvate salts, such as potassium and sodium that pass through this pore. </a:t>
            </a:r>
          </a:p>
        </p:txBody>
      </p:sp>
      <p:sp>
        <p:nvSpPr>
          <p:cNvPr id="5" name="TextBox 4"/>
          <p:cNvSpPr txBox="1"/>
          <p:nvPr/>
        </p:nvSpPr>
        <p:spPr>
          <a:xfrm>
            <a:off x="6821076" y="1568169"/>
            <a:ext cx="415586" cy="369332"/>
          </a:xfrm>
          <a:prstGeom prst="rect">
            <a:avLst/>
          </a:prstGeom>
          <a:noFill/>
        </p:spPr>
        <p:txBody>
          <a:bodyPr wrap="none" rtlCol="0">
            <a:spAutoFit/>
          </a:bodyPr>
          <a:lstStyle/>
          <a:p>
            <a:r>
              <a:rPr lang="en-US" dirty="0"/>
              <a:t>A.</a:t>
            </a:r>
          </a:p>
        </p:txBody>
      </p:sp>
      <p:sp>
        <p:nvSpPr>
          <p:cNvPr id="18" name="TextBox 17"/>
          <p:cNvSpPr txBox="1"/>
          <p:nvPr/>
        </p:nvSpPr>
        <p:spPr>
          <a:xfrm>
            <a:off x="4603297" y="4107822"/>
            <a:ext cx="402762" cy="369332"/>
          </a:xfrm>
          <a:prstGeom prst="rect">
            <a:avLst/>
          </a:prstGeom>
          <a:noFill/>
        </p:spPr>
        <p:txBody>
          <a:bodyPr wrap="none" rtlCol="0">
            <a:spAutoFit/>
          </a:bodyPr>
          <a:lstStyle/>
          <a:p>
            <a:r>
              <a:rPr lang="en-US" dirty="0"/>
              <a:t>B.</a:t>
            </a:r>
          </a:p>
        </p:txBody>
      </p:sp>
      <p:sp>
        <p:nvSpPr>
          <p:cNvPr id="19" name="Text Box 28"/>
          <p:cNvSpPr txBox="1">
            <a:spLocks noChangeArrowheads="1"/>
          </p:cNvSpPr>
          <p:nvPr/>
        </p:nvSpPr>
        <p:spPr bwMode="auto">
          <a:xfrm>
            <a:off x="38100" y="6085065"/>
            <a:ext cx="9144000" cy="769441"/>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User Facility – 36T Series Connected Hybrid; NMR &amp; MRI User Facility – Field Stabilization, NMR Probes constructed by the </a:t>
            </a:r>
            <a:r>
              <a:rPr lang="en-US" sz="1100" dirty="0" smtClean="0">
                <a:solidFill>
                  <a:srgbClr val="333399"/>
                </a:solidFill>
              </a:rPr>
              <a:t>Magnetic Resonance </a:t>
            </a:r>
            <a:r>
              <a:rPr lang="en-US" sz="1100" dirty="0">
                <a:solidFill>
                  <a:srgbClr val="333399"/>
                </a:solidFill>
              </a:rPr>
              <a:t>Technology Group of the NMR &amp; MRI User Facility.  </a:t>
            </a:r>
          </a:p>
          <a:p>
            <a:pPr>
              <a:spcBef>
                <a:spcPts val="0"/>
              </a:spcBef>
            </a:pPr>
            <a:r>
              <a:rPr lang="en-US" sz="1100" b="1" dirty="0">
                <a:solidFill>
                  <a:srgbClr val="333399"/>
                </a:solidFill>
              </a:rPr>
              <a:t>Citation: </a:t>
            </a:r>
            <a:r>
              <a:rPr lang="en-US" sz="1100" dirty="0" err="1">
                <a:solidFill>
                  <a:srgbClr val="333399"/>
                </a:solidFill>
              </a:rPr>
              <a:t>Paulino</a:t>
            </a:r>
            <a:r>
              <a:rPr lang="en-US" sz="1100" dirty="0">
                <a:solidFill>
                  <a:srgbClr val="333399"/>
                </a:solidFill>
              </a:rPr>
              <a:t>, J.; Yi, M.; Hung, I.; </a:t>
            </a:r>
            <a:r>
              <a:rPr lang="en-US" sz="1100" dirty="0" err="1">
                <a:solidFill>
                  <a:srgbClr val="333399"/>
                </a:solidFill>
              </a:rPr>
              <a:t>Gan</a:t>
            </a:r>
            <a:r>
              <a:rPr lang="en-US" sz="1100" dirty="0">
                <a:solidFill>
                  <a:srgbClr val="333399"/>
                </a:solidFill>
              </a:rPr>
              <a:t>, Z.; Wang, X.; </a:t>
            </a:r>
            <a:r>
              <a:rPr lang="en-US" sz="1100" dirty="0" err="1">
                <a:solidFill>
                  <a:srgbClr val="333399"/>
                </a:solidFill>
              </a:rPr>
              <a:t>Chekmenev</a:t>
            </a:r>
            <a:r>
              <a:rPr lang="en-US" sz="1100" dirty="0">
                <a:solidFill>
                  <a:srgbClr val="333399"/>
                </a:solidFill>
              </a:rPr>
              <a:t>, E.Y.; Zhou, H.; Cross, T.A., </a:t>
            </a:r>
            <a:r>
              <a:rPr lang="en-US" sz="1100" i="1" dirty="0">
                <a:solidFill>
                  <a:srgbClr val="333399"/>
                </a:solidFill>
              </a:rPr>
              <a:t>Functional stability of water wire-carbonyl interactions in an ion channel,</a:t>
            </a:r>
            <a:r>
              <a:rPr lang="en-US" sz="1100" dirty="0">
                <a:solidFill>
                  <a:srgbClr val="333399"/>
                </a:solidFill>
              </a:rPr>
              <a:t> </a:t>
            </a:r>
            <a:r>
              <a:rPr lang="en-US" sz="1100" b="1" dirty="0" smtClean="0">
                <a:solidFill>
                  <a:srgbClr val="333399"/>
                </a:solidFill>
              </a:rPr>
              <a:t>Proceedings of the National Academy of Sciences</a:t>
            </a:r>
            <a:r>
              <a:rPr lang="en-US" sz="1100" dirty="0" smtClean="0">
                <a:solidFill>
                  <a:srgbClr val="333399"/>
                </a:solidFill>
              </a:rPr>
              <a:t>, </a:t>
            </a:r>
            <a:r>
              <a:rPr lang="en-US" sz="1100" dirty="0">
                <a:solidFill>
                  <a:srgbClr val="333399"/>
                </a:solidFill>
              </a:rPr>
              <a:t>(2020) </a:t>
            </a:r>
            <a:r>
              <a:rPr lang="en-US" sz="1100" dirty="0">
                <a:solidFill>
                  <a:srgbClr val="333399"/>
                </a:solidFill>
                <a:hlinkClick r:id="rId7"/>
              </a:rPr>
              <a:t>doi.org/10.1073/pnas.2001083117</a:t>
            </a:r>
            <a:endParaRPr lang="en-US" sz="1100" dirty="0">
              <a:solidFill>
                <a:srgbClr val="333399"/>
              </a:solidFill>
            </a:endParaRPr>
          </a:p>
        </p:txBody>
      </p:sp>
      <p:sp>
        <p:nvSpPr>
          <p:cNvPr id="20" name="Text Box 62"/>
          <p:cNvSpPr txBox="1">
            <a:spLocks noChangeArrowheads="1"/>
          </p:cNvSpPr>
          <p:nvPr/>
        </p:nvSpPr>
        <p:spPr bwMode="auto">
          <a:xfrm>
            <a:off x="670727" y="2135"/>
            <a:ext cx="7377992" cy="1384995"/>
          </a:xfrm>
          <a:prstGeom prst="rect">
            <a:avLst/>
          </a:prstGeom>
          <a:noFill/>
          <a:ln w="9525">
            <a:noFill/>
            <a:miter lim="800000"/>
            <a:headEnd/>
            <a:tailEnd/>
          </a:ln>
        </p:spPr>
        <p:txBody>
          <a:bodyPr wrap="square">
            <a:spAutoFit/>
          </a:bodyPr>
          <a:lstStyle/>
          <a:p>
            <a:pPr algn="ctr">
              <a:spcBef>
                <a:spcPts val="0"/>
              </a:spcBef>
            </a:pPr>
            <a:r>
              <a:rPr lang="en-US" sz="1600" b="1" dirty="0"/>
              <a:t>Functionality of </a:t>
            </a:r>
            <a:r>
              <a:rPr lang="en-US" sz="1600" b="1" dirty="0" smtClean="0"/>
              <a:t>“Water Wires” That Span </a:t>
            </a:r>
            <a:r>
              <a:rPr lang="en-US" sz="1600" b="1" dirty="0"/>
              <a:t>a Cellular Membrane</a:t>
            </a:r>
            <a:endParaRPr lang="en-US" sz="1600" b="1" kern="1200" dirty="0"/>
          </a:p>
          <a:p>
            <a:pPr algn="ctr">
              <a:spcBef>
                <a:spcPts val="0"/>
              </a:spcBef>
            </a:pPr>
            <a:endParaRPr lang="en-US" sz="400" dirty="0"/>
          </a:p>
          <a:p>
            <a:pPr algn="ctr">
              <a:spcBef>
                <a:spcPts val="0"/>
              </a:spcBef>
            </a:pPr>
            <a:r>
              <a:rPr lang="en-US" sz="1100" dirty="0">
                <a:latin typeface="+mj-lt"/>
              </a:rPr>
              <a:t>Joana Paulino</a:t>
            </a:r>
            <a:r>
              <a:rPr lang="en-US" sz="1100" kern="1200" baseline="30000" dirty="0">
                <a:latin typeface="+mj-lt"/>
              </a:rPr>
              <a:t>1</a:t>
            </a:r>
            <a:r>
              <a:rPr lang="en-US" sz="1100" kern="1200" dirty="0">
                <a:latin typeface="+mj-lt"/>
              </a:rPr>
              <a:t>, </a:t>
            </a:r>
            <a:r>
              <a:rPr lang="en-US" sz="1100" dirty="0" err="1">
                <a:latin typeface="+mj-lt"/>
              </a:rPr>
              <a:t>Myunggi</a:t>
            </a:r>
            <a:r>
              <a:rPr lang="en-US" sz="1100" dirty="0">
                <a:latin typeface="+mj-lt"/>
              </a:rPr>
              <a:t> Yi</a:t>
            </a:r>
            <a:r>
              <a:rPr lang="en-US" sz="1100" baseline="30000" dirty="0">
                <a:latin typeface="+mj-lt"/>
              </a:rPr>
              <a:t>2</a:t>
            </a:r>
            <a:r>
              <a:rPr lang="en-US" sz="1100" kern="1200" dirty="0">
                <a:latin typeface="+mj-lt"/>
              </a:rPr>
              <a:t>, </a:t>
            </a:r>
            <a:r>
              <a:rPr lang="en-US" sz="1100" dirty="0">
                <a:latin typeface="+mj-lt"/>
              </a:rPr>
              <a:t>Ivan Hung</a:t>
            </a:r>
            <a:r>
              <a:rPr lang="en-US" sz="1100" baseline="30000" dirty="0">
                <a:latin typeface="+mj-lt"/>
              </a:rPr>
              <a:t>1</a:t>
            </a:r>
            <a:r>
              <a:rPr lang="en-US" sz="1100" kern="1200" dirty="0">
                <a:latin typeface="+mj-lt"/>
              </a:rPr>
              <a:t>, </a:t>
            </a:r>
            <a:r>
              <a:rPr lang="en-US" sz="1100" dirty="0" err="1">
                <a:latin typeface="+mj-lt"/>
              </a:rPr>
              <a:t>Zhehong</a:t>
            </a:r>
            <a:r>
              <a:rPr lang="en-US" sz="1100" dirty="0">
                <a:latin typeface="+mj-lt"/>
              </a:rPr>
              <a:t> Gan</a:t>
            </a:r>
            <a:r>
              <a:rPr lang="en-US" sz="1100" baseline="30000" dirty="0">
                <a:latin typeface="+mj-lt"/>
              </a:rPr>
              <a:t>1</a:t>
            </a:r>
            <a:r>
              <a:rPr lang="en-US" sz="1100" kern="1200" dirty="0">
                <a:latin typeface="+mj-lt"/>
              </a:rPr>
              <a:t>, </a:t>
            </a:r>
            <a:r>
              <a:rPr lang="en-US" sz="1100" dirty="0" err="1">
                <a:latin typeface="+mj-lt"/>
              </a:rPr>
              <a:t>Xiaoling</a:t>
            </a:r>
            <a:r>
              <a:rPr lang="en-US" sz="1100" dirty="0">
                <a:latin typeface="+mj-lt"/>
              </a:rPr>
              <a:t> Wang</a:t>
            </a:r>
            <a:r>
              <a:rPr lang="en-US" sz="1100" baseline="30000" dirty="0">
                <a:latin typeface="+mj-lt"/>
              </a:rPr>
              <a:t>1</a:t>
            </a:r>
            <a:r>
              <a:rPr lang="en-US" sz="1100" dirty="0">
                <a:latin typeface="+mj-lt"/>
              </a:rPr>
              <a:t>, </a:t>
            </a:r>
            <a:endParaRPr lang="en-US" sz="1100" dirty="0" smtClean="0">
              <a:latin typeface="+mj-lt"/>
            </a:endParaRPr>
          </a:p>
          <a:p>
            <a:pPr algn="ctr">
              <a:spcBef>
                <a:spcPts val="0"/>
              </a:spcBef>
            </a:pPr>
            <a:r>
              <a:rPr lang="en-US" sz="1100" dirty="0" smtClean="0">
                <a:latin typeface="+mj-lt"/>
              </a:rPr>
              <a:t>Eduard </a:t>
            </a:r>
            <a:r>
              <a:rPr lang="en-US" sz="1100" dirty="0">
                <a:latin typeface="+mj-lt"/>
              </a:rPr>
              <a:t>Y. Chekmenev</a:t>
            </a:r>
            <a:r>
              <a:rPr lang="en-US" sz="1100" baseline="30000" dirty="0">
                <a:latin typeface="+mj-lt"/>
              </a:rPr>
              <a:t>3</a:t>
            </a:r>
            <a:r>
              <a:rPr lang="en-US" sz="1100" dirty="0">
                <a:latin typeface="+mj-lt"/>
              </a:rPr>
              <a:t>,Huan-Xiang Zhou</a:t>
            </a:r>
            <a:r>
              <a:rPr lang="en-US" sz="1100" baseline="30000" dirty="0">
                <a:latin typeface="+mj-lt"/>
              </a:rPr>
              <a:t>4</a:t>
            </a:r>
            <a:r>
              <a:rPr lang="en-US" sz="1100" dirty="0">
                <a:latin typeface="+mj-lt"/>
              </a:rPr>
              <a:t>, Timothy A. </a:t>
            </a:r>
            <a:r>
              <a:rPr lang="en-US" sz="1100" dirty="0" smtClean="0">
                <a:latin typeface="+mj-lt"/>
              </a:rPr>
              <a:t>Cross</a:t>
            </a:r>
            <a:r>
              <a:rPr lang="en-US" sz="1100" baseline="30000" dirty="0" smtClean="0">
                <a:latin typeface="+mj-lt"/>
              </a:rPr>
              <a:t>1,5</a:t>
            </a:r>
            <a:endParaRPr lang="en-US" sz="400" kern="1200" dirty="0"/>
          </a:p>
          <a:p>
            <a:pPr marL="228600" indent="-228600" algn="ctr">
              <a:spcBef>
                <a:spcPts val="0"/>
              </a:spcBef>
              <a:buAutoNum type="arabicPeriod"/>
            </a:pPr>
            <a:r>
              <a:rPr lang="en-US" sz="1050" b="1" dirty="0">
                <a:solidFill>
                  <a:srgbClr val="0033CC"/>
                </a:solidFill>
              </a:rPr>
              <a:t>National High Magnetic Field </a:t>
            </a:r>
            <a:r>
              <a:rPr lang="en-US" sz="1050" b="1" dirty="0" smtClean="0">
                <a:solidFill>
                  <a:srgbClr val="0033CC"/>
                </a:solidFill>
              </a:rPr>
              <a:t>Laboratory</a:t>
            </a:r>
            <a:r>
              <a:rPr lang="en-US" sz="1050" b="1" kern="1200" dirty="0" smtClean="0">
                <a:solidFill>
                  <a:srgbClr val="0033CC"/>
                </a:solidFill>
              </a:rPr>
              <a:t>; </a:t>
            </a:r>
            <a:r>
              <a:rPr lang="en-US" sz="1050" b="1" kern="1200" dirty="0">
                <a:solidFill>
                  <a:srgbClr val="0033CC"/>
                </a:solidFill>
              </a:rPr>
              <a:t>2. </a:t>
            </a:r>
            <a:r>
              <a:rPr lang="en-US" sz="1050" b="1" kern="1200" dirty="0" err="1">
                <a:solidFill>
                  <a:srgbClr val="0033CC"/>
                </a:solidFill>
              </a:rPr>
              <a:t>Pukyong</a:t>
            </a:r>
            <a:r>
              <a:rPr lang="en-US" sz="1050" b="1" kern="1200" dirty="0">
                <a:solidFill>
                  <a:srgbClr val="0033CC"/>
                </a:solidFill>
              </a:rPr>
              <a:t> National Univ.; 3. </a:t>
            </a:r>
            <a:r>
              <a:rPr lang="en-US" sz="1050" b="1" dirty="0">
                <a:solidFill>
                  <a:srgbClr val="0033CC"/>
                </a:solidFill>
              </a:rPr>
              <a:t>Wayne State </a:t>
            </a:r>
            <a:r>
              <a:rPr lang="en-US" sz="1050" b="1" dirty="0" smtClean="0">
                <a:solidFill>
                  <a:srgbClr val="0033CC"/>
                </a:solidFill>
              </a:rPr>
              <a:t>University; </a:t>
            </a:r>
            <a:endParaRPr lang="en-US" sz="1050" b="1" dirty="0">
              <a:solidFill>
                <a:srgbClr val="0033CC"/>
              </a:solidFill>
            </a:endParaRPr>
          </a:p>
          <a:p>
            <a:pPr algn="ctr">
              <a:spcBef>
                <a:spcPts val="0"/>
              </a:spcBef>
            </a:pPr>
            <a:r>
              <a:rPr lang="en-US" sz="1050" b="1" dirty="0">
                <a:solidFill>
                  <a:srgbClr val="0033CC"/>
                </a:solidFill>
              </a:rPr>
              <a:t>4. </a:t>
            </a:r>
            <a:r>
              <a:rPr lang="en-US" sz="1050" b="1" dirty="0" smtClean="0">
                <a:solidFill>
                  <a:srgbClr val="0033CC"/>
                </a:solidFill>
              </a:rPr>
              <a:t>University of Illinois at Chicago</a:t>
            </a:r>
            <a:r>
              <a:rPr lang="en-US" sz="1050" b="1" kern="1200" dirty="0">
                <a:solidFill>
                  <a:srgbClr val="0033CC"/>
                </a:solidFill>
              </a:rPr>
              <a:t>; 5. Florida State </a:t>
            </a:r>
            <a:r>
              <a:rPr lang="en-US" sz="1050" b="1" kern="1200" dirty="0" smtClean="0">
                <a:solidFill>
                  <a:srgbClr val="0033CC"/>
                </a:solidFill>
              </a:rPr>
              <a:t>University</a:t>
            </a:r>
            <a:endParaRPr lang="en-US" sz="600" b="1" kern="1200" dirty="0">
              <a:solidFill>
                <a:srgbClr val="0033CC"/>
              </a:solidFill>
            </a:endParaRPr>
          </a:p>
          <a:p>
            <a:pPr algn="ctr">
              <a:spcBef>
                <a:spcPts val="0"/>
              </a:spcBef>
            </a:pPr>
            <a:r>
              <a:rPr lang="en-US" sz="1050" b="1" kern="1200" dirty="0"/>
              <a:t>Funding Grants:</a:t>
            </a:r>
            <a:r>
              <a:rPr lang="en-US" sz="1050" kern="1200" dirty="0"/>
              <a:t>  G.S. </a:t>
            </a:r>
            <a:r>
              <a:rPr lang="en-US" sz="1050" kern="1200" dirty="0" err="1"/>
              <a:t>Boebinger</a:t>
            </a:r>
            <a:r>
              <a:rPr lang="en-US" sz="1050" kern="1200" dirty="0"/>
              <a:t> (NSF DMR-1157490, NSF </a:t>
            </a:r>
            <a:r>
              <a:rPr lang="en-US" sz="1050" dirty="0"/>
              <a:t>DMR-1644779</a:t>
            </a:r>
            <a:r>
              <a:rPr lang="en-US" sz="1050" kern="1200" dirty="0"/>
              <a:t>); T.A. Cross (NIH: AI23007, AI119178, ) W.W. </a:t>
            </a:r>
            <a:r>
              <a:rPr lang="en-US" sz="1050" kern="1200" dirty="0" err="1"/>
              <a:t>Brey</a:t>
            </a:r>
            <a:r>
              <a:rPr lang="en-US" sz="1050" kern="1200" dirty="0"/>
              <a:t> (</a:t>
            </a:r>
            <a:r>
              <a:rPr lang="en-US" sz="1050" dirty="0"/>
              <a:t>DMR-1039938</a:t>
            </a:r>
            <a:r>
              <a:rPr lang="en-US" sz="1050" kern="1200" dirty="0"/>
              <a:t>) H.-X</a:t>
            </a:r>
            <a:r>
              <a:rPr lang="en-US" sz="1050" dirty="0"/>
              <a:t>. Zhou (NIH GM118091); M. Yi (PNU-CD 2017-0984); M. Bird (DMR-0603042)</a:t>
            </a:r>
            <a:endParaRPr lang="en-US" sz="1050" b="1" kern="1200" dirty="0">
              <a:solidFill>
                <a:srgbClr val="0033CC"/>
              </a:solidFill>
            </a:endParaRPr>
          </a:p>
        </p:txBody>
      </p:sp>
      <p:sp>
        <p:nvSpPr>
          <p:cNvPr id="21" name="Line 42"/>
          <p:cNvSpPr>
            <a:spLocks noChangeShapeType="1"/>
          </p:cNvSpPr>
          <p:nvPr/>
        </p:nvSpPr>
        <p:spPr bwMode="auto">
          <a:xfrm>
            <a:off x="57216" y="1431894"/>
            <a:ext cx="9029700" cy="0"/>
          </a:xfrm>
          <a:prstGeom prst="line">
            <a:avLst/>
          </a:prstGeom>
          <a:noFill/>
          <a:ln w="82550" cmpd="thickThin">
            <a:solidFill>
              <a:schemeClr val="tx1"/>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C5DA5C4-7C36-469F-9E39-905A0A5FEFDC}"/>
</file>

<file path=customXml/itemProps2.xml><?xml version="1.0" encoding="utf-8"?>
<ds:datastoreItem xmlns:ds="http://schemas.openxmlformats.org/officeDocument/2006/customXml" ds:itemID="{4F37D9A7-778F-4A44-AE4A-7B086E913DE6}"/>
</file>

<file path=customXml/itemProps3.xml><?xml version="1.0" encoding="utf-8"?>
<ds:datastoreItem xmlns:ds="http://schemas.openxmlformats.org/officeDocument/2006/customXml" ds:itemID="{25784D05-AF22-42B5-82AB-05D70DCB304E}"/>
</file>

<file path=docProps/app.xml><?xml version="1.0" encoding="utf-8"?>
<Properties xmlns="http://schemas.openxmlformats.org/officeDocument/2006/extended-properties" xmlns:vt="http://schemas.openxmlformats.org/officeDocument/2006/docPropsVTypes">
  <TotalTime>8441</TotalTime>
  <Words>1189</Words>
  <Application>Microsoft Office PowerPoint</Application>
  <PresentationFormat>On-screen Show (4:3)</PresentationFormat>
  <Paragraphs>38</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 Li</dc:creator>
  <cp:keywords/>
  <dc:description/>
  <cp:lastModifiedBy>Gregory Boebinger</cp:lastModifiedBy>
  <cp:revision>211</cp:revision>
  <cp:lastPrinted>2019-07-16T13:07:28Z</cp:lastPrinted>
  <dcterms:created xsi:type="dcterms:W3CDTF">2004-08-07T03:10:56Z</dcterms:created>
  <dcterms:modified xsi:type="dcterms:W3CDTF">2020-06-12T00:02:24Z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