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s/slide2.xml" ContentType="application/vnd.openxmlformats-officedocument.presentationml.slide+xml"/>
  <Override PartName="/ppt/slides/slide1.xml" ContentType="application/vnd.openxmlformats-officedocument.presentationml.slide+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notesSlides/notesSlide2.xml" ContentType="application/vnd.openxmlformats-officedocument.presentationml.notesSlide+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4.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notesMasters/notesMaster1.xml" ContentType="application/vnd.openxmlformats-officedocument.presentationml.notesMaster+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handoutMasters/handoutMaster1.xml" ContentType="application/vnd.openxmlformats-officedocument.presentationml.handout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handoutMasterIdLst>
    <p:handoutMasterId r:id="rId5"/>
  </p:handoutMasterIdLst>
  <p:sldIdLst>
    <p:sldId id="261" r:id="rId2"/>
    <p:sldId id="260" r:id="rId3"/>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99"/>
    <a:srgbClr val="0033CC"/>
    <a:srgbClr val="008080"/>
    <a:srgbClr val="006600"/>
    <a:srgbClr val="000066"/>
    <a:srgbClr val="FFFF00"/>
    <a:srgbClr val="0066FF"/>
    <a:srgbClr val="00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35" autoAdjust="0"/>
    <p:restoredTop sz="89407" autoAdjust="0"/>
  </p:normalViewPr>
  <p:slideViewPr>
    <p:cSldViewPr snapToGrid="0">
      <p:cViewPr varScale="1">
        <p:scale>
          <a:sx n="108" d="100"/>
          <a:sy n="108" d="100"/>
        </p:scale>
        <p:origin x="102"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p:cViewPr varScale="1">
        <p:scale>
          <a:sx n="73" d="100"/>
          <a:sy n="73" d="100"/>
        </p:scale>
        <p:origin x="-1986" y="-1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12" Type="http://schemas.openxmlformats.org/officeDocument/2006/relationships/customXml" Target="../customXml/item3.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11" Type="http://schemas.openxmlformats.org/officeDocument/2006/relationships/customXml" Target="../customXml/item2.xml"/><Relationship Id="rId5" Type="http://schemas.openxmlformats.org/officeDocument/2006/relationships/handoutMaster" Target="handoutMasters/handoutMaster1.xml"/><Relationship Id="rId10" Type="http://schemas.openxmlformats.org/officeDocument/2006/relationships/customXml" Target="../customXml/item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atin typeface="Arial" charset="0"/>
                <a:cs typeface="+mn-cs"/>
              </a:defRPr>
            </a:lvl1pPr>
          </a:lstStyle>
          <a:p>
            <a:pPr>
              <a:defRPr/>
            </a:pPr>
            <a:endParaRPr lang="en-US"/>
          </a:p>
        </p:txBody>
      </p:sp>
      <p:sp>
        <p:nvSpPr>
          <p:cNvPr id="17411"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atin typeface="Arial" charset="0"/>
                <a:cs typeface="+mn-cs"/>
              </a:defRPr>
            </a:lvl1pPr>
          </a:lstStyle>
          <a:p>
            <a:pPr>
              <a:defRPr/>
            </a:pPr>
            <a:endParaRPr lang="en-US"/>
          </a:p>
        </p:txBody>
      </p:sp>
      <p:sp>
        <p:nvSpPr>
          <p:cNvPr id="17412"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latin typeface="Arial" charset="0"/>
                <a:cs typeface="+mn-cs"/>
              </a:defRPr>
            </a:lvl1pPr>
          </a:lstStyle>
          <a:p>
            <a:pPr>
              <a:defRPr/>
            </a:pPr>
            <a:endParaRPr lang="en-US"/>
          </a:p>
        </p:txBody>
      </p:sp>
      <p:sp>
        <p:nvSpPr>
          <p:cNvPr id="17413"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atin typeface="Arial" charset="0"/>
                <a:cs typeface="+mn-cs"/>
              </a:defRPr>
            </a:lvl1pPr>
          </a:lstStyle>
          <a:p>
            <a:pPr>
              <a:defRPr/>
            </a:pPr>
            <a:fld id="{722FB8F7-A4EF-491B-8766-3F9B2991C918}" type="slidenum">
              <a:rPr lang="en-US"/>
              <a:pPr>
                <a:defRPr/>
              </a:pPr>
              <a:t>‹#›</a:t>
            </a:fld>
            <a:endParaRPr lang="en-US"/>
          </a:p>
        </p:txBody>
      </p:sp>
    </p:spTree>
    <p:extLst>
      <p:ext uri="{BB962C8B-B14F-4D97-AF65-F5344CB8AC3E}">
        <p14:creationId xmlns:p14="http://schemas.microsoft.com/office/powerpoint/2010/main" val="12016314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atin typeface="Arial" charset="0"/>
                <a:cs typeface="+mn-cs"/>
              </a:defRPr>
            </a:lvl1pPr>
          </a:lstStyle>
          <a:p>
            <a:pPr>
              <a:defRPr/>
            </a:pPr>
            <a:endParaRPr lang="en-US"/>
          </a:p>
        </p:txBody>
      </p:sp>
      <p:sp>
        <p:nvSpPr>
          <p:cNvPr id="9219" name="Rectangle 3"/>
          <p:cNvSpPr>
            <a:spLocks noGrp="1" noChangeArrowheads="1"/>
          </p:cNvSpPr>
          <p:nvPr>
            <p:ph type="dt" idx="1"/>
          </p:nvPr>
        </p:nvSpPr>
        <p:spPr bwMode="auto">
          <a:xfrm>
            <a:off x="3971925"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atin typeface="Arial" charset="0"/>
                <a:cs typeface="+mn-cs"/>
              </a:defRPr>
            </a:lvl1pPr>
          </a:lstStyle>
          <a:p>
            <a:pPr>
              <a:defRPr/>
            </a:pPr>
            <a:endParaRPr lang="en-US"/>
          </a:p>
        </p:txBody>
      </p:sp>
      <p:sp>
        <p:nvSpPr>
          <p:cNvPr id="307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9221" name="Rectangle 5"/>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222" name="Rectangle 6"/>
          <p:cNvSpPr>
            <a:spLocks noGrp="1" noChangeArrowheads="1"/>
          </p:cNvSpPr>
          <p:nvPr>
            <p:ph type="ftr" sz="quarter" idx="4"/>
          </p:nvPr>
        </p:nvSpPr>
        <p:spPr bwMode="auto">
          <a:xfrm>
            <a:off x="0"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latin typeface="Arial" charset="0"/>
                <a:cs typeface="+mn-cs"/>
              </a:defRPr>
            </a:lvl1pPr>
          </a:lstStyle>
          <a:p>
            <a:pPr>
              <a:defRPr/>
            </a:pPr>
            <a:endParaRPr lang="en-US"/>
          </a:p>
        </p:txBody>
      </p:sp>
      <p:sp>
        <p:nvSpPr>
          <p:cNvPr id="9223" name="Rectangle 7"/>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atin typeface="Arial" charset="0"/>
                <a:cs typeface="+mn-cs"/>
              </a:defRPr>
            </a:lvl1pPr>
          </a:lstStyle>
          <a:p>
            <a:pPr>
              <a:defRPr/>
            </a:pPr>
            <a:fld id="{5B9D219D-06B3-467B-AA93-169E2354984A}" type="slidenum">
              <a:rPr lang="en-US"/>
              <a:pPr>
                <a:defRPr/>
              </a:pPr>
              <a:t>‹#›</a:t>
            </a:fld>
            <a:endParaRPr lang="en-US"/>
          </a:p>
        </p:txBody>
      </p:sp>
    </p:spTree>
    <p:extLst>
      <p:ext uri="{BB962C8B-B14F-4D97-AF65-F5344CB8AC3E}">
        <p14:creationId xmlns:p14="http://schemas.microsoft.com/office/powerpoint/2010/main" val="371866801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p:txBody>
          <a:bodyPr/>
          <a:lstStyle/>
          <a:p>
            <a:pPr>
              <a:defRPr/>
            </a:pPr>
            <a:fld id="{D6AC04BA-D5B1-4AEE-92A8-018E0611CCA8}" type="slidenum">
              <a:rPr lang="en-US" smtClean="0"/>
              <a:pPr>
                <a:defRPr/>
              </a:pPr>
              <a:t>1</a:t>
            </a:fld>
            <a:endParaRPr lang="en-US"/>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a:ln/>
        </p:spPr>
        <p:txBody>
          <a:bodyPr/>
          <a:lstStyle/>
          <a:p>
            <a:endParaRPr lang="en-US" sz="1200" kern="1200" dirty="0">
              <a:solidFill>
                <a:schemeClr val="tx1"/>
              </a:solidFill>
              <a:effectLst/>
              <a:latin typeface="Arial" charset="0"/>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p:txBody>
          <a:bodyPr/>
          <a:lstStyle/>
          <a:p>
            <a:pPr>
              <a:defRPr/>
            </a:pPr>
            <a:fld id="{D6AC04BA-D5B1-4AEE-92A8-018E0611CCA8}" type="slidenum">
              <a:rPr lang="en-US" smtClean="0"/>
              <a:pPr>
                <a:defRPr/>
              </a:pPr>
              <a:t>2</a:t>
            </a:fld>
            <a:endParaRPr lang="en-US"/>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a:ln/>
        </p:spPr>
        <p:txBody>
          <a:bodyPr/>
          <a:lstStyle/>
          <a:p>
            <a:pPr eaLnBrk="1" hangingPunct="1"/>
            <a:endParaRPr lang="en-US" dirty="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E3AA275-2248-4703-A6BD-2B2C7E466293}"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DCB457-3824-4C81-AF28-F5618F2A63D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3992C00-8830-40B8-83C7-509852F4927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0F46750-D5FA-4671-B5BA-E95E7F67745E}"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C2780E7-AE4B-4A74-913C-69559A8F9A5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BE93F4C-B641-44D5-88A7-D685C8539F6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7937C37-A518-4341-96B5-795628DF95D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1634430-B1CB-4CC6-9592-621DF5AC230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9ADFAB3-0539-4C14-B23B-7AC1C4980DD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B0B7CBC-4F8F-4D89-AE90-5DB130C8D89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41E606A-5DAB-4153-87A7-04FF9161543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cs typeface="+mn-cs"/>
              </a:defRPr>
            </a:lvl1pPr>
          </a:lstStyle>
          <a:p>
            <a:pPr>
              <a:defRPr/>
            </a:pPr>
            <a:fld id="{7728583B-E7C8-46C8-B594-1E9554A88C2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tiff"/><Relationship Id="rId5" Type="http://schemas.openxmlformats.org/officeDocument/2006/relationships/hyperlink" Target="https://doi.org/10.1073/pnas.1918148117" TargetMode="Externa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doi.org/10.1073/pnas.1918148117" TargetMode="External"/><Relationship Id="rId5" Type="http://schemas.openxmlformats.org/officeDocument/2006/relationships/image" Target="../media/image2.jpeg"/><Relationship Id="rId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5"/>
          <p:cNvSpPr>
            <a:spLocks noChangeArrowheads="1"/>
          </p:cNvSpPr>
          <p:nvPr/>
        </p:nvSpPr>
        <p:spPr bwMode="auto">
          <a:xfrm>
            <a:off x="784225" y="6281738"/>
            <a:ext cx="184150" cy="274637"/>
          </a:xfrm>
          <a:prstGeom prst="rect">
            <a:avLst/>
          </a:prstGeom>
          <a:noFill/>
          <a:ln w="9525">
            <a:noFill/>
            <a:miter lim="800000"/>
            <a:headEnd/>
            <a:tailEnd/>
          </a:ln>
        </p:spPr>
        <p:txBody>
          <a:bodyPr wrap="none">
            <a:spAutoFit/>
          </a:bodyPr>
          <a:lstStyle/>
          <a:p>
            <a:endParaRPr lang="en-US" sz="1200"/>
          </a:p>
        </p:txBody>
      </p:sp>
      <p:sp>
        <p:nvSpPr>
          <p:cNvPr id="1029" name="Line 42"/>
          <p:cNvSpPr>
            <a:spLocks noChangeShapeType="1"/>
          </p:cNvSpPr>
          <p:nvPr/>
        </p:nvSpPr>
        <p:spPr bwMode="auto">
          <a:xfrm>
            <a:off x="38100" y="1426951"/>
            <a:ext cx="9029700" cy="0"/>
          </a:xfrm>
          <a:prstGeom prst="line">
            <a:avLst/>
          </a:prstGeom>
          <a:noFill/>
          <a:ln w="82550" cmpd="thickThin">
            <a:solidFill>
              <a:schemeClr val="tx1"/>
            </a:solidFill>
            <a:round/>
            <a:headEnd/>
            <a:tailEnd/>
          </a:ln>
        </p:spPr>
        <p:txBody>
          <a:bodyPr/>
          <a:lstStyle/>
          <a:p>
            <a:endParaRPr lang="en-US"/>
          </a:p>
        </p:txBody>
      </p:sp>
      <p:sp>
        <p:nvSpPr>
          <p:cNvPr id="1034" name="Rectangle 49"/>
          <p:cNvSpPr>
            <a:spLocks noChangeArrowheads="1"/>
          </p:cNvSpPr>
          <p:nvPr/>
        </p:nvSpPr>
        <p:spPr bwMode="auto">
          <a:xfrm>
            <a:off x="4371976" y="1521984"/>
            <a:ext cx="4695825" cy="4598455"/>
          </a:xfrm>
          <a:prstGeom prst="rect">
            <a:avLst/>
          </a:prstGeom>
          <a:noFill/>
          <a:ln w="19050">
            <a:solidFill>
              <a:srgbClr val="0033CC"/>
            </a:solidFill>
            <a:miter lim="800000"/>
            <a:headEnd/>
            <a:tailEnd/>
          </a:ln>
        </p:spPr>
        <p:txBody>
          <a:bodyPr wrap="none" anchor="ctr"/>
          <a:lstStyle/>
          <a:p>
            <a:endParaRPr lang="en-US"/>
          </a:p>
        </p:txBody>
      </p:sp>
      <p:pic>
        <p:nvPicPr>
          <p:cNvPr id="12" name="Picture 11" descr="NSF logo.jpg"/>
          <p:cNvPicPr>
            <a:picLocks noChangeAspect="1"/>
          </p:cNvPicPr>
          <p:nvPr/>
        </p:nvPicPr>
        <p:blipFill>
          <a:blip r:embed="rId3" cstate="print"/>
          <a:stretch>
            <a:fillRect/>
          </a:stretch>
        </p:blipFill>
        <p:spPr>
          <a:xfrm>
            <a:off x="8020323" y="130823"/>
            <a:ext cx="1017188" cy="1023315"/>
          </a:xfrm>
          <a:prstGeom prst="rect">
            <a:avLst/>
          </a:prstGeom>
        </p:spPr>
      </p:pic>
      <p:pic>
        <p:nvPicPr>
          <p:cNvPr id="14" name="Picture 13" descr="JustM_purple.jp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0802" y="130823"/>
            <a:ext cx="792698" cy="944759"/>
          </a:xfrm>
          <a:prstGeom prst="rect">
            <a:avLst/>
          </a:prstGeom>
        </p:spPr>
      </p:pic>
      <p:sp>
        <p:nvSpPr>
          <p:cNvPr id="16" name="Text Box 28">
            <a:extLst>
              <a:ext uri="{FF2B5EF4-FFF2-40B4-BE49-F238E27FC236}">
                <a16:creationId xmlns:a16="http://schemas.microsoft.com/office/drawing/2014/main" id="{01559423-3934-4456-95AD-AD5FA4E91619}"/>
              </a:ext>
            </a:extLst>
          </p:cNvPr>
          <p:cNvSpPr txBox="1">
            <a:spLocks noChangeArrowheads="1"/>
          </p:cNvSpPr>
          <p:nvPr/>
        </p:nvSpPr>
        <p:spPr bwMode="auto">
          <a:xfrm>
            <a:off x="339941" y="6150114"/>
            <a:ext cx="8804059" cy="707886"/>
          </a:xfrm>
          <a:prstGeom prst="rect">
            <a:avLst/>
          </a:prstGeom>
          <a:noFill/>
          <a:ln w="9525">
            <a:noFill/>
            <a:miter lim="800000"/>
            <a:headEnd/>
            <a:tailEnd/>
          </a:ln>
        </p:spPr>
        <p:txBody>
          <a:bodyPr wrap="square">
            <a:spAutoFit/>
          </a:bodyPr>
          <a:lstStyle/>
          <a:p>
            <a:r>
              <a:rPr lang="en-US" sz="1000" b="1" dirty="0">
                <a:solidFill>
                  <a:srgbClr val="333399"/>
                </a:solidFill>
              </a:rPr>
              <a:t>Facilities and instrumentation used:</a:t>
            </a:r>
            <a:r>
              <a:rPr lang="en-US" sz="1000" dirty="0">
                <a:solidFill>
                  <a:srgbClr val="333399"/>
                </a:solidFill>
              </a:rPr>
              <a:t>  </a:t>
            </a:r>
            <a:r>
              <a:rPr lang="en-US" sz="1000" dirty="0" err="1" smtClean="0">
                <a:solidFill>
                  <a:srgbClr val="333399"/>
                </a:solidFill>
              </a:rPr>
              <a:t>MagLab’s</a:t>
            </a:r>
            <a:r>
              <a:rPr lang="en-US" sz="1000" dirty="0" smtClean="0">
                <a:solidFill>
                  <a:srgbClr val="333399"/>
                </a:solidFill>
              </a:rPr>
              <a:t> </a:t>
            </a:r>
            <a:r>
              <a:rPr lang="en-US" sz="1000" dirty="0">
                <a:solidFill>
                  <a:srgbClr val="333399"/>
                </a:solidFill>
              </a:rPr>
              <a:t>25 T Split-Florida Helix Magnet, </a:t>
            </a:r>
            <a:r>
              <a:rPr lang="en-US" sz="1000" dirty="0" err="1" smtClean="0">
                <a:solidFill>
                  <a:srgbClr val="333399"/>
                </a:solidFill>
              </a:rPr>
              <a:t>MagLab’s</a:t>
            </a:r>
            <a:r>
              <a:rPr lang="en-US" sz="1000" dirty="0" smtClean="0">
                <a:solidFill>
                  <a:srgbClr val="333399"/>
                </a:solidFill>
              </a:rPr>
              <a:t> </a:t>
            </a:r>
            <a:r>
              <a:rPr lang="en-US" sz="1000" dirty="0">
                <a:solidFill>
                  <a:srgbClr val="333399"/>
                </a:solidFill>
              </a:rPr>
              <a:t>Ultrafast </a:t>
            </a:r>
            <a:r>
              <a:rPr lang="en-US" sz="1000" dirty="0" smtClean="0">
                <a:solidFill>
                  <a:srgbClr val="333399"/>
                </a:solidFill>
              </a:rPr>
              <a:t>(Femtosecond) Optics </a:t>
            </a:r>
            <a:r>
              <a:rPr lang="en-US" sz="1000" dirty="0">
                <a:solidFill>
                  <a:srgbClr val="333399"/>
                </a:solidFill>
              </a:rPr>
              <a:t>Facilities</a:t>
            </a:r>
          </a:p>
          <a:p>
            <a:r>
              <a:rPr lang="en-US" sz="1000" b="1" dirty="0">
                <a:solidFill>
                  <a:srgbClr val="333399"/>
                </a:solidFill>
              </a:rPr>
              <a:t>Citation: </a:t>
            </a:r>
            <a:r>
              <a:rPr lang="en-US" sz="1000" dirty="0" err="1">
                <a:solidFill>
                  <a:srgbClr val="333399"/>
                </a:solidFill>
              </a:rPr>
              <a:t>Kudisch</a:t>
            </a:r>
            <a:r>
              <a:rPr lang="en-US" sz="1000" dirty="0">
                <a:solidFill>
                  <a:srgbClr val="333399"/>
                </a:solidFill>
              </a:rPr>
              <a:t>, B.; </a:t>
            </a:r>
            <a:r>
              <a:rPr lang="en-US" sz="1000" dirty="0" err="1">
                <a:solidFill>
                  <a:srgbClr val="333399"/>
                </a:solidFill>
              </a:rPr>
              <a:t>Maiuri</a:t>
            </a:r>
            <a:r>
              <a:rPr lang="en-US" sz="1000" dirty="0">
                <a:solidFill>
                  <a:srgbClr val="333399"/>
                </a:solidFill>
              </a:rPr>
              <a:t>, M.; Moretti, L.; Oviedo, M.B.; Wang, L.; </a:t>
            </a:r>
            <a:r>
              <a:rPr lang="en-US" sz="1000" dirty="0" err="1">
                <a:solidFill>
                  <a:srgbClr val="333399"/>
                </a:solidFill>
              </a:rPr>
              <a:t>Oblinsky</a:t>
            </a:r>
            <a:r>
              <a:rPr lang="en-US" sz="1000" dirty="0">
                <a:solidFill>
                  <a:srgbClr val="333399"/>
                </a:solidFill>
              </a:rPr>
              <a:t>, D.G.; </a:t>
            </a:r>
            <a:r>
              <a:rPr lang="en-US" sz="1000" dirty="0" err="1" smtClean="0">
                <a:solidFill>
                  <a:srgbClr val="333399"/>
                </a:solidFill>
              </a:rPr>
              <a:t>Prud'homme</a:t>
            </a:r>
            <a:r>
              <a:rPr lang="en-US" sz="1000" dirty="0">
                <a:solidFill>
                  <a:srgbClr val="333399"/>
                </a:solidFill>
              </a:rPr>
              <a:t>, R.K.; Wong, B.M.; McGill, S.A.; Scholes, G.D., </a:t>
            </a:r>
            <a:endParaRPr lang="en-US" sz="1000" dirty="0" smtClean="0">
              <a:solidFill>
                <a:srgbClr val="333399"/>
              </a:solidFill>
            </a:endParaRPr>
          </a:p>
          <a:p>
            <a:r>
              <a:rPr lang="en-US" sz="1000" i="1" dirty="0" smtClean="0">
                <a:solidFill>
                  <a:srgbClr val="333399"/>
                </a:solidFill>
              </a:rPr>
              <a:t>Ring </a:t>
            </a:r>
            <a:r>
              <a:rPr lang="en-US" sz="1000" i="1" dirty="0">
                <a:solidFill>
                  <a:srgbClr val="333399"/>
                </a:solidFill>
              </a:rPr>
              <a:t>currents modulate optoelectronic properties of aromatic chromophores at 25 T,</a:t>
            </a:r>
            <a:r>
              <a:rPr lang="en-US" sz="1000" dirty="0">
                <a:solidFill>
                  <a:srgbClr val="333399"/>
                </a:solidFill>
              </a:rPr>
              <a:t> </a:t>
            </a:r>
            <a:r>
              <a:rPr lang="en-US" sz="1000" b="1" dirty="0" smtClean="0">
                <a:solidFill>
                  <a:srgbClr val="333399"/>
                </a:solidFill>
              </a:rPr>
              <a:t>Proceedings of the National Academies of Science</a:t>
            </a:r>
            <a:r>
              <a:rPr lang="en-US" sz="1000" dirty="0" smtClean="0">
                <a:solidFill>
                  <a:srgbClr val="333399"/>
                </a:solidFill>
              </a:rPr>
              <a:t>, </a:t>
            </a:r>
            <a:r>
              <a:rPr lang="en-US" sz="1000" b="1" dirty="0">
                <a:solidFill>
                  <a:srgbClr val="333399"/>
                </a:solidFill>
              </a:rPr>
              <a:t>117</a:t>
            </a:r>
            <a:r>
              <a:rPr lang="en-US" sz="1000" dirty="0">
                <a:solidFill>
                  <a:srgbClr val="333399"/>
                </a:solidFill>
              </a:rPr>
              <a:t> (21), 11289-11298 (2020) </a:t>
            </a:r>
            <a:r>
              <a:rPr lang="en-US" sz="1000" dirty="0">
                <a:solidFill>
                  <a:srgbClr val="333399"/>
                </a:solidFill>
                <a:hlinkClick r:id="rId5"/>
              </a:rPr>
              <a:t>doi.org/10.1073/pnas.1918148117</a:t>
            </a:r>
            <a:endParaRPr lang="en-US" sz="1000" dirty="0">
              <a:solidFill>
                <a:srgbClr val="333399"/>
              </a:solidFill>
            </a:endParaRPr>
          </a:p>
        </p:txBody>
      </p:sp>
      <p:sp>
        <p:nvSpPr>
          <p:cNvPr id="19" name="Text Box 28">
            <a:extLst>
              <a:ext uri="{FF2B5EF4-FFF2-40B4-BE49-F238E27FC236}">
                <a16:creationId xmlns:a16="http://schemas.microsoft.com/office/drawing/2014/main" id="{9564196A-95F6-4C8B-8256-E530B129735D}"/>
              </a:ext>
            </a:extLst>
          </p:cNvPr>
          <p:cNvSpPr txBox="1">
            <a:spLocks noChangeArrowheads="1"/>
          </p:cNvSpPr>
          <p:nvPr/>
        </p:nvSpPr>
        <p:spPr bwMode="auto">
          <a:xfrm>
            <a:off x="27467" y="1521983"/>
            <a:ext cx="4344509" cy="4832092"/>
          </a:xfrm>
          <a:prstGeom prst="rect">
            <a:avLst/>
          </a:prstGeom>
          <a:noFill/>
          <a:ln w="9525">
            <a:noFill/>
            <a:miter lim="800000"/>
            <a:headEnd/>
            <a:tailEnd/>
          </a:ln>
        </p:spPr>
        <p:txBody>
          <a:bodyPr wrap="square">
            <a:spAutoFit/>
          </a:bodyPr>
          <a:lstStyle/>
          <a:p>
            <a:pPr algn="just"/>
            <a:r>
              <a:rPr lang="en-US" sz="1100" dirty="0" smtClean="0"/>
              <a:t>High-field magnets </a:t>
            </a:r>
            <a:r>
              <a:rPr lang="en-US" sz="1100" dirty="0"/>
              <a:t>are </a:t>
            </a:r>
            <a:r>
              <a:rPr lang="en-US" sz="1100" dirty="0" smtClean="0"/>
              <a:t>powerful </a:t>
            </a:r>
            <a:r>
              <a:rPr lang="en-US" sz="1100" dirty="0"/>
              <a:t>scientific tools to investigate and manipulate the properties of next-generation quantum materials. Many organic chemical systems studied </a:t>
            </a:r>
            <a:r>
              <a:rPr lang="en-US" sz="1100" dirty="0" smtClean="0"/>
              <a:t>to date have </a:t>
            </a:r>
            <a:r>
              <a:rPr lang="en-US" sz="1100" dirty="0"/>
              <a:t>intrinsic </a:t>
            </a:r>
            <a:r>
              <a:rPr lang="en-US" sz="1100" dirty="0" smtClean="0"/>
              <a:t>magnetism, leading to the straightforward </a:t>
            </a:r>
            <a:r>
              <a:rPr lang="en-US" sz="1100" dirty="0"/>
              <a:t>Zeeman interactions in applied magnetic fields </a:t>
            </a:r>
            <a:r>
              <a:rPr lang="en-US" sz="1100" dirty="0" smtClean="0"/>
              <a:t>that are utilized </a:t>
            </a:r>
            <a:r>
              <a:rPr lang="en-US" sz="1100" dirty="0"/>
              <a:t>in NMR </a:t>
            </a:r>
            <a:r>
              <a:rPr lang="en-US" sz="1100" dirty="0" smtClean="0"/>
              <a:t>spectroscopy</a:t>
            </a:r>
            <a:r>
              <a:rPr lang="en-US" sz="1100" dirty="0"/>
              <a:t>. </a:t>
            </a:r>
            <a:r>
              <a:rPr lang="en-US" sz="1100" i="1" u="sng" dirty="0" smtClean="0"/>
              <a:t>Recently, MagLab users have </a:t>
            </a:r>
            <a:r>
              <a:rPr lang="en-US" sz="1100" i="1" u="sng" dirty="0"/>
              <a:t>observed </a:t>
            </a:r>
            <a:r>
              <a:rPr lang="en-US" sz="1100" i="1" u="sng" dirty="0" smtClean="0"/>
              <a:t>magnetic-field-induced </a:t>
            </a:r>
            <a:r>
              <a:rPr lang="en-US" sz="1100" i="1" u="sng" dirty="0"/>
              <a:t>effects in the </a:t>
            </a:r>
            <a:r>
              <a:rPr lang="en-US" sz="1100" i="1" u="sng" dirty="0" err="1"/>
              <a:t>photophysics</a:t>
            </a:r>
            <a:r>
              <a:rPr lang="en-US" sz="1100" i="1" u="sng" dirty="0"/>
              <a:t> of </a:t>
            </a:r>
            <a:r>
              <a:rPr lang="en-US" sz="1100" i="1" u="sng" dirty="0" smtClean="0"/>
              <a:t>non-magnetic organic molecules, </a:t>
            </a:r>
            <a:r>
              <a:rPr lang="en-US" sz="1100" i="1" u="sng" dirty="0" smtClean="0"/>
              <a:t>t</a:t>
            </a:r>
            <a:r>
              <a:rPr lang="en-US" sz="1100" i="1" u="sng" dirty="0" smtClean="0"/>
              <a:t>hereby expanding the scope of candidate materials that may be considered for multifunctional devices.</a:t>
            </a:r>
          </a:p>
          <a:p>
            <a:pPr algn="just"/>
            <a:endParaRPr lang="en-US" sz="1100" dirty="0" smtClean="0"/>
          </a:p>
          <a:p>
            <a:pPr algn="just"/>
            <a:r>
              <a:rPr lang="en-US" sz="1100" dirty="0" smtClean="0"/>
              <a:t>Experiments in the </a:t>
            </a:r>
            <a:r>
              <a:rPr lang="en-US" sz="1100" dirty="0" err="1" smtClean="0"/>
              <a:t>MagLab’s</a:t>
            </a:r>
            <a:r>
              <a:rPr lang="en-US" sz="1100" dirty="0" smtClean="0"/>
              <a:t> unique </a:t>
            </a:r>
            <a:r>
              <a:rPr lang="en-US" sz="1100" dirty="0"/>
              <a:t>25 T Split-Florida Helix </a:t>
            </a:r>
            <a:r>
              <a:rPr lang="en-US" sz="1100" dirty="0" smtClean="0"/>
              <a:t>Magnet</a:t>
            </a:r>
            <a:r>
              <a:rPr lang="en-US" sz="1100" dirty="0"/>
              <a:t> </a:t>
            </a:r>
            <a:r>
              <a:rPr lang="en-US" sz="1100" dirty="0" smtClean="0"/>
              <a:t>confirmed theoretical predictions by this collaboration </a:t>
            </a:r>
            <a:r>
              <a:rPr lang="en-US" sz="1100" dirty="0"/>
              <a:t>that a strong magnetic field applied </a:t>
            </a:r>
            <a:r>
              <a:rPr lang="en-US" sz="1100" dirty="0" smtClean="0"/>
              <a:t>to </a:t>
            </a:r>
            <a:r>
              <a:rPr lang="en-US" sz="1100" dirty="0"/>
              <a:t>organic aromatic molecules </a:t>
            </a:r>
            <a:r>
              <a:rPr lang="en-US" sz="1100" dirty="0" smtClean="0"/>
              <a:t>will affect </a:t>
            </a:r>
            <a:r>
              <a:rPr lang="en-US" sz="1100" dirty="0"/>
              <a:t>their optoelectronic </a:t>
            </a:r>
            <a:r>
              <a:rPr lang="en-US" sz="1100" dirty="0" smtClean="0"/>
              <a:t>properties. The Split-Florida Helix magnet enables ultrafast (femtosecond) optical </a:t>
            </a:r>
            <a:r>
              <a:rPr lang="en-US" sz="1100" dirty="0"/>
              <a:t>spectroscopy on liquid samples </a:t>
            </a:r>
            <a:r>
              <a:rPr lang="en-US" sz="1100" dirty="0" smtClean="0"/>
              <a:t>positioned in the center of the magnet. </a:t>
            </a:r>
            <a:r>
              <a:rPr lang="en-US" sz="1100" i="1" u="sng" dirty="0"/>
              <a:t>Aromatic ring currents of several nanoamperes induced by the applied fields were shown to modulate not only the light absorbing properties of the model aromatic chromophore, but also </a:t>
            </a:r>
            <a:r>
              <a:rPr lang="en-US" sz="1100" i="1" u="sng" dirty="0" smtClean="0"/>
              <a:t>their </a:t>
            </a:r>
            <a:r>
              <a:rPr lang="en-US" sz="1100" i="1" u="sng" dirty="0"/>
              <a:t>subsequent ultrafast dynamics after light absorption</a:t>
            </a:r>
            <a:r>
              <a:rPr lang="en-US" sz="1100" dirty="0"/>
              <a:t>, </a:t>
            </a:r>
            <a:r>
              <a:rPr lang="en-US" sz="1100" dirty="0" smtClean="0"/>
              <a:t>as shown </a:t>
            </a:r>
            <a:r>
              <a:rPr lang="en-US" sz="1100" dirty="0"/>
              <a:t>in the figure. </a:t>
            </a:r>
            <a:endParaRPr lang="en-US" sz="1100" dirty="0" smtClean="0"/>
          </a:p>
          <a:p>
            <a:pPr algn="just"/>
            <a:endParaRPr lang="en-US" sz="1100" dirty="0"/>
          </a:p>
          <a:p>
            <a:pPr algn="just"/>
            <a:r>
              <a:rPr lang="en-US" sz="1100" i="1" u="sng" dirty="0" smtClean="0"/>
              <a:t>Magnetic </a:t>
            </a:r>
            <a:r>
              <a:rPr lang="en-US" sz="1100" i="1" u="sng" dirty="0"/>
              <a:t>field sensitivity was also demonstrated to be enhanced by molecular aggregation in certain packing arrangements, analogous to constructing a solenoid from a quantum </a:t>
            </a:r>
            <a:r>
              <a:rPr lang="en-US" sz="1100" i="1" u="sng" dirty="0" smtClean="0"/>
              <a:t>molecules. </a:t>
            </a:r>
            <a:r>
              <a:rPr lang="en-US" sz="1100" dirty="0" smtClean="0"/>
              <a:t>Understanding how magnetic fields affect the electronic properties of aromatic molecules broadens our understanding of fundamental molecular magneto-science. </a:t>
            </a:r>
            <a:endParaRPr lang="en-US" sz="1100" dirty="0"/>
          </a:p>
        </p:txBody>
      </p:sp>
      <p:pic>
        <p:nvPicPr>
          <p:cNvPr id="3" name="Picture 2">
            <a:extLst>
              <a:ext uri="{FF2B5EF4-FFF2-40B4-BE49-F238E27FC236}">
                <a16:creationId xmlns:a16="http://schemas.microsoft.com/office/drawing/2014/main" id="{6F6F84E0-199D-49CA-80B1-FF34E0588B34}"/>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431" r="2568" b="56836"/>
          <a:stretch/>
        </p:blipFill>
        <p:spPr>
          <a:xfrm>
            <a:off x="4400130" y="1591759"/>
            <a:ext cx="4629150" cy="1932675"/>
          </a:xfrm>
          <a:prstGeom prst="rect">
            <a:avLst/>
          </a:prstGeom>
        </p:spPr>
      </p:pic>
      <p:sp>
        <p:nvSpPr>
          <p:cNvPr id="13" name="Text Box 62">
            <a:extLst>
              <a:ext uri="{FF2B5EF4-FFF2-40B4-BE49-F238E27FC236}">
                <a16:creationId xmlns:a16="http://schemas.microsoft.com/office/drawing/2014/main" id="{A213374C-4F86-4598-BA6C-688655D546FE}"/>
              </a:ext>
            </a:extLst>
          </p:cNvPr>
          <p:cNvSpPr txBox="1">
            <a:spLocks noChangeArrowheads="1"/>
          </p:cNvSpPr>
          <p:nvPr/>
        </p:nvSpPr>
        <p:spPr bwMode="auto">
          <a:xfrm>
            <a:off x="578978" y="30749"/>
            <a:ext cx="7925828" cy="1366528"/>
          </a:xfrm>
          <a:prstGeom prst="rect">
            <a:avLst/>
          </a:prstGeom>
          <a:noFill/>
          <a:ln w="9525">
            <a:noFill/>
            <a:miter lim="800000"/>
            <a:headEnd/>
            <a:tailEnd/>
          </a:ln>
        </p:spPr>
        <p:txBody>
          <a:bodyPr wrap="square">
            <a:spAutoFit/>
          </a:bodyPr>
          <a:lstStyle/>
          <a:p>
            <a:pPr algn="ctr">
              <a:lnSpc>
                <a:spcPct val="90000"/>
              </a:lnSpc>
              <a:spcBef>
                <a:spcPts val="0"/>
              </a:spcBef>
            </a:pPr>
            <a:r>
              <a:rPr lang="en-US" sz="1600" b="1" dirty="0" smtClean="0"/>
              <a:t>Inducing m</a:t>
            </a:r>
            <a:r>
              <a:rPr lang="en-US" sz="1600" b="1" kern="1200" dirty="0" smtClean="0"/>
              <a:t>agnetic </a:t>
            </a:r>
            <a:r>
              <a:rPr lang="en-US" sz="1600" b="1" kern="1200" dirty="0"/>
              <a:t>ring currents </a:t>
            </a:r>
            <a:r>
              <a:rPr lang="en-US" sz="1600" b="1" kern="1200" dirty="0" smtClean="0"/>
              <a:t>in non-magnetic aromatic </a:t>
            </a:r>
            <a:r>
              <a:rPr lang="en-US" sz="1600" b="1" dirty="0" smtClean="0"/>
              <a:t>molecules</a:t>
            </a:r>
            <a:r>
              <a:rPr lang="en-US" sz="1600" b="1" kern="1200" dirty="0" smtClean="0"/>
              <a:t>: </a:t>
            </a:r>
          </a:p>
          <a:p>
            <a:pPr algn="ctr">
              <a:lnSpc>
                <a:spcPct val="90000"/>
              </a:lnSpc>
              <a:spcBef>
                <a:spcPts val="0"/>
              </a:spcBef>
            </a:pPr>
            <a:r>
              <a:rPr lang="en-US" sz="1600" b="1" kern="1200" dirty="0" smtClean="0"/>
              <a:t>a finding from the 25 T Split-Florida Helix</a:t>
            </a:r>
            <a:endParaRPr lang="en-US" sz="1600" b="1" kern="1200" dirty="0"/>
          </a:p>
          <a:p>
            <a:pPr algn="ctr">
              <a:spcBef>
                <a:spcPts val="0"/>
              </a:spcBef>
            </a:pPr>
            <a:endParaRPr lang="en-US" sz="400" dirty="0"/>
          </a:p>
          <a:p>
            <a:pPr algn="ctr">
              <a:spcBef>
                <a:spcPts val="0"/>
              </a:spcBef>
            </a:pPr>
            <a:r>
              <a:rPr lang="en-US" sz="1000" dirty="0"/>
              <a:t>Bryan Kudisch</a:t>
            </a:r>
            <a:r>
              <a:rPr lang="en-US" sz="1000" kern="1200" baseline="30000" dirty="0"/>
              <a:t>1</a:t>
            </a:r>
            <a:r>
              <a:rPr lang="en-US" sz="1000" kern="1200" dirty="0"/>
              <a:t>, </a:t>
            </a:r>
            <a:r>
              <a:rPr lang="en-US" sz="1000" dirty="0"/>
              <a:t>Margherita Maiuri</a:t>
            </a:r>
            <a:r>
              <a:rPr lang="en-US" sz="1000" kern="1200" baseline="30000" dirty="0"/>
              <a:t>1,2</a:t>
            </a:r>
            <a:r>
              <a:rPr lang="en-US" sz="1000" kern="1200" dirty="0"/>
              <a:t>, </a:t>
            </a:r>
            <a:r>
              <a:rPr lang="en-US" sz="1000" dirty="0"/>
              <a:t>Luca Moretti</a:t>
            </a:r>
            <a:r>
              <a:rPr lang="en-US" sz="1000" kern="1200" baseline="30000" dirty="0"/>
              <a:t>1,2</a:t>
            </a:r>
            <a:r>
              <a:rPr lang="en-US" sz="1000" kern="1200" dirty="0"/>
              <a:t>, Maria </a:t>
            </a:r>
            <a:r>
              <a:rPr lang="en-US" sz="1000" dirty="0"/>
              <a:t>B. Oviedo</a:t>
            </a:r>
            <a:r>
              <a:rPr lang="en-US" sz="1000" kern="1200" baseline="30000" dirty="0"/>
              <a:t>1,3,4</a:t>
            </a:r>
            <a:r>
              <a:rPr lang="en-US" sz="1000" kern="1200" dirty="0"/>
              <a:t>, </a:t>
            </a:r>
            <a:r>
              <a:rPr lang="en-US" sz="1000" dirty="0"/>
              <a:t>Leon Wang</a:t>
            </a:r>
            <a:r>
              <a:rPr lang="en-US" sz="1000" kern="1200" baseline="30000" dirty="0"/>
              <a:t>1</a:t>
            </a:r>
            <a:r>
              <a:rPr lang="en-US" sz="1000" dirty="0"/>
              <a:t>, Daniel G. Oblinsky</a:t>
            </a:r>
            <a:r>
              <a:rPr lang="en-US" sz="1000" baseline="30000" dirty="0"/>
              <a:t>1</a:t>
            </a:r>
            <a:r>
              <a:rPr lang="en-US" sz="1000" dirty="0"/>
              <a:t>, </a:t>
            </a:r>
            <a:endParaRPr lang="en-US" sz="1000" dirty="0" smtClean="0"/>
          </a:p>
          <a:p>
            <a:pPr algn="ctr">
              <a:spcBef>
                <a:spcPts val="0"/>
              </a:spcBef>
            </a:pPr>
            <a:r>
              <a:rPr lang="en-US" sz="1000" dirty="0" smtClean="0"/>
              <a:t>Robert </a:t>
            </a:r>
            <a:r>
              <a:rPr lang="en-US" sz="1000" dirty="0"/>
              <a:t>K. Prud’homme</a:t>
            </a:r>
            <a:r>
              <a:rPr lang="en-US" sz="1000" baseline="30000" dirty="0"/>
              <a:t>1</a:t>
            </a:r>
            <a:r>
              <a:rPr lang="en-US" sz="1000" dirty="0"/>
              <a:t>, Bryan M. Wong</a:t>
            </a:r>
            <a:r>
              <a:rPr lang="en-US" sz="1000" baseline="30000" dirty="0"/>
              <a:t>3</a:t>
            </a:r>
            <a:r>
              <a:rPr lang="en-US" sz="1000" dirty="0"/>
              <a:t>, Stephen A. McGill</a:t>
            </a:r>
            <a:r>
              <a:rPr lang="en-US" sz="1000" baseline="30000" dirty="0"/>
              <a:t>5</a:t>
            </a:r>
            <a:r>
              <a:rPr lang="en-US" sz="1000" dirty="0"/>
              <a:t>, Gregory D. Scholes</a:t>
            </a:r>
            <a:r>
              <a:rPr lang="en-US" sz="1000" baseline="30000" dirty="0"/>
              <a:t>1</a:t>
            </a:r>
            <a:endParaRPr lang="en-US" sz="1000" kern="1200" dirty="0"/>
          </a:p>
          <a:p>
            <a:pPr algn="ctr">
              <a:spcBef>
                <a:spcPts val="0"/>
              </a:spcBef>
            </a:pPr>
            <a:r>
              <a:rPr lang="en-US" sz="1000" b="1" dirty="0" smtClean="0">
                <a:solidFill>
                  <a:srgbClr val="0033CC"/>
                </a:solidFill>
              </a:rPr>
              <a:t>1. Princeton </a:t>
            </a:r>
            <a:r>
              <a:rPr lang="en-US" sz="1000" b="1" dirty="0">
                <a:solidFill>
                  <a:srgbClr val="0033CC"/>
                </a:solidFill>
              </a:rPr>
              <a:t>University</a:t>
            </a:r>
            <a:r>
              <a:rPr lang="en-US" sz="1000" b="1" kern="1200" dirty="0">
                <a:solidFill>
                  <a:srgbClr val="0033CC"/>
                </a:solidFill>
              </a:rPr>
              <a:t>; </a:t>
            </a:r>
            <a:r>
              <a:rPr lang="en-US" sz="1000" b="1" kern="1200" dirty="0" smtClean="0">
                <a:solidFill>
                  <a:srgbClr val="0033CC"/>
                </a:solidFill>
              </a:rPr>
              <a:t> 2</a:t>
            </a:r>
            <a:r>
              <a:rPr lang="en-US" sz="1000" b="1" kern="1200" dirty="0">
                <a:solidFill>
                  <a:srgbClr val="0033CC"/>
                </a:solidFill>
              </a:rPr>
              <a:t>. </a:t>
            </a:r>
            <a:r>
              <a:rPr lang="en-US" sz="1000" b="1" dirty="0" err="1">
                <a:solidFill>
                  <a:srgbClr val="0033CC"/>
                </a:solidFill>
              </a:rPr>
              <a:t>Politecnico</a:t>
            </a:r>
            <a:r>
              <a:rPr lang="en-US" sz="1000" b="1" dirty="0">
                <a:solidFill>
                  <a:srgbClr val="0033CC"/>
                </a:solidFill>
              </a:rPr>
              <a:t> di Milano</a:t>
            </a:r>
            <a:r>
              <a:rPr lang="en-US" sz="1000" b="1" kern="1200" dirty="0">
                <a:solidFill>
                  <a:srgbClr val="0033CC"/>
                </a:solidFill>
              </a:rPr>
              <a:t>; </a:t>
            </a:r>
            <a:r>
              <a:rPr lang="en-US" sz="1000" b="1" kern="1200" dirty="0" smtClean="0">
                <a:solidFill>
                  <a:srgbClr val="0033CC"/>
                </a:solidFill>
              </a:rPr>
              <a:t> 3</a:t>
            </a:r>
            <a:r>
              <a:rPr lang="en-US" sz="1000" b="1" kern="1200" dirty="0">
                <a:solidFill>
                  <a:srgbClr val="0033CC"/>
                </a:solidFill>
              </a:rPr>
              <a:t>. University of California, Riverside</a:t>
            </a:r>
            <a:r>
              <a:rPr lang="en-US" sz="1000" b="1" dirty="0">
                <a:solidFill>
                  <a:srgbClr val="0033CC"/>
                </a:solidFill>
              </a:rPr>
              <a:t>; </a:t>
            </a:r>
            <a:endParaRPr lang="en-US" sz="1000" b="1" dirty="0" smtClean="0">
              <a:solidFill>
                <a:srgbClr val="0033CC"/>
              </a:solidFill>
            </a:endParaRPr>
          </a:p>
          <a:p>
            <a:pPr algn="ctr">
              <a:spcBef>
                <a:spcPts val="0"/>
              </a:spcBef>
            </a:pPr>
            <a:r>
              <a:rPr lang="en-US" sz="1000" b="1" dirty="0" smtClean="0">
                <a:solidFill>
                  <a:srgbClr val="0033CC"/>
                </a:solidFill>
              </a:rPr>
              <a:t>4</a:t>
            </a:r>
            <a:r>
              <a:rPr lang="en-US" sz="1000" b="1" dirty="0">
                <a:solidFill>
                  <a:srgbClr val="0033CC"/>
                </a:solidFill>
              </a:rPr>
              <a:t>. Universidad Nacional de Cordoba; </a:t>
            </a:r>
            <a:r>
              <a:rPr lang="en-US" sz="1000" b="1" dirty="0" smtClean="0">
                <a:solidFill>
                  <a:srgbClr val="0033CC"/>
                </a:solidFill>
              </a:rPr>
              <a:t> 5</a:t>
            </a:r>
            <a:r>
              <a:rPr lang="en-US" sz="1000" b="1" dirty="0">
                <a:solidFill>
                  <a:srgbClr val="0033CC"/>
                </a:solidFill>
              </a:rPr>
              <a:t>. National High Magnetic Field </a:t>
            </a:r>
            <a:r>
              <a:rPr lang="en-US" sz="1000" b="1" dirty="0" smtClean="0">
                <a:solidFill>
                  <a:srgbClr val="0033CC"/>
                </a:solidFill>
              </a:rPr>
              <a:t>Laboratory</a:t>
            </a:r>
            <a:r>
              <a:rPr lang="en-US" sz="1000" b="1" kern="1200" dirty="0" smtClean="0">
                <a:solidFill>
                  <a:srgbClr val="0033CC"/>
                </a:solidFill>
              </a:rPr>
              <a:t> </a:t>
            </a:r>
            <a:endParaRPr lang="en-US" sz="1000" b="1" kern="1200" dirty="0">
              <a:solidFill>
                <a:srgbClr val="0033CC"/>
              </a:solidFill>
            </a:endParaRPr>
          </a:p>
          <a:p>
            <a:pPr algn="ctr">
              <a:spcBef>
                <a:spcPts val="0"/>
              </a:spcBef>
            </a:pPr>
            <a:r>
              <a:rPr lang="en-US" sz="1000" b="1" dirty="0"/>
              <a:t>Funding Grants:</a:t>
            </a:r>
            <a:r>
              <a:rPr lang="en-US" sz="1000" dirty="0"/>
              <a:t>  S.A. McGill, G.D. Scholes (DMR-1229217 </a:t>
            </a:r>
            <a:r>
              <a:rPr lang="en-US" sz="1000" dirty="0" smtClean="0"/>
              <a:t>and </a:t>
            </a:r>
            <a:r>
              <a:rPr lang="en-US" sz="1000" dirty="0"/>
              <a:t>Princeton </a:t>
            </a:r>
            <a:r>
              <a:rPr lang="en-US" sz="1000" dirty="0" smtClean="0"/>
              <a:t>Innovation </a:t>
            </a:r>
            <a:r>
              <a:rPr lang="en-US" sz="1000" dirty="0"/>
              <a:t>Fund); G.S. Boebinger (NSF DMR-1644779)</a:t>
            </a:r>
            <a:endParaRPr lang="en-US" sz="1000" b="1" dirty="0">
              <a:solidFill>
                <a:srgbClr val="0033CC"/>
              </a:solidFill>
            </a:endParaRPr>
          </a:p>
        </p:txBody>
      </p:sp>
      <p:sp>
        <p:nvSpPr>
          <p:cNvPr id="2" name="TextBox 1"/>
          <p:cNvSpPr txBox="1"/>
          <p:nvPr/>
        </p:nvSpPr>
        <p:spPr>
          <a:xfrm>
            <a:off x="4944860" y="1765954"/>
            <a:ext cx="679673" cy="138499"/>
          </a:xfrm>
          <a:prstGeom prst="rect">
            <a:avLst/>
          </a:prstGeom>
          <a:solidFill>
            <a:schemeClr val="bg1"/>
          </a:solidFill>
        </p:spPr>
        <p:txBody>
          <a:bodyPr wrap="none" lIns="0" tIns="0" rIns="0" bIns="0" rtlCol="0">
            <a:spAutoFit/>
          </a:bodyPr>
          <a:lstStyle/>
          <a:p>
            <a:r>
              <a:rPr lang="en-US" sz="900" dirty="0" smtClean="0"/>
              <a:t>Nanoparticle </a:t>
            </a:r>
            <a:endParaRPr lang="en-US" sz="900" dirty="0"/>
          </a:p>
        </p:txBody>
      </p:sp>
      <p:sp>
        <p:nvSpPr>
          <p:cNvPr id="15" name="TextBox 14"/>
          <p:cNvSpPr txBox="1"/>
          <p:nvPr/>
        </p:nvSpPr>
        <p:spPr>
          <a:xfrm>
            <a:off x="5032720" y="1904453"/>
            <a:ext cx="493725" cy="138499"/>
          </a:xfrm>
          <a:prstGeom prst="rect">
            <a:avLst/>
          </a:prstGeom>
          <a:solidFill>
            <a:schemeClr val="bg1"/>
          </a:solidFill>
        </p:spPr>
        <p:txBody>
          <a:bodyPr wrap="none" lIns="0" tIns="0" rIns="0" bIns="0" rtlCol="0">
            <a:spAutoFit/>
          </a:bodyPr>
          <a:lstStyle/>
          <a:p>
            <a:r>
              <a:rPr lang="en-US" sz="900" dirty="0" smtClean="0"/>
              <a:t>Molecule </a:t>
            </a:r>
            <a:endParaRPr lang="en-US" sz="900" dirty="0"/>
          </a:p>
        </p:txBody>
      </p:sp>
      <p:sp>
        <p:nvSpPr>
          <p:cNvPr id="17" name="TextBox 16"/>
          <p:cNvSpPr txBox="1"/>
          <p:nvPr/>
        </p:nvSpPr>
        <p:spPr>
          <a:xfrm>
            <a:off x="7298012" y="1879300"/>
            <a:ext cx="493725" cy="138499"/>
          </a:xfrm>
          <a:prstGeom prst="rect">
            <a:avLst/>
          </a:prstGeom>
          <a:solidFill>
            <a:schemeClr val="bg1"/>
          </a:solidFill>
        </p:spPr>
        <p:txBody>
          <a:bodyPr wrap="none" lIns="0" tIns="0" rIns="0" bIns="0" rtlCol="0">
            <a:spAutoFit/>
          </a:bodyPr>
          <a:lstStyle/>
          <a:p>
            <a:r>
              <a:rPr lang="en-US" sz="900" dirty="0" smtClean="0"/>
              <a:t>Molecule </a:t>
            </a:r>
            <a:endParaRPr lang="en-US" sz="900" dirty="0"/>
          </a:p>
        </p:txBody>
      </p:sp>
      <p:pic>
        <p:nvPicPr>
          <p:cNvPr id="18" name="Picture 17">
            <a:extLst>
              <a:ext uri="{FF2B5EF4-FFF2-40B4-BE49-F238E27FC236}">
                <a16:creationId xmlns:a16="http://schemas.microsoft.com/office/drawing/2014/main" id="{6F6F84E0-199D-49CA-80B1-FF34E0588B34}"/>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812" t="54746" r="1416" b="5426"/>
          <a:stretch/>
        </p:blipFill>
        <p:spPr>
          <a:xfrm>
            <a:off x="4435642" y="3899511"/>
            <a:ext cx="4611008" cy="1825388"/>
          </a:xfrm>
          <a:prstGeom prst="rect">
            <a:avLst/>
          </a:prstGeom>
        </p:spPr>
      </p:pic>
      <p:sp>
        <p:nvSpPr>
          <p:cNvPr id="20" name="Text Box 28">
            <a:extLst>
              <a:ext uri="{FF2B5EF4-FFF2-40B4-BE49-F238E27FC236}">
                <a16:creationId xmlns:a16="http://schemas.microsoft.com/office/drawing/2014/main" id="{9564196A-95F6-4C8B-8256-E530B129735D}"/>
              </a:ext>
            </a:extLst>
          </p:cNvPr>
          <p:cNvSpPr txBox="1">
            <a:spLocks noChangeArrowheads="1"/>
          </p:cNvSpPr>
          <p:nvPr/>
        </p:nvSpPr>
        <p:spPr bwMode="auto">
          <a:xfrm>
            <a:off x="4705168" y="3509175"/>
            <a:ext cx="4225777" cy="369332"/>
          </a:xfrm>
          <a:prstGeom prst="rect">
            <a:avLst/>
          </a:prstGeom>
          <a:solidFill>
            <a:schemeClr val="bg1"/>
          </a:solidFill>
          <a:ln w="9525">
            <a:noFill/>
            <a:miter lim="800000"/>
            <a:headEnd/>
            <a:tailEnd/>
          </a:ln>
        </p:spPr>
        <p:txBody>
          <a:bodyPr wrap="square">
            <a:spAutoFit/>
          </a:bodyPr>
          <a:lstStyle/>
          <a:p>
            <a:pPr algn="just">
              <a:lnSpc>
                <a:spcPct val="90000"/>
              </a:lnSpc>
            </a:pPr>
            <a:r>
              <a:rPr lang="en-US" sz="1000" dirty="0" smtClean="0"/>
              <a:t>High magnetic fields of 25T modulate by more than 10% the absorption properties of nanoparticles comprised of aromatic molecules.</a:t>
            </a:r>
            <a:endParaRPr lang="en-US" sz="1000" dirty="0"/>
          </a:p>
        </p:txBody>
      </p:sp>
      <p:sp>
        <p:nvSpPr>
          <p:cNvPr id="21" name="Text Box 28">
            <a:extLst>
              <a:ext uri="{FF2B5EF4-FFF2-40B4-BE49-F238E27FC236}">
                <a16:creationId xmlns:a16="http://schemas.microsoft.com/office/drawing/2014/main" id="{9564196A-95F6-4C8B-8256-E530B129735D}"/>
              </a:ext>
            </a:extLst>
          </p:cNvPr>
          <p:cNvSpPr txBox="1">
            <a:spLocks noChangeArrowheads="1"/>
          </p:cNvSpPr>
          <p:nvPr/>
        </p:nvSpPr>
        <p:spPr bwMode="auto">
          <a:xfrm>
            <a:off x="4846463" y="5712948"/>
            <a:ext cx="3827022" cy="369332"/>
          </a:xfrm>
          <a:prstGeom prst="rect">
            <a:avLst/>
          </a:prstGeom>
          <a:solidFill>
            <a:schemeClr val="bg1"/>
          </a:solidFill>
          <a:ln w="9525">
            <a:noFill/>
            <a:miter lim="800000"/>
            <a:headEnd/>
            <a:tailEnd/>
          </a:ln>
        </p:spPr>
        <p:txBody>
          <a:bodyPr wrap="square">
            <a:spAutoFit/>
          </a:bodyPr>
          <a:lstStyle/>
          <a:p>
            <a:pPr algn="just">
              <a:lnSpc>
                <a:spcPct val="90000"/>
              </a:lnSpc>
            </a:pPr>
            <a:r>
              <a:rPr lang="en-US" sz="1000" dirty="0" smtClean="0"/>
              <a:t>The </a:t>
            </a:r>
            <a:r>
              <a:rPr lang="en-US" sz="1000" dirty="0" err="1" smtClean="0"/>
              <a:t>subpicosecond</a:t>
            </a:r>
            <a:r>
              <a:rPr lang="en-US" sz="1000" dirty="0" smtClean="0"/>
              <a:t> intersystem crossing rate in nanoparticles of aromatic molecules is also modulated by 25T magnetic fields.</a:t>
            </a:r>
            <a:endParaRPr lang="en-US" sz="1000" dirty="0"/>
          </a:p>
        </p:txBody>
      </p:sp>
    </p:spTree>
    <p:extLst>
      <p:ext uri="{BB962C8B-B14F-4D97-AF65-F5344CB8AC3E}">
        <p14:creationId xmlns:p14="http://schemas.microsoft.com/office/powerpoint/2010/main" val="33458449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5"/>
          <p:cNvSpPr>
            <a:spLocks noChangeArrowheads="1"/>
          </p:cNvSpPr>
          <p:nvPr/>
        </p:nvSpPr>
        <p:spPr bwMode="auto">
          <a:xfrm>
            <a:off x="784225" y="6281738"/>
            <a:ext cx="184150" cy="274637"/>
          </a:xfrm>
          <a:prstGeom prst="rect">
            <a:avLst/>
          </a:prstGeom>
          <a:noFill/>
          <a:ln w="9525">
            <a:noFill/>
            <a:miter lim="800000"/>
            <a:headEnd/>
            <a:tailEnd/>
          </a:ln>
        </p:spPr>
        <p:txBody>
          <a:bodyPr wrap="none">
            <a:spAutoFit/>
          </a:bodyPr>
          <a:lstStyle/>
          <a:p>
            <a:endParaRPr lang="en-US" sz="1200"/>
          </a:p>
        </p:txBody>
      </p:sp>
      <p:sp>
        <p:nvSpPr>
          <p:cNvPr id="1028" name="Text Box 28"/>
          <p:cNvSpPr txBox="1">
            <a:spLocks noChangeArrowheads="1"/>
          </p:cNvSpPr>
          <p:nvPr/>
        </p:nvSpPr>
        <p:spPr bwMode="auto">
          <a:xfrm>
            <a:off x="27466" y="1471797"/>
            <a:ext cx="4387850" cy="4832092"/>
          </a:xfrm>
          <a:prstGeom prst="rect">
            <a:avLst/>
          </a:prstGeom>
          <a:noFill/>
          <a:ln w="9525">
            <a:noFill/>
            <a:miter lim="800000"/>
            <a:headEnd/>
            <a:tailEnd/>
          </a:ln>
        </p:spPr>
        <p:txBody>
          <a:bodyPr wrap="square">
            <a:spAutoFit/>
          </a:bodyPr>
          <a:lstStyle/>
          <a:p>
            <a:pPr algn="just"/>
            <a:r>
              <a:rPr lang="en-US" sz="1100" b="1" dirty="0">
                <a:solidFill>
                  <a:srgbClr val="000000"/>
                </a:solidFill>
              </a:rPr>
              <a:t>What is the finding? </a:t>
            </a:r>
            <a:r>
              <a:rPr lang="en-US" sz="1100" dirty="0">
                <a:solidFill>
                  <a:srgbClr val="000000"/>
                </a:solidFill>
                <a:latin typeface="Arial" charset="0"/>
              </a:rPr>
              <a:t>U</a:t>
            </a:r>
            <a:r>
              <a:rPr lang="en-US" sz="1100" dirty="0">
                <a:latin typeface="Arial" charset="0"/>
              </a:rPr>
              <a:t>sing ultrafast spectroscopy at high magnetic </a:t>
            </a:r>
            <a:r>
              <a:rPr lang="en-US" sz="1100" dirty="0" smtClean="0">
                <a:latin typeface="Arial" charset="0"/>
              </a:rPr>
              <a:t>fields, MagLab users discovered </a:t>
            </a:r>
            <a:r>
              <a:rPr lang="en-US" sz="1100" dirty="0">
                <a:latin typeface="Arial" charset="0"/>
              </a:rPr>
              <a:t>that circulating electron currents affect the properties of electrons in “nonmagnetic” aromatic chromophores. While this effect is small in individual molecules in solution, we theoretically predicted and experimentally observed that aggregates of aromatic chromophores can act as “molecular solenoids” to enhance or quench the observed </a:t>
            </a:r>
            <a:r>
              <a:rPr lang="en-US" sz="1100" dirty="0" smtClean="0">
                <a:latin typeface="Arial" charset="0"/>
              </a:rPr>
              <a:t>magnetic field effect of the ring currents, depending </a:t>
            </a:r>
            <a:r>
              <a:rPr lang="en-US" sz="1100" dirty="0">
                <a:latin typeface="Arial" charset="0"/>
              </a:rPr>
              <a:t>on their intermolecular orientations.</a:t>
            </a:r>
          </a:p>
          <a:p>
            <a:pPr algn="just"/>
            <a:endParaRPr lang="en-US" sz="1100" dirty="0">
              <a:solidFill>
                <a:srgbClr val="000000"/>
              </a:solidFill>
            </a:endParaRPr>
          </a:p>
          <a:p>
            <a:pPr algn="just"/>
            <a:r>
              <a:rPr lang="en-US" sz="1100" b="1" dirty="0">
                <a:solidFill>
                  <a:srgbClr val="000000"/>
                </a:solidFill>
              </a:rPr>
              <a:t>Why is this </a:t>
            </a:r>
            <a:r>
              <a:rPr lang="en-US" sz="1100" b="1" dirty="0" smtClean="0">
                <a:solidFill>
                  <a:srgbClr val="000000"/>
                </a:solidFill>
              </a:rPr>
              <a:t>important?</a:t>
            </a:r>
            <a:r>
              <a:rPr lang="en-US" sz="1100" dirty="0">
                <a:solidFill>
                  <a:srgbClr val="FF0000"/>
                </a:solidFill>
                <a:latin typeface="Arial" charset="0"/>
              </a:rPr>
              <a:t> </a:t>
            </a:r>
            <a:r>
              <a:rPr lang="en-US" sz="1100" dirty="0" smtClean="0">
                <a:solidFill>
                  <a:srgbClr val="FF0000"/>
                </a:solidFill>
                <a:latin typeface="Arial" charset="0"/>
              </a:rPr>
              <a:t> </a:t>
            </a:r>
            <a:r>
              <a:rPr lang="en-US" sz="1100" dirty="0" smtClean="0">
                <a:latin typeface="Arial" charset="0"/>
              </a:rPr>
              <a:t>Modern society relies on motors, the interaction </a:t>
            </a:r>
            <a:r>
              <a:rPr lang="en-US" sz="1100" dirty="0">
                <a:latin typeface="Arial" charset="0"/>
              </a:rPr>
              <a:t>of magnetic fields and circular electron currents in metal coils (</a:t>
            </a:r>
            <a:r>
              <a:rPr lang="en-US" sz="1100" dirty="0" smtClean="0">
                <a:latin typeface="Arial" charset="0"/>
              </a:rPr>
              <a:t>solenoids). However, most </a:t>
            </a:r>
            <a:r>
              <a:rPr lang="en-US" sz="1100" dirty="0">
                <a:latin typeface="Arial" charset="0"/>
              </a:rPr>
              <a:t>attempts to design </a:t>
            </a:r>
            <a:r>
              <a:rPr lang="en-US" sz="1100" dirty="0" smtClean="0">
                <a:latin typeface="Arial" charset="0"/>
              </a:rPr>
              <a:t>magneto-sensitive </a:t>
            </a:r>
            <a:r>
              <a:rPr lang="en-US" sz="1100" dirty="0">
                <a:latin typeface="Arial" charset="0"/>
              </a:rPr>
              <a:t>organic devices rely on materials already possessing intrinsic </a:t>
            </a:r>
            <a:r>
              <a:rPr lang="en-US" sz="1100" dirty="0" smtClean="0">
                <a:latin typeface="Arial" charset="0"/>
              </a:rPr>
              <a:t>magnetism, </a:t>
            </a:r>
            <a:r>
              <a:rPr lang="en-US" sz="1100" dirty="0">
                <a:latin typeface="Arial" charset="0"/>
              </a:rPr>
              <a:t>since they will obviously be affected by magnetic fields. </a:t>
            </a:r>
            <a:r>
              <a:rPr lang="en-US" sz="1100" i="1" u="sng" dirty="0">
                <a:latin typeface="Arial" charset="0"/>
              </a:rPr>
              <a:t>Discovering that magnetic field-induced ring currents in “nonmagnetic” aromatic chromophores </a:t>
            </a:r>
            <a:r>
              <a:rPr lang="en-US" sz="1100" i="1" u="sng" dirty="0" smtClean="0">
                <a:latin typeface="Arial" charset="0"/>
              </a:rPr>
              <a:t>exist - and </a:t>
            </a:r>
            <a:r>
              <a:rPr lang="en-US" sz="1100" i="1" u="sng" dirty="0">
                <a:latin typeface="Arial" charset="0"/>
              </a:rPr>
              <a:t>are also controllable by both magnetic field strength and simple material properties </a:t>
            </a:r>
            <a:r>
              <a:rPr lang="en-US" sz="1100" i="1" u="sng" dirty="0" smtClean="0">
                <a:latin typeface="Arial" charset="0"/>
              </a:rPr>
              <a:t>- greatly </a:t>
            </a:r>
            <a:r>
              <a:rPr lang="en-US" sz="1100" i="1" u="sng" dirty="0">
                <a:latin typeface="Arial" charset="0"/>
              </a:rPr>
              <a:t>expands the scope of potential materials to be considered for multifunctional magnetic technologies</a:t>
            </a:r>
            <a:r>
              <a:rPr lang="en-US" sz="1100" dirty="0">
                <a:latin typeface="Arial" charset="0"/>
              </a:rPr>
              <a:t>.</a:t>
            </a:r>
          </a:p>
          <a:p>
            <a:pPr algn="just"/>
            <a:endParaRPr lang="en-US" sz="1100" dirty="0">
              <a:latin typeface="Arial" charset="0"/>
            </a:endParaRPr>
          </a:p>
          <a:p>
            <a:pPr algn="just"/>
            <a:r>
              <a:rPr lang="en-US" sz="1100" b="1" dirty="0">
                <a:solidFill>
                  <a:srgbClr val="000000"/>
                </a:solidFill>
              </a:rPr>
              <a:t>Why did this research need the MagLab?</a:t>
            </a:r>
            <a:r>
              <a:rPr lang="en-US" sz="1100" b="1" dirty="0">
                <a:latin typeface="Arial" charset="0"/>
              </a:rPr>
              <a:t> </a:t>
            </a:r>
            <a:r>
              <a:rPr lang="en-US" sz="1100" dirty="0">
                <a:latin typeface="Arial" charset="0"/>
              </a:rPr>
              <a:t> The </a:t>
            </a:r>
            <a:r>
              <a:rPr lang="en-US" sz="1100" dirty="0" err="1" smtClean="0">
                <a:latin typeface="Arial" charset="0"/>
              </a:rPr>
              <a:t>MagLab’s</a:t>
            </a:r>
            <a:r>
              <a:rPr lang="en-US" sz="1100" dirty="0" smtClean="0">
                <a:latin typeface="Arial" charset="0"/>
              </a:rPr>
              <a:t> Split-Florida Helix magnet </a:t>
            </a:r>
            <a:r>
              <a:rPr lang="en-US" sz="1100" dirty="0">
                <a:latin typeface="Arial" charset="0"/>
              </a:rPr>
              <a:t>seamlessly integrates high magnetic fields with the ability to perform advanced optical spectroscopy, allowing </a:t>
            </a:r>
            <a:r>
              <a:rPr lang="en-US" sz="1100" dirty="0" smtClean="0">
                <a:latin typeface="Arial" charset="0"/>
              </a:rPr>
              <a:t>these users </a:t>
            </a:r>
            <a:r>
              <a:rPr lang="en-US" sz="1100" dirty="0">
                <a:latin typeface="Arial" charset="0"/>
              </a:rPr>
              <a:t>to experimentally </a:t>
            </a:r>
            <a:r>
              <a:rPr lang="en-US" sz="1100" dirty="0" smtClean="0">
                <a:latin typeface="Arial" charset="0"/>
              </a:rPr>
              <a:t>probe </a:t>
            </a:r>
            <a:r>
              <a:rPr lang="en-US" sz="1100" dirty="0">
                <a:latin typeface="Arial" charset="0"/>
              </a:rPr>
              <a:t>this novel </a:t>
            </a:r>
            <a:r>
              <a:rPr lang="en-US" sz="1100" dirty="0" smtClean="0">
                <a:latin typeface="Arial" charset="0"/>
              </a:rPr>
              <a:t>magnetic field </a:t>
            </a:r>
            <a:r>
              <a:rPr lang="en-US" sz="1100" dirty="0">
                <a:latin typeface="Arial" charset="0"/>
              </a:rPr>
              <a:t>effect. </a:t>
            </a:r>
            <a:r>
              <a:rPr lang="en-US" sz="1100" i="1" u="sng" dirty="0" smtClean="0">
                <a:latin typeface="Arial" charset="0"/>
              </a:rPr>
              <a:t>These</a:t>
            </a:r>
            <a:r>
              <a:rPr lang="en-US" sz="1100" i="1" u="sng" dirty="0" smtClean="0"/>
              <a:t> </a:t>
            </a:r>
            <a:r>
              <a:rPr lang="en-US" sz="1100" i="1" u="sng" dirty="0"/>
              <a:t>experiments </a:t>
            </a:r>
            <a:r>
              <a:rPr lang="en-US" sz="1100" i="1" u="sng" dirty="0" smtClean="0"/>
              <a:t>required shining laser light directly onto the samples at the center of the magnetic field without the distortion that results from indirect illumination, for example, via optical fibers.</a:t>
            </a:r>
            <a:endParaRPr lang="en-US" sz="1100" i="1" u="sng" dirty="0">
              <a:latin typeface="Arial" charset="0"/>
            </a:endParaRPr>
          </a:p>
        </p:txBody>
      </p:sp>
      <p:sp>
        <p:nvSpPr>
          <p:cNvPr id="1034" name="Rectangle 49"/>
          <p:cNvSpPr>
            <a:spLocks noChangeArrowheads="1"/>
          </p:cNvSpPr>
          <p:nvPr/>
        </p:nvSpPr>
        <p:spPr bwMode="auto">
          <a:xfrm>
            <a:off x="4415316" y="1516682"/>
            <a:ext cx="4652485" cy="4633432"/>
          </a:xfrm>
          <a:prstGeom prst="rect">
            <a:avLst/>
          </a:prstGeom>
          <a:noFill/>
          <a:ln w="19050">
            <a:solidFill>
              <a:srgbClr val="0033CC"/>
            </a:solidFill>
            <a:miter lim="800000"/>
            <a:headEnd/>
            <a:tailEnd/>
          </a:ln>
        </p:spPr>
        <p:txBody>
          <a:bodyPr wrap="none" anchor="ctr"/>
          <a:lstStyle/>
          <a:p>
            <a:endParaRPr lang="en-US"/>
          </a:p>
        </p:txBody>
      </p:sp>
      <p:sp>
        <p:nvSpPr>
          <p:cNvPr id="15" name="Rectangle 14"/>
          <p:cNvSpPr/>
          <p:nvPr/>
        </p:nvSpPr>
        <p:spPr>
          <a:xfrm>
            <a:off x="4495801" y="3588653"/>
            <a:ext cx="4571999" cy="461665"/>
          </a:xfrm>
          <a:prstGeom prst="rect">
            <a:avLst/>
          </a:prstGeom>
        </p:spPr>
        <p:txBody>
          <a:bodyPr wrap="square">
            <a:spAutoFit/>
          </a:bodyPr>
          <a:lstStyle/>
          <a:p>
            <a:pPr lvl="0" algn="ctr"/>
            <a:endParaRPr lang="en-US" sz="1200" dirty="0"/>
          </a:p>
          <a:p>
            <a:pPr algn="ctr"/>
            <a:endParaRPr lang="en-US" sz="1200" dirty="0"/>
          </a:p>
        </p:txBody>
      </p:sp>
      <p:pic>
        <p:nvPicPr>
          <p:cNvPr id="5" name="Picture 4">
            <a:extLst>
              <a:ext uri="{FF2B5EF4-FFF2-40B4-BE49-F238E27FC236}">
                <a16:creationId xmlns:a16="http://schemas.microsoft.com/office/drawing/2014/main" id="{4D42C0CF-1678-43E5-9B65-595D388DE16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33543" y="1660451"/>
            <a:ext cx="4496513" cy="4268805"/>
          </a:xfrm>
          <a:prstGeom prst="rect">
            <a:avLst/>
          </a:prstGeom>
        </p:spPr>
      </p:pic>
      <p:sp>
        <p:nvSpPr>
          <p:cNvPr id="16" name="Line 42"/>
          <p:cNvSpPr>
            <a:spLocks noChangeShapeType="1"/>
          </p:cNvSpPr>
          <p:nvPr/>
        </p:nvSpPr>
        <p:spPr bwMode="auto">
          <a:xfrm>
            <a:off x="38100" y="1426951"/>
            <a:ext cx="9029700" cy="0"/>
          </a:xfrm>
          <a:prstGeom prst="line">
            <a:avLst/>
          </a:prstGeom>
          <a:noFill/>
          <a:ln w="82550" cmpd="thickThin">
            <a:solidFill>
              <a:schemeClr val="tx1"/>
            </a:solidFill>
            <a:round/>
            <a:headEnd/>
            <a:tailEnd/>
          </a:ln>
        </p:spPr>
        <p:txBody>
          <a:bodyPr/>
          <a:lstStyle/>
          <a:p>
            <a:endParaRPr lang="en-US"/>
          </a:p>
        </p:txBody>
      </p:sp>
      <p:pic>
        <p:nvPicPr>
          <p:cNvPr id="18" name="Picture 17" descr="NSF logo.jpg"/>
          <p:cNvPicPr>
            <a:picLocks noChangeAspect="1"/>
          </p:cNvPicPr>
          <p:nvPr/>
        </p:nvPicPr>
        <p:blipFill>
          <a:blip r:embed="rId4" cstate="print"/>
          <a:stretch>
            <a:fillRect/>
          </a:stretch>
        </p:blipFill>
        <p:spPr>
          <a:xfrm>
            <a:off x="8020323" y="130823"/>
            <a:ext cx="1017188" cy="1023315"/>
          </a:xfrm>
          <a:prstGeom prst="rect">
            <a:avLst/>
          </a:prstGeom>
        </p:spPr>
      </p:pic>
      <p:pic>
        <p:nvPicPr>
          <p:cNvPr id="19" name="Picture 18" descr="JustM_purple.jp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0802" y="130823"/>
            <a:ext cx="792698" cy="944759"/>
          </a:xfrm>
          <a:prstGeom prst="rect">
            <a:avLst/>
          </a:prstGeom>
        </p:spPr>
      </p:pic>
      <p:sp>
        <p:nvSpPr>
          <p:cNvPr id="20" name="Text Box 28">
            <a:extLst>
              <a:ext uri="{FF2B5EF4-FFF2-40B4-BE49-F238E27FC236}">
                <a16:creationId xmlns:a16="http://schemas.microsoft.com/office/drawing/2014/main" id="{01559423-3934-4456-95AD-AD5FA4E91619}"/>
              </a:ext>
            </a:extLst>
          </p:cNvPr>
          <p:cNvSpPr txBox="1">
            <a:spLocks noChangeArrowheads="1"/>
          </p:cNvSpPr>
          <p:nvPr/>
        </p:nvSpPr>
        <p:spPr bwMode="auto">
          <a:xfrm>
            <a:off x="339941" y="6150114"/>
            <a:ext cx="8804059" cy="707886"/>
          </a:xfrm>
          <a:prstGeom prst="rect">
            <a:avLst/>
          </a:prstGeom>
          <a:noFill/>
          <a:ln w="9525">
            <a:noFill/>
            <a:miter lim="800000"/>
            <a:headEnd/>
            <a:tailEnd/>
          </a:ln>
        </p:spPr>
        <p:txBody>
          <a:bodyPr wrap="square">
            <a:spAutoFit/>
          </a:bodyPr>
          <a:lstStyle/>
          <a:p>
            <a:r>
              <a:rPr lang="en-US" sz="1000" b="1" dirty="0">
                <a:solidFill>
                  <a:srgbClr val="333399"/>
                </a:solidFill>
              </a:rPr>
              <a:t>Facilities and instrumentation used:</a:t>
            </a:r>
            <a:r>
              <a:rPr lang="en-US" sz="1000" dirty="0">
                <a:solidFill>
                  <a:srgbClr val="333399"/>
                </a:solidFill>
              </a:rPr>
              <a:t>  </a:t>
            </a:r>
            <a:r>
              <a:rPr lang="en-US" sz="1000" dirty="0" err="1" smtClean="0">
                <a:solidFill>
                  <a:srgbClr val="333399"/>
                </a:solidFill>
              </a:rPr>
              <a:t>MagLab’s</a:t>
            </a:r>
            <a:r>
              <a:rPr lang="en-US" sz="1000" dirty="0" smtClean="0">
                <a:solidFill>
                  <a:srgbClr val="333399"/>
                </a:solidFill>
              </a:rPr>
              <a:t> </a:t>
            </a:r>
            <a:r>
              <a:rPr lang="en-US" sz="1000" dirty="0">
                <a:solidFill>
                  <a:srgbClr val="333399"/>
                </a:solidFill>
              </a:rPr>
              <a:t>25 T Split-Florida Helix Magnet, </a:t>
            </a:r>
            <a:r>
              <a:rPr lang="en-US" sz="1000" dirty="0" err="1" smtClean="0">
                <a:solidFill>
                  <a:srgbClr val="333399"/>
                </a:solidFill>
              </a:rPr>
              <a:t>MagLab’s</a:t>
            </a:r>
            <a:r>
              <a:rPr lang="en-US" sz="1000" dirty="0" smtClean="0">
                <a:solidFill>
                  <a:srgbClr val="333399"/>
                </a:solidFill>
              </a:rPr>
              <a:t> </a:t>
            </a:r>
            <a:r>
              <a:rPr lang="en-US" sz="1000" dirty="0">
                <a:solidFill>
                  <a:srgbClr val="333399"/>
                </a:solidFill>
              </a:rPr>
              <a:t>Ultrafast </a:t>
            </a:r>
            <a:r>
              <a:rPr lang="en-US" sz="1000" dirty="0" smtClean="0">
                <a:solidFill>
                  <a:srgbClr val="333399"/>
                </a:solidFill>
              </a:rPr>
              <a:t>(Femtosecond) Optics </a:t>
            </a:r>
            <a:r>
              <a:rPr lang="en-US" sz="1000" dirty="0">
                <a:solidFill>
                  <a:srgbClr val="333399"/>
                </a:solidFill>
              </a:rPr>
              <a:t>Facilities</a:t>
            </a:r>
          </a:p>
          <a:p>
            <a:r>
              <a:rPr lang="en-US" sz="1000" b="1" dirty="0">
                <a:solidFill>
                  <a:srgbClr val="333399"/>
                </a:solidFill>
              </a:rPr>
              <a:t>Citation: </a:t>
            </a:r>
            <a:r>
              <a:rPr lang="en-US" sz="1000" dirty="0" err="1">
                <a:solidFill>
                  <a:srgbClr val="333399"/>
                </a:solidFill>
              </a:rPr>
              <a:t>Kudisch</a:t>
            </a:r>
            <a:r>
              <a:rPr lang="en-US" sz="1000" dirty="0">
                <a:solidFill>
                  <a:srgbClr val="333399"/>
                </a:solidFill>
              </a:rPr>
              <a:t>, B.; </a:t>
            </a:r>
            <a:r>
              <a:rPr lang="en-US" sz="1000" dirty="0" err="1">
                <a:solidFill>
                  <a:srgbClr val="333399"/>
                </a:solidFill>
              </a:rPr>
              <a:t>Maiuri</a:t>
            </a:r>
            <a:r>
              <a:rPr lang="en-US" sz="1000" dirty="0">
                <a:solidFill>
                  <a:srgbClr val="333399"/>
                </a:solidFill>
              </a:rPr>
              <a:t>, M.; Moretti, L.; Oviedo, M.B.; Wang, L.; </a:t>
            </a:r>
            <a:r>
              <a:rPr lang="en-US" sz="1000" dirty="0" err="1">
                <a:solidFill>
                  <a:srgbClr val="333399"/>
                </a:solidFill>
              </a:rPr>
              <a:t>Oblinsky</a:t>
            </a:r>
            <a:r>
              <a:rPr lang="en-US" sz="1000" dirty="0">
                <a:solidFill>
                  <a:srgbClr val="333399"/>
                </a:solidFill>
              </a:rPr>
              <a:t>, D.G.; </a:t>
            </a:r>
            <a:r>
              <a:rPr lang="en-US" sz="1000" dirty="0" err="1" smtClean="0">
                <a:solidFill>
                  <a:srgbClr val="333399"/>
                </a:solidFill>
              </a:rPr>
              <a:t>Prud'homme</a:t>
            </a:r>
            <a:r>
              <a:rPr lang="en-US" sz="1000" dirty="0">
                <a:solidFill>
                  <a:srgbClr val="333399"/>
                </a:solidFill>
              </a:rPr>
              <a:t>, R.K.; Wong, B.M.; McGill, S.A.; Scholes, G.D., </a:t>
            </a:r>
            <a:endParaRPr lang="en-US" sz="1000" dirty="0" smtClean="0">
              <a:solidFill>
                <a:srgbClr val="333399"/>
              </a:solidFill>
            </a:endParaRPr>
          </a:p>
          <a:p>
            <a:r>
              <a:rPr lang="en-US" sz="1000" i="1" dirty="0" smtClean="0">
                <a:solidFill>
                  <a:srgbClr val="333399"/>
                </a:solidFill>
              </a:rPr>
              <a:t>Ring </a:t>
            </a:r>
            <a:r>
              <a:rPr lang="en-US" sz="1000" i="1" dirty="0">
                <a:solidFill>
                  <a:srgbClr val="333399"/>
                </a:solidFill>
              </a:rPr>
              <a:t>currents modulate optoelectronic properties of aromatic chromophores at 25 T,</a:t>
            </a:r>
            <a:r>
              <a:rPr lang="en-US" sz="1000" dirty="0">
                <a:solidFill>
                  <a:srgbClr val="333399"/>
                </a:solidFill>
              </a:rPr>
              <a:t> </a:t>
            </a:r>
            <a:r>
              <a:rPr lang="en-US" sz="1000" b="1" dirty="0" smtClean="0">
                <a:solidFill>
                  <a:srgbClr val="333399"/>
                </a:solidFill>
              </a:rPr>
              <a:t>Proceedings of the National Academies of Science</a:t>
            </a:r>
            <a:r>
              <a:rPr lang="en-US" sz="1000" dirty="0" smtClean="0">
                <a:solidFill>
                  <a:srgbClr val="333399"/>
                </a:solidFill>
              </a:rPr>
              <a:t>, </a:t>
            </a:r>
            <a:r>
              <a:rPr lang="en-US" sz="1000" b="1" dirty="0">
                <a:solidFill>
                  <a:srgbClr val="333399"/>
                </a:solidFill>
              </a:rPr>
              <a:t>117</a:t>
            </a:r>
            <a:r>
              <a:rPr lang="en-US" sz="1000" dirty="0">
                <a:solidFill>
                  <a:srgbClr val="333399"/>
                </a:solidFill>
              </a:rPr>
              <a:t> (21), 11289-11298 (2020) </a:t>
            </a:r>
            <a:r>
              <a:rPr lang="en-US" sz="1000" dirty="0">
                <a:solidFill>
                  <a:srgbClr val="333399"/>
                </a:solidFill>
                <a:hlinkClick r:id="rId6"/>
              </a:rPr>
              <a:t>doi.org/10.1073/pnas.1918148117</a:t>
            </a:r>
            <a:endParaRPr lang="en-US" sz="1000" dirty="0">
              <a:solidFill>
                <a:srgbClr val="333399"/>
              </a:solidFill>
            </a:endParaRPr>
          </a:p>
        </p:txBody>
      </p:sp>
      <p:sp>
        <p:nvSpPr>
          <p:cNvPr id="21" name="Text Box 62">
            <a:extLst>
              <a:ext uri="{FF2B5EF4-FFF2-40B4-BE49-F238E27FC236}">
                <a16:creationId xmlns:a16="http://schemas.microsoft.com/office/drawing/2014/main" id="{A213374C-4F86-4598-BA6C-688655D546FE}"/>
              </a:ext>
            </a:extLst>
          </p:cNvPr>
          <p:cNvSpPr txBox="1">
            <a:spLocks noChangeArrowheads="1"/>
          </p:cNvSpPr>
          <p:nvPr/>
        </p:nvSpPr>
        <p:spPr bwMode="auto">
          <a:xfrm>
            <a:off x="578978" y="30749"/>
            <a:ext cx="7925828" cy="1366528"/>
          </a:xfrm>
          <a:prstGeom prst="rect">
            <a:avLst/>
          </a:prstGeom>
          <a:noFill/>
          <a:ln w="9525">
            <a:noFill/>
            <a:miter lim="800000"/>
            <a:headEnd/>
            <a:tailEnd/>
          </a:ln>
        </p:spPr>
        <p:txBody>
          <a:bodyPr wrap="square">
            <a:spAutoFit/>
          </a:bodyPr>
          <a:lstStyle/>
          <a:p>
            <a:pPr algn="ctr">
              <a:lnSpc>
                <a:spcPct val="90000"/>
              </a:lnSpc>
              <a:spcBef>
                <a:spcPts val="0"/>
              </a:spcBef>
            </a:pPr>
            <a:r>
              <a:rPr lang="en-US" sz="1600" b="1" dirty="0" smtClean="0"/>
              <a:t>Inducing m</a:t>
            </a:r>
            <a:r>
              <a:rPr lang="en-US" sz="1600" b="1" kern="1200" dirty="0" smtClean="0"/>
              <a:t>agnetic </a:t>
            </a:r>
            <a:r>
              <a:rPr lang="en-US" sz="1600" b="1" kern="1200" dirty="0"/>
              <a:t>ring currents </a:t>
            </a:r>
            <a:r>
              <a:rPr lang="en-US" sz="1600" b="1" kern="1200" dirty="0" smtClean="0"/>
              <a:t>in non-magnetic aromatic </a:t>
            </a:r>
            <a:r>
              <a:rPr lang="en-US" sz="1600" b="1" dirty="0" smtClean="0"/>
              <a:t>molecules</a:t>
            </a:r>
            <a:r>
              <a:rPr lang="en-US" sz="1600" b="1" kern="1200" dirty="0" smtClean="0"/>
              <a:t>: </a:t>
            </a:r>
          </a:p>
          <a:p>
            <a:pPr algn="ctr">
              <a:lnSpc>
                <a:spcPct val="90000"/>
              </a:lnSpc>
              <a:spcBef>
                <a:spcPts val="0"/>
              </a:spcBef>
            </a:pPr>
            <a:r>
              <a:rPr lang="en-US" sz="1600" b="1" kern="1200" dirty="0" smtClean="0"/>
              <a:t>a finding from the 25 T Split-Florida Helix</a:t>
            </a:r>
            <a:endParaRPr lang="en-US" sz="1600" b="1" kern="1200" dirty="0"/>
          </a:p>
          <a:p>
            <a:pPr algn="ctr">
              <a:spcBef>
                <a:spcPts val="0"/>
              </a:spcBef>
            </a:pPr>
            <a:endParaRPr lang="en-US" sz="400" dirty="0"/>
          </a:p>
          <a:p>
            <a:pPr algn="ctr">
              <a:spcBef>
                <a:spcPts val="0"/>
              </a:spcBef>
            </a:pPr>
            <a:r>
              <a:rPr lang="en-US" sz="1000" dirty="0"/>
              <a:t>Bryan Kudisch</a:t>
            </a:r>
            <a:r>
              <a:rPr lang="en-US" sz="1000" kern="1200" baseline="30000" dirty="0"/>
              <a:t>1</a:t>
            </a:r>
            <a:r>
              <a:rPr lang="en-US" sz="1000" kern="1200" dirty="0"/>
              <a:t>, </a:t>
            </a:r>
            <a:r>
              <a:rPr lang="en-US" sz="1000" dirty="0"/>
              <a:t>Margherita Maiuri</a:t>
            </a:r>
            <a:r>
              <a:rPr lang="en-US" sz="1000" kern="1200" baseline="30000" dirty="0"/>
              <a:t>1,2</a:t>
            </a:r>
            <a:r>
              <a:rPr lang="en-US" sz="1000" kern="1200" dirty="0"/>
              <a:t>, </a:t>
            </a:r>
            <a:r>
              <a:rPr lang="en-US" sz="1000" dirty="0"/>
              <a:t>Luca Moretti</a:t>
            </a:r>
            <a:r>
              <a:rPr lang="en-US" sz="1000" kern="1200" baseline="30000" dirty="0"/>
              <a:t>1,2</a:t>
            </a:r>
            <a:r>
              <a:rPr lang="en-US" sz="1000" kern="1200" dirty="0"/>
              <a:t>, Maria </a:t>
            </a:r>
            <a:r>
              <a:rPr lang="en-US" sz="1000" dirty="0"/>
              <a:t>B. Oviedo</a:t>
            </a:r>
            <a:r>
              <a:rPr lang="en-US" sz="1000" kern="1200" baseline="30000" dirty="0"/>
              <a:t>1,3,4</a:t>
            </a:r>
            <a:r>
              <a:rPr lang="en-US" sz="1000" kern="1200" dirty="0"/>
              <a:t>, </a:t>
            </a:r>
            <a:r>
              <a:rPr lang="en-US" sz="1000" dirty="0"/>
              <a:t>Leon Wang</a:t>
            </a:r>
            <a:r>
              <a:rPr lang="en-US" sz="1000" kern="1200" baseline="30000" dirty="0"/>
              <a:t>1</a:t>
            </a:r>
            <a:r>
              <a:rPr lang="en-US" sz="1000" dirty="0"/>
              <a:t>, Daniel G. Oblinsky</a:t>
            </a:r>
            <a:r>
              <a:rPr lang="en-US" sz="1000" baseline="30000" dirty="0"/>
              <a:t>1</a:t>
            </a:r>
            <a:r>
              <a:rPr lang="en-US" sz="1000" dirty="0"/>
              <a:t>, </a:t>
            </a:r>
            <a:endParaRPr lang="en-US" sz="1000" dirty="0" smtClean="0"/>
          </a:p>
          <a:p>
            <a:pPr algn="ctr">
              <a:spcBef>
                <a:spcPts val="0"/>
              </a:spcBef>
            </a:pPr>
            <a:r>
              <a:rPr lang="en-US" sz="1000" dirty="0" smtClean="0"/>
              <a:t>Robert </a:t>
            </a:r>
            <a:r>
              <a:rPr lang="en-US" sz="1000" dirty="0"/>
              <a:t>K. Prud’homme</a:t>
            </a:r>
            <a:r>
              <a:rPr lang="en-US" sz="1000" baseline="30000" dirty="0"/>
              <a:t>1</a:t>
            </a:r>
            <a:r>
              <a:rPr lang="en-US" sz="1000" dirty="0"/>
              <a:t>, Bryan M. Wong</a:t>
            </a:r>
            <a:r>
              <a:rPr lang="en-US" sz="1000" baseline="30000" dirty="0"/>
              <a:t>3</a:t>
            </a:r>
            <a:r>
              <a:rPr lang="en-US" sz="1000" dirty="0"/>
              <a:t>, Stephen A. McGill</a:t>
            </a:r>
            <a:r>
              <a:rPr lang="en-US" sz="1000" baseline="30000" dirty="0"/>
              <a:t>5</a:t>
            </a:r>
            <a:r>
              <a:rPr lang="en-US" sz="1000" dirty="0"/>
              <a:t>, Gregory D. Scholes</a:t>
            </a:r>
            <a:r>
              <a:rPr lang="en-US" sz="1000" baseline="30000" dirty="0"/>
              <a:t>1</a:t>
            </a:r>
            <a:endParaRPr lang="en-US" sz="1000" kern="1200" dirty="0"/>
          </a:p>
          <a:p>
            <a:pPr algn="ctr">
              <a:spcBef>
                <a:spcPts val="0"/>
              </a:spcBef>
            </a:pPr>
            <a:r>
              <a:rPr lang="en-US" sz="1000" b="1" dirty="0" smtClean="0">
                <a:solidFill>
                  <a:srgbClr val="0033CC"/>
                </a:solidFill>
              </a:rPr>
              <a:t>1. Princeton </a:t>
            </a:r>
            <a:r>
              <a:rPr lang="en-US" sz="1000" b="1" dirty="0">
                <a:solidFill>
                  <a:srgbClr val="0033CC"/>
                </a:solidFill>
              </a:rPr>
              <a:t>University</a:t>
            </a:r>
            <a:r>
              <a:rPr lang="en-US" sz="1000" b="1" kern="1200" dirty="0">
                <a:solidFill>
                  <a:srgbClr val="0033CC"/>
                </a:solidFill>
              </a:rPr>
              <a:t>; </a:t>
            </a:r>
            <a:r>
              <a:rPr lang="en-US" sz="1000" b="1" kern="1200" dirty="0" smtClean="0">
                <a:solidFill>
                  <a:srgbClr val="0033CC"/>
                </a:solidFill>
              </a:rPr>
              <a:t> 2</a:t>
            </a:r>
            <a:r>
              <a:rPr lang="en-US" sz="1000" b="1" kern="1200" dirty="0">
                <a:solidFill>
                  <a:srgbClr val="0033CC"/>
                </a:solidFill>
              </a:rPr>
              <a:t>. </a:t>
            </a:r>
            <a:r>
              <a:rPr lang="en-US" sz="1000" b="1" dirty="0" err="1">
                <a:solidFill>
                  <a:srgbClr val="0033CC"/>
                </a:solidFill>
              </a:rPr>
              <a:t>Politecnico</a:t>
            </a:r>
            <a:r>
              <a:rPr lang="en-US" sz="1000" b="1" dirty="0">
                <a:solidFill>
                  <a:srgbClr val="0033CC"/>
                </a:solidFill>
              </a:rPr>
              <a:t> di Milano</a:t>
            </a:r>
            <a:r>
              <a:rPr lang="en-US" sz="1000" b="1" kern="1200" dirty="0">
                <a:solidFill>
                  <a:srgbClr val="0033CC"/>
                </a:solidFill>
              </a:rPr>
              <a:t>; </a:t>
            </a:r>
            <a:r>
              <a:rPr lang="en-US" sz="1000" b="1" kern="1200" dirty="0" smtClean="0">
                <a:solidFill>
                  <a:srgbClr val="0033CC"/>
                </a:solidFill>
              </a:rPr>
              <a:t> 3</a:t>
            </a:r>
            <a:r>
              <a:rPr lang="en-US" sz="1000" b="1" kern="1200" dirty="0">
                <a:solidFill>
                  <a:srgbClr val="0033CC"/>
                </a:solidFill>
              </a:rPr>
              <a:t>. University of California, Riverside</a:t>
            </a:r>
            <a:r>
              <a:rPr lang="en-US" sz="1000" b="1" dirty="0">
                <a:solidFill>
                  <a:srgbClr val="0033CC"/>
                </a:solidFill>
              </a:rPr>
              <a:t>; </a:t>
            </a:r>
            <a:endParaRPr lang="en-US" sz="1000" b="1" dirty="0" smtClean="0">
              <a:solidFill>
                <a:srgbClr val="0033CC"/>
              </a:solidFill>
            </a:endParaRPr>
          </a:p>
          <a:p>
            <a:pPr algn="ctr">
              <a:spcBef>
                <a:spcPts val="0"/>
              </a:spcBef>
            </a:pPr>
            <a:r>
              <a:rPr lang="en-US" sz="1000" b="1" dirty="0" smtClean="0">
                <a:solidFill>
                  <a:srgbClr val="0033CC"/>
                </a:solidFill>
              </a:rPr>
              <a:t>4</a:t>
            </a:r>
            <a:r>
              <a:rPr lang="en-US" sz="1000" b="1" dirty="0">
                <a:solidFill>
                  <a:srgbClr val="0033CC"/>
                </a:solidFill>
              </a:rPr>
              <a:t>. Universidad Nacional de Cordoba; </a:t>
            </a:r>
            <a:r>
              <a:rPr lang="en-US" sz="1000" b="1" dirty="0" smtClean="0">
                <a:solidFill>
                  <a:srgbClr val="0033CC"/>
                </a:solidFill>
              </a:rPr>
              <a:t> 5</a:t>
            </a:r>
            <a:r>
              <a:rPr lang="en-US" sz="1000" b="1" dirty="0">
                <a:solidFill>
                  <a:srgbClr val="0033CC"/>
                </a:solidFill>
              </a:rPr>
              <a:t>. National High Magnetic Field </a:t>
            </a:r>
            <a:r>
              <a:rPr lang="en-US" sz="1000" b="1" dirty="0" smtClean="0">
                <a:solidFill>
                  <a:srgbClr val="0033CC"/>
                </a:solidFill>
              </a:rPr>
              <a:t>Laboratory</a:t>
            </a:r>
            <a:r>
              <a:rPr lang="en-US" sz="1000" b="1" kern="1200" dirty="0" smtClean="0">
                <a:solidFill>
                  <a:srgbClr val="0033CC"/>
                </a:solidFill>
              </a:rPr>
              <a:t> </a:t>
            </a:r>
            <a:endParaRPr lang="en-US" sz="1000" b="1" kern="1200" dirty="0">
              <a:solidFill>
                <a:srgbClr val="0033CC"/>
              </a:solidFill>
            </a:endParaRPr>
          </a:p>
          <a:p>
            <a:pPr algn="ctr">
              <a:spcBef>
                <a:spcPts val="0"/>
              </a:spcBef>
            </a:pPr>
            <a:r>
              <a:rPr lang="en-US" sz="1000" b="1" dirty="0"/>
              <a:t>Funding Grants:</a:t>
            </a:r>
            <a:r>
              <a:rPr lang="en-US" sz="1000" dirty="0"/>
              <a:t>  S.A. McGill, G.D. Scholes (DMR-1229217 </a:t>
            </a:r>
            <a:r>
              <a:rPr lang="en-US" sz="1000" dirty="0" smtClean="0"/>
              <a:t>and </a:t>
            </a:r>
            <a:r>
              <a:rPr lang="en-US" sz="1000" dirty="0"/>
              <a:t>Princeton </a:t>
            </a:r>
            <a:r>
              <a:rPr lang="en-US" sz="1000" dirty="0" smtClean="0"/>
              <a:t>Innovation </a:t>
            </a:r>
            <a:r>
              <a:rPr lang="en-US" sz="1000" dirty="0"/>
              <a:t>Fund); G.S. Boebinger (NSF DMR-1644779)</a:t>
            </a:r>
            <a:endParaRPr lang="en-US" sz="1000" b="1" dirty="0">
              <a:solidFill>
                <a:srgbClr val="0033CC"/>
              </a:solidFill>
            </a:endParaRPr>
          </a:p>
        </p:txBody>
      </p:sp>
      <p:sp>
        <p:nvSpPr>
          <p:cNvPr id="22" name="Text Box 28"/>
          <p:cNvSpPr txBox="1">
            <a:spLocks noChangeArrowheads="1"/>
          </p:cNvSpPr>
          <p:nvPr/>
        </p:nvSpPr>
        <p:spPr bwMode="auto">
          <a:xfrm>
            <a:off x="4526316" y="1579778"/>
            <a:ext cx="2034281" cy="246221"/>
          </a:xfrm>
          <a:prstGeom prst="rect">
            <a:avLst/>
          </a:prstGeom>
          <a:solidFill>
            <a:schemeClr val="bg1"/>
          </a:solidFill>
          <a:ln w="9525">
            <a:solidFill>
              <a:schemeClr val="tx1"/>
            </a:solidFill>
            <a:miter lim="800000"/>
            <a:headEnd/>
            <a:tailEnd/>
          </a:ln>
        </p:spPr>
        <p:txBody>
          <a:bodyPr wrap="square">
            <a:spAutoFit/>
          </a:bodyPr>
          <a:lstStyle/>
          <a:p>
            <a:pPr algn="ctr"/>
            <a:r>
              <a:rPr lang="en-US" sz="1000" b="1" dirty="0" smtClean="0">
                <a:latin typeface="Arial" charset="0"/>
              </a:rPr>
              <a:t>25 T Split-Florida Helix Magnet</a:t>
            </a:r>
            <a:endParaRPr lang="en-US" sz="1000" b="1" i="1" u="sng" dirty="0">
              <a:latin typeface="Arial" charset="0"/>
            </a:endParaRPr>
          </a:p>
        </p:txBody>
      </p:sp>
      <p:sp>
        <p:nvSpPr>
          <p:cNvPr id="2" name="Freeform 1"/>
          <p:cNvSpPr/>
          <p:nvPr/>
        </p:nvSpPr>
        <p:spPr>
          <a:xfrm>
            <a:off x="6320901" y="2334827"/>
            <a:ext cx="603682" cy="2237173"/>
          </a:xfrm>
          <a:custGeom>
            <a:avLst/>
            <a:gdLst>
              <a:gd name="connsiteX0" fmla="*/ 585926 w 603682"/>
              <a:gd name="connsiteY0" fmla="*/ 17756 h 2237173"/>
              <a:gd name="connsiteX1" fmla="*/ 603682 w 603682"/>
              <a:gd name="connsiteY1" fmla="*/ 2237173 h 2237173"/>
              <a:gd name="connsiteX2" fmla="*/ 284085 w 603682"/>
              <a:gd name="connsiteY2" fmla="*/ 1802167 h 2237173"/>
              <a:gd name="connsiteX3" fmla="*/ 0 w 603682"/>
              <a:gd name="connsiteY3" fmla="*/ 941033 h 2237173"/>
              <a:gd name="connsiteX4" fmla="*/ 479394 w 603682"/>
              <a:gd name="connsiteY4" fmla="*/ 0 h 2237173"/>
              <a:gd name="connsiteX5" fmla="*/ 585926 w 603682"/>
              <a:gd name="connsiteY5" fmla="*/ 17756 h 2237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3682" h="2237173">
                <a:moveTo>
                  <a:pt x="585926" y="17756"/>
                </a:moveTo>
                <a:lnTo>
                  <a:pt x="603682" y="2237173"/>
                </a:lnTo>
                <a:lnTo>
                  <a:pt x="284085" y="1802167"/>
                </a:lnTo>
                <a:lnTo>
                  <a:pt x="0" y="941033"/>
                </a:lnTo>
                <a:lnTo>
                  <a:pt x="479394" y="0"/>
                </a:lnTo>
                <a:lnTo>
                  <a:pt x="585926" y="1775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Box 28"/>
          <p:cNvSpPr txBox="1">
            <a:spLocks noChangeArrowheads="1"/>
          </p:cNvSpPr>
          <p:nvPr/>
        </p:nvSpPr>
        <p:spPr bwMode="auto">
          <a:xfrm>
            <a:off x="6835807" y="1640946"/>
            <a:ext cx="2123058" cy="307777"/>
          </a:xfrm>
          <a:prstGeom prst="rect">
            <a:avLst/>
          </a:prstGeom>
          <a:solidFill>
            <a:schemeClr val="bg1"/>
          </a:solidFill>
          <a:ln w="9525">
            <a:solidFill>
              <a:schemeClr val="tx1"/>
            </a:solidFill>
            <a:miter lim="800000"/>
            <a:headEnd/>
            <a:tailEnd/>
          </a:ln>
        </p:spPr>
        <p:txBody>
          <a:bodyPr wrap="square">
            <a:spAutoFit/>
          </a:bodyPr>
          <a:lstStyle/>
          <a:p>
            <a:pPr algn="ctr"/>
            <a:r>
              <a:rPr lang="en-US" sz="1400" b="1" dirty="0" smtClean="0">
                <a:latin typeface="Arial" charset="0"/>
              </a:rPr>
              <a:t>Molecular Solenoids</a:t>
            </a:r>
            <a:endParaRPr lang="en-US" sz="1400" b="1" i="1" u="sng" dirty="0">
              <a:latin typeface="Arial" charset="0"/>
            </a:endParaRPr>
          </a:p>
        </p:txBody>
      </p:sp>
      <p:sp>
        <p:nvSpPr>
          <p:cNvPr id="3" name="Down Arrow 2"/>
          <p:cNvSpPr/>
          <p:nvPr/>
        </p:nvSpPr>
        <p:spPr>
          <a:xfrm rot="10800000">
            <a:off x="6890191" y="2680778"/>
            <a:ext cx="230820" cy="1205025"/>
          </a:xfrm>
          <a:prstGeom prst="down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28"/>
          <p:cNvSpPr txBox="1">
            <a:spLocks noChangeArrowheads="1"/>
          </p:cNvSpPr>
          <p:nvPr/>
        </p:nvSpPr>
        <p:spPr bwMode="auto">
          <a:xfrm rot="16200000">
            <a:off x="6228442" y="3273438"/>
            <a:ext cx="1127636" cy="261610"/>
          </a:xfrm>
          <a:prstGeom prst="rect">
            <a:avLst/>
          </a:prstGeom>
          <a:solidFill>
            <a:schemeClr val="bg1"/>
          </a:solidFill>
          <a:ln w="9525">
            <a:noFill/>
            <a:miter lim="800000"/>
            <a:headEnd/>
            <a:tailEnd/>
          </a:ln>
        </p:spPr>
        <p:txBody>
          <a:bodyPr wrap="square">
            <a:spAutoFit/>
          </a:bodyPr>
          <a:lstStyle/>
          <a:p>
            <a:pPr algn="ctr"/>
            <a:r>
              <a:rPr lang="en-US" sz="1100" dirty="0" smtClean="0">
                <a:latin typeface="Arial" charset="0"/>
              </a:rPr>
              <a:t>Magnetic Field</a:t>
            </a:r>
            <a:endParaRPr lang="en-US" sz="1100" i="1" u="sng" dirty="0">
              <a:latin typeface="Arial" charset="0"/>
            </a:endParaRPr>
          </a:p>
        </p:txBody>
      </p:sp>
      <p:sp>
        <p:nvSpPr>
          <p:cNvPr id="4" name="Rectangle 3"/>
          <p:cNvSpPr/>
          <p:nvPr/>
        </p:nvSpPr>
        <p:spPr>
          <a:xfrm>
            <a:off x="6661455" y="4958193"/>
            <a:ext cx="2375828" cy="10438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Box 28"/>
          <p:cNvSpPr txBox="1">
            <a:spLocks noChangeArrowheads="1"/>
          </p:cNvSpPr>
          <p:nvPr/>
        </p:nvSpPr>
        <p:spPr bwMode="auto">
          <a:xfrm>
            <a:off x="7166151" y="4798547"/>
            <a:ext cx="1792714" cy="1107996"/>
          </a:xfrm>
          <a:prstGeom prst="rect">
            <a:avLst/>
          </a:prstGeom>
          <a:solidFill>
            <a:schemeClr val="bg1"/>
          </a:solidFill>
          <a:ln w="9525">
            <a:noFill/>
            <a:miter lim="800000"/>
            <a:headEnd/>
            <a:tailEnd/>
          </a:ln>
        </p:spPr>
        <p:txBody>
          <a:bodyPr wrap="square">
            <a:spAutoFit/>
          </a:bodyPr>
          <a:lstStyle/>
          <a:p>
            <a:r>
              <a:rPr lang="en-US" sz="1100" dirty="0" smtClean="0">
                <a:latin typeface="Arial" charset="0"/>
              </a:rPr>
              <a:t>High magnetic fields induce circular electronic motion (ring currents) around the chemical bond loops in non-magnetic aromatic molecules.</a:t>
            </a:r>
            <a:endParaRPr lang="en-US" sz="1100" i="1" u="sng" dirty="0">
              <a:latin typeface="Arial" charset="0"/>
            </a:endParaRPr>
          </a:p>
        </p:txBody>
      </p:sp>
      <p:sp>
        <p:nvSpPr>
          <p:cNvPr id="6" name="Rectangle 5"/>
          <p:cNvSpPr/>
          <p:nvPr/>
        </p:nvSpPr>
        <p:spPr>
          <a:xfrm>
            <a:off x="4611345" y="4198403"/>
            <a:ext cx="2050110" cy="18036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a:extLst>
              <a:ext uri="{FF2B5EF4-FFF2-40B4-BE49-F238E27FC236}">
                <a16:creationId xmlns:a16="http://schemas.microsoft.com/office/drawing/2014/main" id="{4D42C0CF-1678-43E5-9B65-595D388DE16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174" t="65276" r="57273" b="1292"/>
          <a:stretch/>
        </p:blipFill>
        <p:spPr>
          <a:xfrm>
            <a:off x="4511902" y="4167122"/>
            <a:ext cx="2474823" cy="1985846"/>
          </a:xfrm>
          <a:prstGeom prst="rect">
            <a:avLst/>
          </a:prstGeom>
        </p:spPr>
      </p:pic>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802ED0CECD0B641A5BB9FB5CB620836" ma:contentTypeVersion="1" ma:contentTypeDescription="Create a new document." ma:contentTypeScope="" ma:versionID="83dda36b849837e9f775fc17b333851c">
  <xsd:schema xmlns:xsd="http://www.w3.org/2001/XMLSchema" xmlns:xs="http://www.w3.org/2001/XMLSchema" xmlns:p="http://schemas.microsoft.com/office/2006/metadata/properties" xmlns:ns2="2ba5d019-e4dc-4c77-b441-444c3562fe17" targetNamespace="http://schemas.microsoft.com/office/2006/metadata/properties" ma:root="true" ma:fieldsID="400a779ef7cc78711cad3a81b79875b7" ns2:_="">
    <xsd:import namespace="2ba5d019-e4dc-4c77-b441-444c3562fe17"/>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a5d019-e4dc-4c77-b441-444c3562fe17"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AE6B8B5-3829-474D-BD39-0D58AC6E6E22}"/>
</file>

<file path=customXml/itemProps2.xml><?xml version="1.0" encoding="utf-8"?>
<ds:datastoreItem xmlns:ds="http://schemas.openxmlformats.org/officeDocument/2006/customXml" ds:itemID="{19BC6F3D-72A6-400A-A73E-784428AE1042}"/>
</file>

<file path=customXml/itemProps3.xml><?xml version="1.0" encoding="utf-8"?>
<ds:datastoreItem xmlns:ds="http://schemas.openxmlformats.org/officeDocument/2006/customXml" ds:itemID="{69D0B451-5FCF-47CD-972E-E9EB27234FDE}"/>
</file>

<file path=docProps/app.xml><?xml version="1.0" encoding="utf-8"?>
<Properties xmlns="http://schemas.openxmlformats.org/officeDocument/2006/extended-properties" xmlns:vt="http://schemas.openxmlformats.org/officeDocument/2006/docPropsVTypes">
  <TotalTime>11480</TotalTime>
  <Words>954</Words>
  <Application>Microsoft Office PowerPoint</Application>
  <PresentationFormat>On-screen Show (4:3)</PresentationFormat>
  <Paragraphs>43</Paragraphs>
  <Slides>2</Slides>
  <Notes>2</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2</vt:i4>
      </vt:variant>
    </vt:vector>
  </HeadingPairs>
  <TitlesOfParts>
    <vt:vector size="4" baseType="lpstr">
      <vt:lpstr>Arial</vt:lpstr>
      <vt:lpstr>Default Design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Chris Li</dc:creator>
  <cp:lastModifiedBy>Gregory Boebinger</cp:lastModifiedBy>
  <cp:revision>193</cp:revision>
  <cp:lastPrinted>2019-07-16T13:07:28Z</cp:lastPrinted>
  <dcterms:created xsi:type="dcterms:W3CDTF">2004-08-07T03:10:56Z</dcterms:created>
  <dcterms:modified xsi:type="dcterms:W3CDTF">2020-07-15T23:54:18Z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0x0101000802ED0CECD0B641A5BB9FB5CB620836</vt:lpwstr>
  </property>
</Properties>
</file>