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0"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pf, Vivien" initials="ZV" lastIdx="5" clrIdx="0">
    <p:extLst>
      <p:ext uri="{19B8F6BF-5375-455C-9EA6-DF929625EA0E}">
        <p15:presenceInfo xmlns:p15="http://schemas.microsoft.com/office/powerpoint/2012/main" userId="Zapf, Vivi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2" autoAdjust="0"/>
    <p:restoredTop sz="89387" autoAdjust="0"/>
  </p:normalViewPr>
  <p:slideViewPr>
    <p:cSldViewPr snapToGrid="0">
      <p:cViewPr varScale="1">
        <p:scale>
          <a:sx n="108" d="100"/>
          <a:sy n="108" d="100"/>
        </p:scale>
        <p:origin x="7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openxmlformats.org/officeDocument/2006/relationships/customXml" Target="../customXml/item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5.jpeg"/><Relationship Id="rId5" Type="http://schemas.openxmlformats.org/officeDocument/2006/relationships/hyperlink" Target="https://doi.org/10.1103/PhysRevApplied.11.054005" TargetMode="External"/><Relationship Id="rId10" Type="http://schemas.openxmlformats.org/officeDocument/2006/relationships/image" Target="../media/image2.wmf"/><Relationship Id="rId4" Type="http://schemas.openxmlformats.org/officeDocument/2006/relationships/image" Target="../media/image3.png"/><Relationship Id="rId9"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hyperlink" Target="https://doi.org/10.1103/PhysRevApplied.11.054005"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jpeg"/><Relationship Id="rId11" Type="http://schemas.openxmlformats.org/officeDocument/2006/relationships/image" Target="../media/image2.wmf"/><Relationship Id="rId5" Type="http://schemas.openxmlformats.org/officeDocument/2006/relationships/image" Target="../media/image5.jpeg"/><Relationship Id="rId10" Type="http://schemas.openxmlformats.org/officeDocument/2006/relationships/oleObject" Target="../embeddings/oleObject2.bin"/><Relationship Id="rId4" Type="http://schemas.openxmlformats.org/officeDocument/2006/relationships/image" Target="../media/image6.png"/><Relationship Id="rId9"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3225"/>
          <a:stretch/>
        </p:blipFill>
        <p:spPr>
          <a:xfrm>
            <a:off x="4494594" y="3779608"/>
            <a:ext cx="3128643" cy="2602571"/>
          </a:xfrm>
          <a:prstGeom prst="rect">
            <a:avLst/>
          </a:prstGeom>
        </p:spPr>
      </p:pic>
      <p:sp>
        <p:nvSpPr>
          <p:cNvPr id="19" name="TextBox 18"/>
          <p:cNvSpPr txBox="1"/>
          <p:nvPr/>
        </p:nvSpPr>
        <p:spPr>
          <a:xfrm>
            <a:off x="7687445" y="3752299"/>
            <a:ext cx="1349400" cy="2462213"/>
          </a:xfrm>
          <a:prstGeom prst="rect">
            <a:avLst/>
          </a:prstGeom>
          <a:noFill/>
        </p:spPr>
        <p:txBody>
          <a:bodyPr wrap="square" rtlCol="0">
            <a:spAutoFit/>
          </a:bodyPr>
          <a:lstStyle/>
          <a:p>
            <a:r>
              <a:rPr lang="en-US" sz="1100" dirty="0" smtClean="0"/>
              <a:t>The data revealed new </a:t>
            </a:r>
            <a:r>
              <a:rPr lang="en-US" sz="1100" dirty="0"/>
              <a:t>vortex physics </a:t>
            </a:r>
            <a:r>
              <a:rPr lang="en-US" sz="1100" dirty="0" smtClean="0"/>
              <a:t>from the E-J </a:t>
            </a:r>
            <a:r>
              <a:rPr lang="en-US" sz="1100" dirty="0"/>
              <a:t>curves </a:t>
            </a:r>
            <a:r>
              <a:rPr lang="en-US" sz="1100" dirty="0" smtClean="0"/>
              <a:t>measured in rapidly-changing </a:t>
            </a:r>
            <a:r>
              <a:rPr lang="en-US" sz="1100" dirty="0"/>
              <a:t>magnetic fields. </a:t>
            </a:r>
            <a:r>
              <a:rPr lang="en-US" sz="1100" dirty="0" smtClean="0"/>
              <a:t>The collaboration </a:t>
            </a:r>
            <a:r>
              <a:rPr lang="en-US" sz="1100" dirty="0"/>
              <a:t>developed a model that quantitatively </a:t>
            </a:r>
            <a:r>
              <a:rPr lang="en-US" sz="1100" dirty="0" smtClean="0"/>
              <a:t>describes </a:t>
            </a:r>
            <a:r>
              <a:rPr lang="en-US" sz="1100" dirty="0"/>
              <a:t>the curves with no free parameters.</a:t>
            </a:r>
          </a:p>
        </p:txBody>
      </p:sp>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60500" y="1185283"/>
            <a:ext cx="4295776" cy="4939814"/>
          </a:xfrm>
          <a:prstGeom prst="rect">
            <a:avLst/>
          </a:prstGeom>
          <a:noFill/>
          <a:ln w="9525">
            <a:noFill/>
            <a:miter lim="800000"/>
            <a:headEnd/>
            <a:tailEnd/>
          </a:ln>
        </p:spPr>
        <p:txBody>
          <a:bodyPr wrap="square">
            <a:spAutoFit/>
          </a:bodyPr>
          <a:lstStyle/>
          <a:p>
            <a:pPr algn="just">
              <a:spcBef>
                <a:spcPts val="600"/>
              </a:spcBef>
              <a:spcAft>
                <a:spcPts val="0"/>
              </a:spcAft>
            </a:pPr>
            <a:r>
              <a:rPr lang="en-US" sz="1200" dirty="0" smtClean="0"/>
              <a:t>MagLab scientists developed a smart technique for rapidly measuring non-linear transport in pulsed magnetic fields, measurements that have unveiled </a:t>
            </a:r>
            <a:r>
              <a:rPr lang="en-US" sz="1200" dirty="0"/>
              <a:t>new physics for </a:t>
            </a:r>
            <a:r>
              <a:rPr lang="en-US" sz="1200" dirty="0" smtClean="0"/>
              <a:t>fast-moving </a:t>
            </a:r>
            <a:r>
              <a:rPr lang="en-US" sz="1200" dirty="0" smtClean="0"/>
              <a:t>magnetic vortices. This new technique </a:t>
            </a:r>
            <a:r>
              <a:rPr lang="en-US" sz="1200" dirty="0"/>
              <a:t>has attracted users from </a:t>
            </a:r>
            <a:r>
              <a:rPr lang="en-US" sz="1200" dirty="0" smtClean="0"/>
              <a:t>research groups in the </a:t>
            </a:r>
            <a:r>
              <a:rPr lang="en-US" sz="1200" dirty="0"/>
              <a:t>USA, Europe, and Japan to study critical currents in cuprates, </a:t>
            </a:r>
            <a:r>
              <a:rPr lang="en-US" sz="1200" dirty="0" smtClean="0"/>
              <a:t>iron-based, </a:t>
            </a:r>
            <a:r>
              <a:rPr lang="en-US" sz="1200" dirty="0"/>
              <a:t>and new nickel-based superconductors </a:t>
            </a:r>
            <a:r>
              <a:rPr lang="en-US" sz="1200" dirty="0" smtClean="0"/>
              <a:t>in magnetic fields up </a:t>
            </a:r>
            <a:r>
              <a:rPr lang="en-US" sz="1200" dirty="0"/>
              <a:t>to 65T</a:t>
            </a:r>
            <a:r>
              <a:rPr lang="en-US" sz="1200" dirty="0" smtClean="0"/>
              <a:t>. Non-linear transport is </a:t>
            </a:r>
            <a:r>
              <a:rPr lang="en-US" sz="1200" dirty="0" smtClean="0"/>
              <a:t>also an </a:t>
            </a:r>
            <a:r>
              <a:rPr lang="en-US" sz="1200" dirty="0" smtClean="0"/>
              <a:t>important </a:t>
            </a:r>
            <a:r>
              <a:rPr lang="en-US" sz="1200" dirty="0" smtClean="0"/>
              <a:t>probe to study </a:t>
            </a:r>
            <a:r>
              <a:rPr lang="en-US" sz="1200" dirty="0" smtClean="0"/>
              <a:t>charge-density-wave systems and topological materials.</a:t>
            </a:r>
            <a:endParaRPr lang="en-US" sz="1200" dirty="0"/>
          </a:p>
          <a:p>
            <a:pPr algn="just">
              <a:spcBef>
                <a:spcPts val="600"/>
              </a:spcBef>
              <a:spcAft>
                <a:spcPts val="0"/>
              </a:spcAft>
            </a:pPr>
            <a:r>
              <a:rPr lang="en-US" sz="1200" dirty="0" smtClean="0"/>
              <a:t>In superconductors, measurements of non-linear electrical transport is necessary to </a:t>
            </a:r>
            <a:r>
              <a:rPr lang="en-US" sz="1200" dirty="0" smtClean="0"/>
              <a:t>determine </a:t>
            </a:r>
            <a:r>
              <a:rPr lang="en-US" sz="1200" dirty="0" smtClean="0"/>
              <a:t>their current-carrying properties. However, during these measurements, </a:t>
            </a:r>
            <a:r>
              <a:rPr lang="en-US" sz="1200" i="1" u="sng" dirty="0" smtClean="0"/>
              <a:t>sudden changes in sample voltage can destroy the sample. Thus, until now, transport experiments of superconductors in pulsed magnetic fields have been limited to very low currents.</a:t>
            </a:r>
            <a:endParaRPr lang="en-US" sz="1200" i="1" u="sng" dirty="0"/>
          </a:p>
          <a:p>
            <a:pPr algn="just">
              <a:spcBef>
                <a:spcPts val="600"/>
              </a:spcBef>
              <a:spcAft>
                <a:spcPts val="0"/>
              </a:spcAft>
            </a:pPr>
            <a:r>
              <a:rPr lang="en-US" sz="1200" i="1" u="sng" dirty="0" smtClean="0"/>
              <a:t>To solve this problem, MagLab scientists developed a new technique using Field Programmable Gate </a:t>
            </a:r>
            <a:r>
              <a:rPr lang="en-US" sz="1200" i="1" u="sng" dirty="0"/>
              <a:t>Arrays </a:t>
            </a:r>
            <a:r>
              <a:rPr lang="en-US" sz="1200" i="1" u="sng" dirty="0" smtClean="0"/>
              <a:t>that vary the current in response to changing sample voltage in less than </a:t>
            </a:r>
            <a:r>
              <a:rPr lang="en-US" sz="1200" i="1" u="sng" dirty="0" smtClean="0"/>
              <a:t>10 nanoseconds</a:t>
            </a:r>
            <a:r>
              <a:rPr lang="en-US" sz="1200" dirty="0" smtClean="0"/>
              <a:t>, </a:t>
            </a:r>
            <a:r>
              <a:rPr lang="en-US" sz="1200" dirty="0" smtClean="0"/>
              <a:t>allowing several non-destructive current-voltage curves to be measured in a single 50msec-long magnetic field pulse.</a:t>
            </a:r>
            <a:endParaRPr lang="en-US" sz="1200" dirty="0"/>
          </a:p>
          <a:p>
            <a:pPr algn="just">
              <a:spcBef>
                <a:spcPts val="600"/>
              </a:spcBef>
              <a:spcAft>
                <a:spcPts val="0"/>
              </a:spcAft>
            </a:pPr>
            <a:r>
              <a:rPr lang="en-US" sz="1200" i="1" u="sng" dirty="0" smtClean="0"/>
              <a:t>These measurements of critical current up to 65T unveiled novel </a:t>
            </a:r>
            <a:r>
              <a:rPr lang="en-US" sz="1200" i="1" u="sng" dirty="0"/>
              <a:t>dynamic </a:t>
            </a:r>
            <a:r>
              <a:rPr lang="en-US" sz="1200" i="1" u="sng" dirty="0" smtClean="0"/>
              <a:t>vortex responses as a consequence of the fast-changing pulsed magnetic fields.</a:t>
            </a:r>
            <a:endParaRPr lang="en-US" sz="1200" i="1" u="sng" dirty="0"/>
          </a:p>
        </p:txBody>
      </p:sp>
      <p:sp>
        <p:nvSpPr>
          <p:cNvPr id="1034" name="Rectangle 49"/>
          <p:cNvSpPr>
            <a:spLocks noChangeArrowheads="1"/>
          </p:cNvSpPr>
          <p:nvPr/>
        </p:nvSpPr>
        <p:spPr bwMode="auto">
          <a:xfrm>
            <a:off x="4371976" y="1246967"/>
            <a:ext cx="4695825" cy="5105795"/>
          </a:xfrm>
          <a:prstGeom prst="rect">
            <a:avLst/>
          </a:prstGeom>
          <a:noFill/>
          <a:ln w="19050">
            <a:solidFill>
              <a:srgbClr val="0033CC"/>
            </a:solidFill>
            <a:miter lim="800000"/>
            <a:headEnd/>
            <a:tailEnd/>
          </a:ln>
        </p:spPr>
        <p:txBody>
          <a:bodyPr wrap="none" anchor="ctr"/>
          <a:lstStyle/>
          <a:p>
            <a:endParaRPr lang="en-US"/>
          </a:p>
        </p:txBody>
      </p:sp>
      <p:sp>
        <p:nvSpPr>
          <p:cNvPr id="10" name="Text Box 28"/>
          <p:cNvSpPr txBox="1">
            <a:spLocks noChangeArrowheads="1"/>
          </p:cNvSpPr>
          <p:nvPr/>
        </p:nvSpPr>
        <p:spPr bwMode="auto">
          <a:xfrm>
            <a:off x="76200" y="6177870"/>
            <a:ext cx="9144000" cy="600164"/>
          </a:xfrm>
          <a:prstGeom prst="rect">
            <a:avLst/>
          </a:prstGeom>
          <a:noFill/>
          <a:ln w="9525">
            <a:noFill/>
            <a:miter lim="800000"/>
            <a:headEnd/>
            <a:tailEnd/>
          </a:ln>
        </p:spPr>
        <p:txBody>
          <a:bodyPr wrap="square">
            <a:spAutoFit/>
          </a:bodyPr>
          <a:lstStyle/>
          <a:p>
            <a:r>
              <a:rPr lang="en-US" sz="1100" b="1" dirty="0" smtClean="0">
                <a:solidFill>
                  <a:srgbClr val="333399"/>
                </a:solidFill>
              </a:rPr>
              <a:t>Facility used:</a:t>
            </a:r>
            <a:r>
              <a:rPr lang="en-US" sz="1100" dirty="0" smtClean="0">
                <a:solidFill>
                  <a:srgbClr val="333399"/>
                </a:solidFill>
              </a:rPr>
              <a:t>  Pulsed field facility 65T magnets. </a:t>
            </a:r>
            <a:endParaRPr lang="en-US" sz="1100" dirty="0">
              <a:solidFill>
                <a:srgbClr val="333399"/>
              </a:solidFill>
            </a:endParaRPr>
          </a:p>
          <a:p>
            <a:r>
              <a:rPr lang="en-US" sz="1100" b="1" dirty="0" smtClean="0">
                <a:solidFill>
                  <a:srgbClr val="333399"/>
                </a:solidFill>
              </a:rPr>
              <a:t>Citation: </a:t>
            </a:r>
            <a:r>
              <a:rPr lang="en-US" sz="1100" dirty="0">
                <a:solidFill>
                  <a:srgbClr val="333399"/>
                </a:solidFill>
              </a:rPr>
              <a:t>Leroux, M.; Balakirev, F.F.; Miura, M.; </a:t>
            </a:r>
            <a:r>
              <a:rPr lang="en-US" sz="1100" dirty="0" err="1">
                <a:solidFill>
                  <a:srgbClr val="333399"/>
                </a:solidFill>
              </a:rPr>
              <a:t>Agatsuma</a:t>
            </a:r>
            <a:r>
              <a:rPr lang="en-US" sz="1100" dirty="0">
                <a:solidFill>
                  <a:srgbClr val="333399"/>
                </a:solidFill>
              </a:rPr>
              <a:t>, K.; Civale, L.; Maiorov, B</a:t>
            </a:r>
            <a:r>
              <a:rPr lang="en-US" sz="1100" dirty="0" smtClean="0">
                <a:solidFill>
                  <a:srgbClr val="333399"/>
                </a:solidFill>
              </a:rPr>
              <a:t>., </a:t>
            </a:r>
            <a:r>
              <a:rPr lang="en-US" sz="1100" i="1" dirty="0">
                <a:solidFill>
                  <a:srgbClr val="333399"/>
                </a:solidFill>
              </a:rPr>
              <a:t>Dynamics and Critical Currents in Fast Superconducting Vortices at High pulsed Magnetic Fields,</a:t>
            </a:r>
            <a:r>
              <a:rPr lang="en-US" sz="1100" dirty="0">
                <a:solidFill>
                  <a:srgbClr val="333399"/>
                </a:solidFill>
              </a:rPr>
              <a:t> Physical Review Applied, </a:t>
            </a:r>
            <a:r>
              <a:rPr lang="en-US" sz="1100" b="1" dirty="0">
                <a:solidFill>
                  <a:srgbClr val="333399"/>
                </a:solidFill>
              </a:rPr>
              <a:t>11</a:t>
            </a:r>
            <a:r>
              <a:rPr lang="en-US" sz="1100" dirty="0">
                <a:solidFill>
                  <a:srgbClr val="333399"/>
                </a:solidFill>
              </a:rPr>
              <a:t>, 054005 (2019) </a:t>
            </a:r>
            <a:r>
              <a:rPr lang="en-US" sz="1100" dirty="0" smtClean="0">
                <a:solidFill>
                  <a:srgbClr val="333399"/>
                </a:solidFill>
                <a:hlinkClick r:id="rId5"/>
              </a:rPr>
              <a:t>doi.org/10.1103/PhysRevApplied.11.054005</a:t>
            </a:r>
            <a:endParaRPr lang="en-US" sz="1100" dirty="0" smtClean="0">
              <a:solidFill>
                <a:srgbClr val="333399"/>
              </a:solidFill>
            </a:endParaRPr>
          </a:p>
        </p:txBody>
      </p:sp>
      <p:sp>
        <p:nvSpPr>
          <p:cNvPr id="13" name="Text Box 62"/>
          <p:cNvSpPr txBox="1">
            <a:spLocks noChangeArrowheads="1"/>
          </p:cNvSpPr>
          <p:nvPr/>
        </p:nvSpPr>
        <p:spPr bwMode="auto">
          <a:xfrm>
            <a:off x="843500" y="10580"/>
            <a:ext cx="7225845" cy="1138773"/>
          </a:xfrm>
          <a:prstGeom prst="rect">
            <a:avLst/>
          </a:prstGeom>
          <a:noFill/>
          <a:ln w="9525">
            <a:noFill/>
            <a:miter lim="800000"/>
            <a:headEnd/>
            <a:tailEnd/>
          </a:ln>
        </p:spPr>
        <p:txBody>
          <a:bodyPr wrap="square">
            <a:spAutoFit/>
          </a:bodyPr>
          <a:lstStyle/>
          <a:p>
            <a:pPr algn="ctr">
              <a:spcBef>
                <a:spcPts val="0"/>
              </a:spcBef>
            </a:pPr>
            <a:r>
              <a:rPr lang="en-US" sz="1500" b="1" dirty="0" smtClean="0"/>
              <a:t>Smart non-linear transport technique </a:t>
            </a:r>
          </a:p>
          <a:p>
            <a:pPr algn="ctr">
              <a:spcBef>
                <a:spcPts val="0"/>
              </a:spcBef>
            </a:pPr>
            <a:r>
              <a:rPr lang="en-US" sz="1500" b="1" dirty="0" smtClean="0"/>
              <a:t>expands the frontier of superconductor research</a:t>
            </a:r>
            <a:endParaRPr lang="en-US" sz="1500" b="1" kern="1200" dirty="0" smtClean="0"/>
          </a:p>
          <a:p>
            <a:pPr algn="ctr">
              <a:spcBef>
                <a:spcPts val="0"/>
              </a:spcBef>
            </a:pPr>
            <a:endParaRPr lang="en-US" sz="600" dirty="0" smtClean="0"/>
          </a:p>
          <a:p>
            <a:pPr algn="ctr">
              <a:spcBef>
                <a:spcPts val="0"/>
              </a:spcBef>
            </a:pPr>
            <a:r>
              <a:rPr lang="en-US" sz="1100" dirty="0" smtClean="0"/>
              <a:t>Maxime Leroux</a:t>
            </a:r>
            <a:r>
              <a:rPr lang="en-US" sz="1100" baseline="30000" dirty="0" smtClean="0"/>
              <a:t>1,2</a:t>
            </a:r>
            <a:r>
              <a:rPr lang="en-US" sz="1100" dirty="0" smtClean="0"/>
              <a:t>, Fedor F. Balakirev</a:t>
            </a:r>
            <a:r>
              <a:rPr lang="en-US" sz="1100" baseline="30000" dirty="0" smtClean="0"/>
              <a:t>1</a:t>
            </a:r>
            <a:r>
              <a:rPr lang="en-US" sz="1100" dirty="0" smtClean="0"/>
              <a:t>, Leonardo Civale</a:t>
            </a:r>
            <a:r>
              <a:rPr lang="en-US" sz="1100" baseline="30000" dirty="0"/>
              <a:t>2</a:t>
            </a:r>
            <a:r>
              <a:rPr lang="en-US" sz="1100" dirty="0" smtClean="0"/>
              <a:t>, Boris Maiorov</a:t>
            </a:r>
            <a:r>
              <a:rPr lang="en-US" sz="1100" baseline="30000" dirty="0" smtClean="0"/>
              <a:t>1</a:t>
            </a:r>
            <a:endParaRPr lang="en-US" sz="1100" kern="1200" baseline="30000" dirty="0"/>
          </a:p>
          <a:p>
            <a:pPr algn="ctr">
              <a:spcBef>
                <a:spcPts val="0"/>
              </a:spcBef>
            </a:pPr>
            <a:r>
              <a:rPr lang="en-US" sz="1050" b="1" kern="1200" dirty="0" smtClean="0">
                <a:solidFill>
                  <a:srgbClr val="0033CC"/>
                </a:solidFill>
              </a:rPr>
              <a:t>1. National High Magnetic Field Laboratory, Pulsed Field Facility, LANL  2. MPA-Q, LANL </a:t>
            </a:r>
            <a:endParaRPr lang="en-US" sz="600" b="1" kern="1200" dirty="0" smtClean="0">
              <a:solidFill>
                <a:srgbClr val="0033CC"/>
              </a:solidFill>
            </a:endParaRPr>
          </a:p>
          <a:p>
            <a:pPr algn="ctr">
              <a:spcBef>
                <a:spcPts val="0"/>
              </a:spcBef>
            </a:pPr>
            <a:r>
              <a:rPr lang="en-US" sz="1050" b="1" kern="1200" dirty="0" smtClean="0"/>
              <a:t>Funding Grants:</a:t>
            </a:r>
            <a:r>
              <a:rPr lang="en-US" sz="1050" kern="1200" dirty="0" smtClean="0"/>
              <a:t>  </a:t>
            </a:r>
            <a:r>
              <a:rPr lang="en-US" sz="1050" kern="1200" dirty="0"/>
              <a:t>G.S. Boebinger (NSF </a:t>
            </a:r>
            <a:r>
              <a:rPr lang="en-US" sz="1050" kern="1200" dirty="0" smtClean="0"/>
              <a:t>DMR-1157490, NSF </a:t>
            </a:r>
            <a:r>
              <a:rPr lang="en-US" sz="1050" dirty="0" smtClean="0"/>
              <a:t>DMR-1644779</a:t>
            </a:r>
            <a:r>
              <a:rPr lang="en-US" sz="1050" kern="1200" dirty="0" smtClean="0"/>
              <a:t>); </a:t>
            </a:r>
            <a:r>
              <a:rPr lang="en-US" sz="1050" kern="1200" dirty="0" err="1" smtClean="0"/>
              <a:t>L.Civale</a:t>
            </a:r>
            <a:r>
              <a:rPr lang="en-US" sz="1050" kern="1200" dirty="0" smtClean="0"/>
              <a:t> (BES FWP LANLE8L5)</a:t>
            </a:r>
            <a:endParaRPr lang="en-US" sz="1050" b="1" kern="1200" dirty="0">
              <a:solidFill>
                <a:srgbClr val="0033CC"/>
              </a:solidFill>
            </a:endParaRPr>
          </a:p>
        </p:txBody>
      </p:sp>
      <p:pic>
        <p:nvPicPr>
          <p:cNvPr id="14" name="Picture 13" descr="JustM_purple.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8" name="TextBox 17"/>
          <p:cNvSpPr txBox="1"/>
          <p:nvPr/>
        </p:nvSpPr>
        <p:spPr>
          <a:xfrm>
            <a:off x="7519004" y="1305431"/>
            <a:ext cx="1577371" cy="1785104"/>
          </a:xfrm>
          <a:prstGeom prst="rect">
            <a:avLst/>
          </a:prstGeom>
          <a:noFill/>
        </p:spPr>
        <p:txBody>
          <a:bodyPr wrap="square" rtlCol="0">
            <a:spAutoFit/>
          </a:bodyPr>
          <a:lstStyle/>
          <a:p>
            <a:r>
              <a:rPr lang="en-US" sz="1100" dirty="0" smtClean="0"/>
              <a:t>Measuring </a:t>
            </a:r>
            <a:r>
              <a:rPr lang="en-US" sz="1100" dirty="0"/>
              <a:t>non-linear electric field – current density (</a:t>
            </a:r>
            <a:r>
              <a:rPr lang="en-US" sz="1100" i="1" dirty="0"/>
              <a:t>E-J</a:t>
            </a:r>
            <a:r>
              <a:rPr lang="en-US" sz="1100" dirty="0"/>
              <a:t>) curves </a:t>
            </a:r>
            <a:r>
              <a:rPr lang="en-US" sz="1100" dirty="0" smtClean="0"/>
              <a:t>in pulsed magnetic fields to 65T allowed researchers </a:t>
            </a:r>
            <a:r>
              <a:rPr lang="en-US" sz="1100" dirty="0"/>
              <a:t>to determine critical current densities (</a:t>
            </a:r>
            <a:r>
              <a:rPr lang="en-US" sz="1100" i="1" dirty="0" err="1"/>
              <a:t>J</a:t>
            </a:r>
            <a:r>
              <a:rPr lang="en-US" sz="1100" i="1" baseline="-25000" dirty="0" err="1"/>
              <a:t>c</a:t>
            </a:r>
            <a:r>
              <a:rPr lang="en-US" sz="1100" dirty="0"/>
              <a:t>) at record high magnetic </a:t>
            </a:r>
            <a:r>
              <a:rPr lang="en-US" sz="1100" dirty="0" smtClean="0"/>
              <a:t>fields. </a:t>
            </a:r>
            <a:endParaRPr lang="en-US" sz="1100" dirty="0"/>
          </a:p>
        </p:txBody>
      </p:sp>
      <p:grpSp>
        <p:nvGrpSpPr>
          <p:cNvPr id="4" name="Group 3"/>
          <p:cNvGrpSpPr/>
          <p:nvPr/>
        </p:nvGrpSpPr>
        <p:grpSpPr>
          <a:xfrm>
            <a:off x="4313222" y="953229"/>
            <a:ext cx="3715558" cy="2941644"/>
            <a:chOff x="4313222" y="1040152"/>
            <a:chExt cx="3715558" cy="2941644"/>
          </a:xfrm>
        </p:grpSpPr>
        <p:sp>
          <p:nvSpPr>
            <p:cNvPr id="21" name="Rectangle 20"/>
            <p:cNvSpPr/>
            <p:nvPr/>
          </p:nvSpPr>
          <p:spPr>
            <a:xfrm>
              <a:off x="6472348" y="1330051"/>
              <a:ext cx="1031450" cy="2150052"/>
            </a:xfrm>
            <a:prstGeom prst="rect">
              <a:avLst/>
            </a:prstGeom>
            <a:gradFill>
              <a:gsLst>
                <a:gs pos="0">
                  <a:srgbClr val="FFCC99"/>
                </a:gs>
                <a:gs pos="100000">
                  <a:srgbClr val="FFFFCC">
                    <a:alpha val="32000"/>
                    <a:lumMod val="60000"/>
                    <a:lumOff val="40000"/>
                  </a:srgb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24" name="Object 3"/>
            <p:cNvGraphicFramePr>
              <a:graphicFrameLocks noChangeAspect="1"/>
            </p:cNvGraphicFramePr>
            <p:nvPr>
              <p:extLst>
                <p:ext uri="{D42A27DB-BD31-4B8C-83A1-F6EECF244321}">
                  <p14:modId xmlns:p14="http://schemas.microsoft.com/office/powerpoint/2010/main" val="2627686534"/>
                </p:ext>
              </p:extLst>
            </p:nvPr>
          </p:nvGraphicFramePr>
          <p:xfrm>
            <a:off x="4313222" y="1040152"/>
            <a:ext cx="3715558" cy="2941644"/>
          </p:xfrm>
          <a:graphic>
            <a:graphicData uri="http://schemas.openxmlformats.org/presentationml/2006/ole">
              <mc:AlternateContent xmlns:mc="http://schemas.openxmlformats.org/markup-compatibility/2006">
                <mc:Choice xmlns:v="urn:schemas-microsoft-com:vml" Requires="v">
                  <p:oleObj spid="_x0000_s1146" name="Graph" r:id="rId7" imgW="3920760" imgH="3000960" progId="Origin95.Graph">
                    <p:embed/>
                  </p:oleObj>
                </mc:Choice>
                <mc:Fallback>
                  <p:oleObj name="Graph" r:id="rId7" imgW="3920760" imgH="3000960" progId="Origin95.Graph">
                    <p:embed/>
                    <p:pic>
                      <p:nvPicPr>
                        <p:cNvPr id="17" name="Object 3"/>
                        <p:cNvPicPr>
                          <a:picLocks noChangeAspect="1" noChangeArrowheads="1"/>
                        </p:cNvPicPr>
                        <p:nvPr/>
                      </p:nvPicPr>
                      <p:blipFill>
                        <a:blip r:embed="rId8"/>
                        <a:srcRect/>
                        <a:stretch>
                          <a:fillRect/>
                        </a:stretch>
                      </p:blipFill>
                      <p:spPr bwMode="auto">
                        <a:xfrm>
                          <a:off x="4313222" y="1040152"/>
                          <a:ext cx="3715558" cy="2941644"/>
                        </a:xfrm>
                        <a:prstGeom prst="rect">
                          <a:avLst/>
                        </a:prstGeom>
                        <a:noFill/>
                        <a:ln>
                          <a:noFill/>
                        </a:ln>
                        <a:extLst/>
                      </p:spPr>
                    </p:pic>
                  </p:oleObj>
                </mc:Fallback>
              </mc:AlternateContent>
            </a:graphicData>
          </a:graphic>
        </p:graphicFrame>
        <p:sp>
          <p:nvSpPr>
            <p:cNvPr id="25" name="Right Arrow 24"/>
            <p:cNvSpPr/>
            <p:nvPr/>
          </p:nvSpPr>
          <p:spPr>
            <a:xfrm>
              <a:off x="6482661" y="2780533"/>
              <a:ext cx="646522" cy="20739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465214" y="2931960"/>
              <a:ext cx="1073927" cy="400110"/>
            </a:xfrm>
            <a:prstGeom prst="rect">
              <a:avLst/>
            </a:prstGeom>
            <a:noFill/>
          </p:spPr>
          <p:txBody>
            <a:bodyPr wrap="square" rtlCol="0">
              <a:spAutoFit/>
            </a:bodyPr>
            <a:lstStyle/>
            <a:p>
              <a:pPr algn="ctr"/>
              <a:r>
                <a:rPr lang="en-US" sz="1000" b="1" dirty="0" smtClean="0"/>
                <a:t>Only Pulsed </a:t>
              </a:r>
              <a:r>
                <a:rPr lang="en-US" sz="1000" b="1" dirty="0"/>
                <a:t>F</a:t>
              </a:r>
              <a:r>
                <a:rPr lang="en-US" sz="1000" b="1" dirty="0" smtClean="0"/>
                <a:t>ields</a:t>
              </a:r>
              <a:endParaRPr lang="en-US" sz="1000" b="1" dirty="0"/>
            </a:p>
          </p:txBody>
        </p:sp>
        <p:sp>
          <p:nvSpPr>
            <p:cNvPr id="27" name="TextBox 26"/>
            <p:cNvSpPr txBox="1"/>
            <p:nvPr/>
          </p:nvSpPr>
          <p:spPr>
            <a:xfrm>
              <a:off x="5735139" y="3264246"/>
              <a:ext cx="753732" cy="246221"/>
            </a:xfrm>
            <a:prstGeom prst="rect">
              <a:avLst/>
            </a:prstGeom>
            <a:noFill/>
          </p:spPr>
          <p:txBody>
            <a:bodyPr wrap="none" rtlCol="0">
              <a:spAutoFit/>
            </a:bodyPr>
            <a:lstStyle/>
            <a:p>
              <a:r>
                <a:rPr lang="en-US" sz="1000" b="1" dirty="0"/>
                <a:t>T</a:t>
              </a:r>
              <a:r>
                <a:rPr lang="en-US" sz="1000" b="1" dirty="0" smtClean="0"/>
                <a:t>ime(</a:t>
              </a:r>
              <a:r>
                <a:rPr lang="en-US" sz="1000" b="1" dirty="0" err="1" smtClean="0"/>
                <a:t>ms</a:t>
              </a:r>
              <a:r>
                <a:rPr lang="en-US" sz="1000" b="1" dirty="0" smtClean="0"/>
                <a:t>)</a:t>
              </a:r>
              <a:endParaRPr lang="en-US" sz="1000" b="1" dirty="0"/>
            </a:p>
          </p:txBody>
        </p:sp>
        <p:sp>
          <p:nvSpPr>
            <p:cNvPr id="28" name="TextBox 27"/>
            <p:cNvSpPr txBox="1"/>
            <p:nvPr/>
          </p:nvSpPr>
          <p:spPr>
            <a:xfrm rot="16200000">
              <a:off x="5212748" y="2677121"/>
              <a:ext cx="739305" cy="400110"/>
            </a:xfrm>
            <a:prstGeom prst="rect">
              <a:avLst/>
            </a:prstGeom>
            <a:noFill/>
          </p:spPr>
          <p:txBody>
            <a:bodyPr wrap="none" rtlCol="0">
              <a:spAutoFit/>
            </a:bodyPr>
            <a:lstStyle/>
            <a:p>
              <a:r>
                <a:rPr lang="en-US" sz="1000" b="1" dirty="0" smtClean="0"/>
                <a:t>Magnetic</a:t>
              </a:r>
            </a:p>
            <a:p>
              <a:r>
                <a:rPr lang="en-US" sz="1000" b="1" dirty="0" smtClean="0"/>
                <a:t> Field(T)</a:t>
              </a:r>
              <a:endParaRPr lang="en-US" sz="1000" b="1" dirty="0"/>
            </a:p>
          </p:txBody>
        </p:sp>
        <p:graphicFrame>
          <p:nvGraphicFramePr>
            <p:cNvPr id="29" name="Object 15"/>
            <p:cNvGraphicFramePr>
              <a:graphicFrameLocks noChangeAspect="1"/>
            </p:cNvGraphicFramePr>
            <p:nvPr>
              <p:extLst>
                <p:ext uri="{D42A27DB-BD31-4B8C-83A1-F6EECF244321}">
                  <p14:modId xmlns:p14="http://schemas.microsoft.com/office/powerpoint/2010/main" val="982557741"/>
                </p:ext>
              </p:extLst>
            </p:nvPr>
          </p:nvGraphicFramePr>
          <p:xfrm>
            <a:off x="5658599" y="2435664"/>
            <a:ext cx="1124146" cy="1037673"/>
          </p:xfrm>
          <a:graphic>
            <a:graphicData uri="http://schemas.openxmlformats.org/presentationml/2006/ole">
              <mc:AlternateContent xmlns:mc="http://schemas.openxmlformats.org/markup-compatibility/2006">
                <mc:Choice xmlns:v="urn:schemas-microsoft-com:vml" Requires="v">
                  <p:oleObj spid="_x0000_s1147" name="Graph" r:id="rId9" imgW="4124880" imgH="2870280" progId="Origin50.Graph">
                    <p:embed/>
                  </p:oleObj>
                </mc:Choice>
                <mc:Fallback>
                  <p:oleObj name="Graph" r:id="rId9" imgW="4124880" imgH="2870280" progId="Origin50.Graph">
                    <p:embed/>
                    <p:pic>
                      <p:nvPicPr>
                        <p:cNvPr id="21" name="Object 15"/>
                        <p:cNvPicPr>
                          <a:picLocks noChangeAspect="1" noChangeArrowheads="1"/>
                        </p:cNvPicPr>
                        <p:nvPr/>
                      </p:nvPicPr>
                      <p:blipFill>
                        <a:blip r:embed="rId10"/>
                        <a:srcRect/>
                        <a:stretch>
                          <a:fillRect/>
                        </a:stretch>
                      </p:blipFill>
                      <p:spPr bwMode="auto">
                        <a:xfrm>
                          <a:off x="5658599" y="2435664"/>
                          <a:ext cx="1124146" cy="1037673"/>
                        </a:xfrm>
                        <a:prstGeom prst="rect">
                          <a:avLst/>
                        </a:prstGeom>
                        <a:noFill/>
                        <a:ln>
                          <a:noFill/>
                        </a:ln>
                      </p:spPr>
                    </p:pic>
                  </p:oleObj>
                </mc:Fallback>
              </mc:AlternateContent>
            </a:graphicData>
          </a:graphic>
        </p:graphicFrame>
        <p:sp>
          <p:nvSpPr>
            <p:cNvPr id="2" name="Rectangle 1"/>
            <p:cNvSpPr/>
            <p:nvPr/>
          </p:nvSpPr>
          <p:spPr>
            <a:xfrm>
              <a:off x="5637012" y="1469592"/>
              <a:ext cx="1168910" cy="276999"/>
            </a:xfrm>
            <a:prstGeom prst="rect">
              <a:avLst/>
            </a:prstGeom>
          </p:spPr>
          <p:txBody>
            <a:bodyPr wrap="none">
              <a:spAutoFit/>
            </a:bodyPr>
            <a:lstStyle/>
            <a:p>
              <a:r>
                <a:rPr lang="en-US" sz="1200" dirty="0"/>
                <a:t>YGdBa</a:t>
              </a:r>
              <a:r>
                <a:rPr lang="en-US" sz="1200" baseline="-25000" dirty="0"/>
                <a:t>2</a:t>
              </a:r>
              <a:r>
                <a:rPr lang="en-US" sz="1200" dirty="0"/>
                <a:t>Cu</a:t>
              </a:r>
              <a:r>
                <a:rPr lang="en-US" sz="1200" baseline="-25000" dirty="0"/>
                <a:t>3</a:t>
              </a:r>
              <a:r>
                <a:rPr lang="en-US" sz="1200" dirty="0"/>
                <a:t>O</a:t>
              </a:r>
              <a:r>
                <a:rPr lang="en-US" sz="1200" baseline="-25000" dirty="0"/>
                <a:t>7</a:t>
              </a:r>
              <a:endParaRPr lang="en-US" sz="1200" dirty="0"/>
            </a:p>
          </p:txBody>
        </p:sp>
      </p:grpSp>
      <p:sp>
        <p:nvSpPr>
          <p:cNvPr id="1029" name="Line 42"/>
          <p:cNvSpPr>
            <a:spLocks noChangeShapeType="1"/>
          </p:cNvSpPr>
          <p:nvPr/>
        </p:nvSpPr>
        <p:spPr bwMode="auto">
          <a:xfrm>
            <a:off x="38101" y="1161420"/>
            <a:ext cx="9029700" cy="0"/>
          </a:xfrm>
          <a:prstGeom prst="line">
            <a:avLst/>
          </a:prstGeom>
          <a:noFill/>
          <a:ln w="82550" cmpd="thickThin">
            <a:solidFill>
              <a:schemeClr val="tx1"/>
            </a:solidFill>
            <a:round/>
            <a:headEnd/>
            <a:tailEnd/>
          </a:ln>
        </p:spPr>
        <p:txBody>
          <a:bodyPr/>
          <a:lstStyle/>
          <a:p>
            <a:endParaRPr lang="en-US"/>
          </a:p>
        </p:txBody>
      </p:sp>
      <p:pic>
        <p:nvPicPr>
          <p:cNvPr id="22" name="Picture 21" descr="NSF logo.jpg"/>
          <p:cNvPicPr>
            <a:picLocks noChangeAspect="1"/>
          </p:cNvPicPr>
          <p:nvPr/>
        </p:nvPicPr>
        <p:blipFill>
          <a:blip r:embed="rId11" cstate="print"/>
          <a:stretch>
            <a:fillRect/>
          </a:stretch>
        </p:blipFill>
        <p:spPr>
          <a:xfrm>
            <a:off x="8050612" y="71414"/>
            <a:ext cx="1017188" cy="1023315"/>
          </a:xfrm>
          <a:prstGeom prst="rect">
            <a:avLst/>
          </a:prstGeom>
        </p:spPr>
      </p:pic>
    </p:spTree>
    <p:extLst>
      <p:ext uri="{BB962C8B-B14F-4D97-AF65-F5344CB8AC3E}">
        <p14:creationId xmlns:p14="http://schemas.microsoft.com/office/powerpoint/2010/main" val="334584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2808" y="1260688"/>
            <a:ext cx="3189520" cy="2392140"/>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75213" y="1300592"/>
            <a:ext cx="4215112" cy="5078313"/>
          </a:xfrm>
          <a:prstGeom prst="rect">
            <a:avLst/>
          </a:prstGeom>
          <a:noFill/>
          <a:ln w="9525">
            <a:noFill/>
            <a:miter lim="800000"/>
            <a:headEnd/>
            <a:tailEnd/>
          </a:ln>
        </p:spPr>
        <p:txBody>
          <a:bodyPr wrap="square">
            <a:spAutoFit/>
          </a:bodyPr>
          <a:lstStyle/>
          <a:p>
            <a:pPr algn="just"/>
            <a:r>
              <a:rPr lang="en-US" sz="1200" b="1" dirty="0" smtClean="0">
                <a:solidFill>
                  <a:srgbClr val="000000"/>
                </a:solidFill>
              </a:rPr>
              <a:t>What </a:t>
            </a:r>
            <a:r>
              <a:rPr lang="en-US" sz="1200" b="1" dirty="0">
                <a:solidFill>
                  <a:srgbClr val="000000"/>
                </a:solidFill>
              </a:rPr>
              <a:t>is the finding? </a:t>
            </a:r>
            <a:r>
              <a:rPr lang="en-US" sz="1200" dirty="0" smtClean="0">
                <a:latin typeface="Arial" charset="0"/>
              </a:rPr>
              <a:t>MagLab scientists developed a fast, “smart” technique to measure how much electrical current a superconductor can carry. This technique is used during the short (50 millisecond) duration of a 65 tesla magnet pulse. </a:t>
            </a:r>
            <a:endParaRPr lang="en-US" sz="1200" dirty="0">
              <a:latin typeface="Arial" charset="0"/>
            </a:endParaRPr>
          </a:p>
          <a:p>
            <a:pPr algn="just"/>
            <a:endParaRPr lang="en-US" sz="1200" dirty="0">
              <a:solidFill>
                <a:srgbClr val="000000"/>
              </a:solidFill>
            </a:endParaRPr>
          </a:p>
          <a:p>
            <a:pPr algn="just"/>
            <a:r>
              <a:rPr lang="en-US" sz="1200" b="1" dirty="0">
                <a:solidFill>
                  <a:srgbClr val="000000"/>
                </a:solidFill>
              </a:rPr>
              <a:t>Why is this important? </a:t>
            </a:r>
            <a:r>
              <a:rPr lang="en-US" sz="1200" dirty="0">
                <a:latin typeface="Arial" charset="0"/>
              </a:rPr>
              <a:t>High </a:t>
            </a:r>
            <a:r>
              <a:rPr lang="en-US" sz="1200" dirty="0" smtClean="0">
                <a:latin typeface="Arial" charset="0"/>
              </a:rPr>
              <a:t>temperature superconductors are useful because they can carry large electrical currents without friction and, thus, at least in principal, can be used to create very high magnetic fields. </a:t>
            </a:r>
            <a:r>
              <a:rPr lang="en-US" sz="1200" i="1" u="sng" dirty="0" smtClean="0">
                <a:latin typeface="Arial" charset="0"/>
              </a:rPr>
              <a:t>The “critical current” of a superconductor is a measure of the maximum current that it can sustain in a given magnetic field</a:t>
            </a:r>
            <a:r>
              <a:rPr lang="en-US" sz="1200" dirty="0" smtClean="0">
                <a:latin typeface="Arial" charset="0"/>
              </a:rPr>
              <a:t>. Measuring the critical current is an important measurement whenever a new superconductor is discovered. </a:t>
            </a:r>
            <a:r>
              <a:rPr lang="en-US" sz="1200" i="1" u="sng" dirty="0" smtClean="0">
                <a:latin typeface="Arial" charset="0"/>
              </a:rPr>
              <a:t>Knowing the critical current </a:t>
            </a:r>
            <a:r>
              <a:rPr lang="en-US" sz="1200" i="1" u="sng" dirty="0" smtClean="0">
                <a:latin typeface="Arial" charset="0"/>
              </a:rPr>
              <a:t>at the highest possible magnetic fields provides foundational data </a:t>
            </a:r>
            <a:r>
              <a:rPr lang="en-US" sz="1200" i="1" u="sng" dirty="0" smtClean="0">
                <a:latin typeface="Arial" charset="0"/>
              </a:rPr>
              <a:t>for future higher-field </a:t>
            </a:r>
            <a:r>
              <a:rPr lang="en-US" sz="1200" i="1" u="sng" dirty="0" smtClean="0">
                <a:latin typeface="Arial" charset="0"/>
              </a:rPr>
              <a:t>magnets</a:t>
            </a:r>
            <a:r>
              <a:rPr lang="en-US" sz="1200" dirty="0" smtClean="0">
                <a:latin typeface="Arial" charset="0"/>
              </a:rPr>
              <a:t>.</a:t>
            </a:r>
            <a:endParaRPr lang="en-US" sz="1200" dirty="0" smtClean="0">
              <a:latin typeface="Arial" charset="0"/>
            </a:endParaRPr>
          </a:p>
          <a:p>
            <a:pPr algn="just"/>
            <a:endParaRPr lang="en-US" sz="1200" dirty="0">
              <a:latin typeface="Arial" charset="0"/>
            </a:endParaRPr>
          </a:p>
          <a:p>
            <a:pPr algn="just"/>
            <a:r>
              <a:rPr lang="en-US" sz="1200" b="1" dirty="0" smtClean="0">
                <a:solidFill>
                  <a:srgbClr val="000000"/>
                </a:solidFill>
              </a:rPr>
              <a:t>Why </a:t>
            </a:r>
            <a:r>
              <a:rPr lang="en-US" sz="1200" b="1" dirty="0">
                <a:solidFill>
                  <a:srgbClr val="000000"/>
                </a:solidFill>
              </a:rPr>
              <a:t>did this research need the MagLab</a:t>
            </a:r>
            <a:r>
              <a:rPr lang="en-US" sz="1200" b="1" dirty="0" smtClean="0">
                <a:solidFill>
                  <a:srgbClr val="000000"/>
                </a:solidFill>
              </a:rPr>
              <a:t>?</a:t>
            </a:r>
            <a:r>
              <a:rPr lang="en-US" sz="1200" b="1" dirty="0">
                <a:latin typeface="Arial" charset="0"/>
              </a:rPr>
              <a:t> </a:t>
            </a:r>
            <a:r>
              <a:rPr lang="en-US" sz="1200" dirty="0">
                <a:latin typeface="Arial" charset="0"/>
              </a:rPr>
              <a:t> </a:t>
            </a:r>
            <a:r>
              <a:rPr lang="en-US" sz="1200" dirty="0" smtClean="0">
                <a:latin typeface="Arial" charset="0"/>
              </a:rPr>
              <a:t>The </a:t>
            </a:r>
            <a:r>
              <a:rPr lang="en-US" sz="1200" dirty="0" err="1" smtClean="0">
                <a:latin typeface="Arial" charset="0"/>
              </a:rPr>
              <a:t>MagLab’s</a:t>
            </a:r>
            <a:r>
              <a:rPr lang="en-US" sz="1200" dirty="0" smtClean="0">
                <a:latin typeface="Arial" charset="0"/>
              </a:rPr>
              <a:t> pulsed magnets were necessary to achieve the high fields at which many new classes of superconductors are able to sustain superconductivity. MagLab expertise in extremely fast electronics enabled the development of thi</a:t>
            </a:r>
            <a:r>
              <a:rPr lang="en-US" sz="1200" dirty="0">
                <a:latin typeface="Arial" charset="0"/>
              </a:rPr>
              <a:t>s</a:t>
            </a:r>
            <a:r>
              <a:rPr lang="en-US" sz="1200" dirty="0" smtClean="0">
                <a:latin typeface="Arial" charset="0"/>
              </a:rPr>
              <a:t> technique.</a:t>
            </a:r>
          </a:p>
          <a:p>
            <a:pPr algn="just"/>
            <a:r>
              <a:rPr lang="en-US" sz="1200" dirty="0" smtClean="0"/>
              <a:t>  </a:t>
            </a:r>
            <a:r>
              <a:rPr lang="en-US" sz="1200" dirty="0" smtClean="0"/>
              <a:t>  </a:t>
            </a:r>
            <a:r>
              <a:rPr lang="en-US" sz="1200" i="1" u="sng" dirty="0" smtClean="0"/>
              <a:t>MagLab researchers have used their fast, programmable microcircuits to collaborate with users from the USA, Europe, and Japan to precisely measure how much current various superconductors can sustain in magnetic fields up to 65T…all without burning the samples</a:t>
            </a:r>
            <a:r>
              <a:rPr lang="en-US" sz="1200" dirty="0" smtClean="0"/>
              <a:t>.</a:t>
            </a:r>
            <a:endParaRPr lang="en-US" sz="1200" dirty="0">
              <a:latin typeface="Arial" charset="0"/>
            </a:endParaRPr>
          </a:p>
        </p:txBody>
      </p:sp>
      <p:sp>
        <p:nvSpPr>
          <p:cNvPr id="1034" name="Rectangle 49"/>
          <p:cNvSpPr>
            <a:spLocks noChangeArrowheads="1"/>
          </p:cNvSpPr>
          <p:nvPr/>
        </p:nvSpPr>
        <p:spPr bwMode="auto">
          <a:xfrm>
            <a:off x="4327586" y="1285841"/>
            <a:ext cx="4772024" cy="4992913"/>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5" cstate="print"/>
          <a:stretch>
            <a:fillRect/>
          </a:stretch>
        </p:blipFill>
        <p:spPr>
          <a:xfrm>
            <a:off x="8050612" y="71414"/>
            <a:ext cx="1017188" cy="1023315"/>
          </a:xfrm>
          <a:prstGeom prst="rect">
            <a:avLst/>
          </a:prstGeom>
        </p:spPr>
      </p:pic>
      <p:pic>
        <p:nvPicPr>
          <p:cNvPr id="14" name="Picture 13" descr="JustM_purple.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5" name="Rectangle 14"/>
          <p:cNvSpPr/>
          <p:nvPr/>
        </p:nvSpPr>
        <p:spPr>
          <a:xfrm>
            <a:off x="4495801" y="3588653"/>
            <a:ext cx="4571999" cy="461665"/>
          </a:xfrm>
          <a:prstGeom prst="rect">
            <a:avLst/>
          </a:prstGeom>
        </p:spPr>
        <p:txBody>
          <a:bodyPr wrap="square">
            <a:spAutoFit/>
          </a:bodyPr>
          <a:lstStyle/>
          <a:p>
            <a:pPr lvl="0" algn="ctr"/>
            <a:endParaRPr lang="en-US" sz="1200" dirty="0"/>
          </a:p>
          <a:p>
            <a:pPr algn="ctr"/>
            <a:endParaRPr lang="en-US" sz="1200" dirty="0"/>
          </a:p>
        </p:txBody>
      </p:sp>
      <p:sp>
        <p:nvSpPr>
          <p:cNvPr id="22" name="TextBox 21"/>
          <p:cNvSpPr txBox="1"/>
          <p:nvPr/>
        </p:nvSpPr>
        <p:spPr>
          <a:xfrm>
            <a:off x="7544970" y="1385108"/>
            <a:ext cx="1552307" cy="5078313"/>
          </a:xfrm>
          <a:prstGeom prst="rect">
            <a:avLst/>
          </a:prstGeom>
          <a:noFill/>
        </p:spPr>
        <p:txBody>
          <a:bodyPr wrap="square" rtlCol="0">
            <a:spAutoFit/>
          </a:bodyPr>
          <a:lstStyle/>
          <a:p>
            <a:r>
              <a:rPr lang="en-US" sz="1200" dirty="0"/>
              <a:t>Non-linear transport in pulsed </a:t>
            </a:r>
            <a:r>
              <a:rPr lang="en-US" sz="1200" dirty="0" smtClean="0"/>
              <a:t>magnets expands the frontier for the study of superconductors at high magnetic fields. At top, the</a:t>
            </a:r>
          </a:p>
          <a:p>
            <a:r>
              <a:rPr lang="en-US" sz="1200" dirty="0"/>
              <a:t>v</a:t>
            </a:r>
            <a:r>
              <a:rPr lang="en-US" sz="1200" dirty="0" smtClean="0"/>
              <a:t>oltage and current response of a superconducting sample as a function of time. The </a:t>
            </a:r>
            <a:r>
              <a:rPr lang="en-US" sz="1200" dirty="0"/>
              <a:t>ability </a:t>
            </a:r>
            <a:r>
              <a:rPr lang="en-US" sz="1200" dirty="0" smtClean="0"/>
              <a:t>to measure </a:t>
            </a:r>
            <a:r>
              <a:rPr lang="en-US" sz="1200" dirty="0"/>
              <a:t>non-linear </a:t>
            </a:r>
            <a:r>
              <a:rPr lang="en-US" sz="1200" dirty="0" smtClean="0"/>
              <a:t>Voltage </a:t>
            </a:r>
            <a:r>
              <a:rPr lang="en-US" sz="1200" dirty="0"/>
              <a:t>– C</a:t>
            </a:r>
            <a:r>
              <a:rPr lang="en-US" sz="1200" dirty="0" smtClean="0"/>
              <a:t>urrent (</a:t>
            </a:r>
            <a:r>
              <a:rPr lang="en-US" sz="1200" i="1" dirty="0" smtClean="0"/>
              <a:t>V-I</a:t>
            </a:r>
            <a:r>
              <a:rPr lang="en-US" sz="1200" dirty="0" smtClean="0"/>
              <a:t>) </a:t>
            </a:r>
            <a:r>
              <a:rPr lang="en-US" sz="1200" dirty="0"/>
              <a:t>curves </a:t>
            </a:r>
            <a:r>
              <a:rPr lang="en-US" sz="1200" dirty="0" smtClean="0"/>
              <a:t>allows the determination of the critical </a:t>
            </a:r>
            <a:r>
              <a:rPr lang="en-US" sz="1200" dirty="0"/>
              <a:t>current densities (</a:t>
            </a:r>
            <a:r>
              <a:rPr lang="en-US" sz="1200" i="1" dirty="0" err="1"/>
              <a:t>J</a:t>
            </a:r>
            <a:r>
              <a:rPr lang="en-US" sz="1200" i="1" baseline="-25000" dirty="0" err="1"/>
              <a:t>c</a:t>
            </a:r>
            <a:r>
              <a:rPr lang="en-US" sz="1200" dirty="0"/>
              <a:t>) at record high magnetic </a:t>
            </a:r>
            <a:r>
              <a:rPr lang="en-US" sz="1200" dirty="0" smtClean="0"/>
              <a:t>fields.</a:t>
            </a:r>
          </a:p>
          <a:p>
            <a:r>
              <a:rPr lang="en-US" sz="1200" dirty="0" smtClean="0"/>
              <a:t>Lower panel shows </a:t>
            </a:r>
            <a:r>
              <a:rPr lang="en-US" sz="1200" dirty="0" err="1" smtClean="0"/>
              <a:t>Jc</a:t>
            </a:r>
            <a:r>
              <a:rPr lang="en-US" sz="1200" dirty="0" smtClean="0"/>
              <a:t> vs H up to 65T for a YGdBa</a:t>
            </a:r>
            <a:r>
              <a:rPr lang="en-US" sz="1200" baseline="-25000" dirty="0" smtClean="0"/>
              <a:t>2</a:t>
            </a:r>
            <a:r>
              <a:rPr lang="en-US" sz="1200" dirty="0" smtClean="0"/>
              <a:t>Cu</a:t>
            </a:r>
            <a:r>
              <a:rPr lang="en-US" sz="1200" baseline="-25000" dirty="0" smtClean="0"/>
              <a:t>3</a:t>
            </a:r>
            <a:r>
              <a:rPr lang="en-US" sz="1200" dirty="0" smtClean="0"/>
              <a:t>O</a:t>
            </a:r>
            <a:r>
              <a:rPr lang="en-US" sz="1200" baseline="-25000" dirty="0" smtClean="0"/>
              <a:t>7</a:t>
            </a:r>
            <a:r>
              <a:rPr lang="en-US" sz="1200" dirty="0" smtClean="0"/>
              <a:t> thin film at different temperatures.</a:t>
            </a:r>
          </a:p>
          <a:p>
            <a:endParaRPr lang="en-US" sz="1200" dirty="0"/>
          </a:p>
        </p:txBody>
      </p:sp>
      <p:sp>
        <p:nvSpPr>
          <p:cNvPr id="24" name="Rectangle 23"/>
          <p:cNvSpPr/>
          <p:nvPr/>
        </p:nvSpPr>
        <p:spPr>
          <a:xfrm>
            <a:off x="4903195" y="1358432"/>
            <a:ext cx="1168910" cy="276999"/>
          </a:xfrm>
          <a:prstGeom prst="rect">
            <a:avLst/>
          </a:prstGeom>
        </p:spPr>
        <p:txBody>
          <a:bodyPr wrap="none">
            <a:spAutoFit/>
          </a:bodyPr>
          <a:lstStyle/>
          <a:p>
            <a:r>
              <a:rPr lang="en-US" sz="1200" dirty="0"/>
              <a:t>YGdBa</a:t>
            </a:r>
            <a:r>
              <a:rPr lang="en-US" sz="1200" baseline="-25000" dirty="0"/>
              <a:t>2</a:t>
            </a:r>
            <a:r>
              <a:rPr lang="en-US" sz="1200" dirty="0"/>
              <a:t>Cu</a:t>
            </a:r>
            <a:r>
              <a:rPr lang="en-US" sz="1200" baseline="-25000" dirty="0"/>
              <a:t>3</a:t>
            </a:r>
            <a:r>
              <a:rPr lang="en-US" sz="1200" dirty="0"/>
              <a:t>O</a:t>
            </a:r>
            <a:r>
              <a:rPr lang="en-US" sz="1200" baseline="-25000" dirty="0"/>
              <a:t>7</a:t>
            </a:r>
            <a:endParaRPr lang="en-US" sz="1200" dirty="0"/>
          </a:p>
        </p:txBody>
      </p:sp>
      <p:sp>
        <p:nvSpPr>
          <p:cNvPr id="21" name="Text Box 28"/>
          <p:cNvSpPr txBox="1">
            <a:spLocks noChangeArrowheads="1"/>
          </p:cNvSpPr>
          <p:nvPr/>
        </p:nvSpPr>
        <p:spPr bwMode="auto">
          <a:xfrm>
            <a:off x="76200" y="6177870"/>
            <a:ext cx="9144000" cy="600164"/>
          </a:xfrm>
          <a:prstGeom prst="rect">
            <a:avLst/>
          </a:prstGeom>
          <a:noFill/>
          <a:ln w="9525">
            <a:noFill/>
            <a:miter lim="800000"/>
            <a:headEnd/>
            <a:tailEnd/>
          </a:ln>
        </p:spPr>
        <p:txBody>
          <a:bodyPr wrap="square">
            <a:spAutoFit/>
          </a:bodyPr>
          <a:lstStyle/>
          <a:p>
            <a:r>
              <a:rPr lang="en-US" sz="1100" b="1" dirty="0" smtClean="0">
                <a:solidFill>
                  <a:srgbClr val="333399"/>
                </a:solidFill>
              </a:rPr>
              <a:t>Facility used:</a:t>
            </a:r>
            <a:r>
              <a:rPr lang="en-US" sz="1100" dirty="0" smtClean="0">
                <a:solidFill>
                  <a:srgbClr val="333399"/>
                </a:solidFill>
              </a:rPr>
              <a:t>  Pulsed field facility 65T magnets. </a:t>
            </a:r>
            <a:endParaRPr lang="en-US" sz="1100" dirty="0">
              <a:solidFill>
                <a:srgbClr val="333399"/>
              </a:solidFill>
            </a:endParaRPr>
          </a:p>
          <a:p>
            <a:r>
              <a:rPr lang="en-US" sz="1100" b="1" dirty="0" smtClean="0">
                <a:solidFill>
                  <a:srgbClr val="333399"/>
                </a:solidFill>
              </a:rPr>
              <a:t>Citation: </a:t>
            </a:r>
            <a:r>
              <a:rPr lang="en-US" sz="1100" dirty="0">
                <a:solidFill>
                  <a:srgbClr val="333399"/>
                </a:solidFill>
              </a:rPr>
              <a:t>Leroux, M.; Balakirev, F.F.; Miura, M.; </a:t>
            </a:r>
            <a:r>
              <a:rPr lang="en-US" sz="1100" dirty="0" err="1">
                <a:solidFill>
                  <a:srgbClr val="333399"/>
                </a:solidFill>
              </a:rPr>
              <a:t>Agatsuma</a:t>
            </a:r>
            <a:r>
              <a:rPr lang="en-US" sz="1100" dirty="0">
                <a:solidFill>
                  <a:srgbClr val="333399"/>
                </a:solidFill>
              </a:rPr>
              <a:t>, K.; Civale, L.; Maiorov, B</a:t>
            </a:r>
            <a:r>
              <a:rPr lang="en-US" sz="1100" dirty="0" smtClean="0">
                <a:solidFill>
                  <a:srgbClr val="333399"/>
                </a:solidFill>
              </a:rPr>
              <a:t>., </a:t>
            </a:r>
            <a:r>
              <a:rPr lang="en-US" sz="1100" i="1" dirty="0">
                <a:solidFill>
                  <a:srgbClr val="333399"/>
                </a:solidFill>
              </a:rPr>
              <a:t>Dynamics and Critical Currents in Fast Superconducting Vortices at High pulsed Magnetic Fields,</a:t>
            </a:r>
            <a:r>
              <a:rPr lang="en-US" sz="1100" dirty="0">
                <a:solidFill>
                  <a:srgbClr val="333399"/>
                </a:solidFill>
              </a:rPr>
              <a:t> Physical Review Applied, </a:t>
            </a:r>
            <a:r>
              <a:rPr lang="en-US" sz="1100" b="1" dirty="0">
                <a:solidFill>
                  <a:srgbClr val="333399"/>
                </a:solidFill>
              </a:rPr>
              <a:t>11</a:t>
            </a:r>
            <a:r>
              <a:rPr lang="en-US" sz="1100" dirty="0">
                <a:solidFill>
                  <a:srgbClr val="333399"/>
                </a:solidFill>
              </a:rPr>
              <a:t>, 054005 (2019) </a:t>
            </a:r>
            <a:r>
              <a:rPr lang="en-US" sz="1100" dirty="0" smtClean="0">
                <a:solidFill>
                  <a:srgbClr val="333399"/>
                </a:solidFill>
                <a:hlinkClick r:id="rId7"/>
              </a:rPr>
              <a:t>doi.org/10.1103/PhysRevApplied.11.054005</a:t>
            </a:r>
            <a:endParaRPr lang="en-US" sz="1100" dirty="0" smtClean="0">
              <a:solidFill>
                <a:srgbClr val="333399"/>
              </a:solidFill>
            </a:endParaRPr>
          </a:p>
        </p:txBody>
      </p:sp>
      <p:sp>
        <p:nvSpPr>
          <p:cNvPr id="25" name="Text Box 62"/>
          <p:cNvSpPr txBox="1">
            <a:spLocks noChangeArrowheads="1"/>
          </p:cNvSpPr>
          <p:nvPr/>
        </p:nvSpPr>
        <p:spPr bwMode="auto">
          <a:xfrm>
            <a:off x="843500" y="10580"/>
            <a:ext cx="7225845" cy="1138773"/>
          </a:xfrm>
          <a:prstGeom prst="rect">
            <a:avLst/>
          </a:prstGeom>
          <a:noFill/>
          <a:ln w="9525">
            <a:noFill/>
            <a:miter lim="800000"/>
            <a:headEnd/>
            <a:tailEnd/>
          </a:ln>
        </p:spPr>
        <p:txBody>
          <a:bodyPr wrap="square">
            <a:spAutoFit/>
          </a:bodyPr>
          <a:lstStyle/>
          <a:p>
            <a:pPr algn="ctr">
              <a:spcBef>
                <a:spcPts val="0"/>
              </a:spcBef>
            </a:pPr>
            <a:r>
              <a:rPr lang="en-US" sz="1500" b="1" dirty="0" smtClean="0"/>
              <a:t>Smart non-linear transport technique </a:t>
            </a:r>
          </a:p>
          <a:p>
            <a:pPr algn="ctr">
              <a:spcBef>
                <a:spcPts val="0"/>
              </a:spcBef>
            </a:pPr>
            <a:r>
              <a:rPr lang="en-US" sz="1500" b="1" dirty="0" smtClean="0"/>
              <a:t>expands the frontier of superconductor research</a:t>
            </a:r>
            <a:endParaRPr lang="en-US" sz="1500" b="1" kern="1200" dirty="0" smtClean="0"/>
          </a:p>
          <a:p>
            <a:pPr algn="ctr">
              <a:spcBef>
                <a:spcPts val="0"/>
              </a:spcBef>
            </a:pPr>
            <a:endParaRPr lang="en-US" sz="600" dirty="0" smtClean="0"/>
          </a:p>
          <a:p>
            <a:pPr algn="ctr">
              <a:spcBef>
                <a:spcPts val="0"/>
              </a:spcBef>
            </a:pPr>
            <a:r>
              <a:rPr lang="en-US" sz="1100" dirty="0" smtClean="0"/>
              <a:t>Maxime Leroux</a:t>
            </a:r>
            <a:r>
              <a:rPr lang="en-US" sz="1100" baseline="30000" dirty="0" smtClean="0"/>
              <a:t>1,2</a:t>
            </a:r>
            <a:r>
              <a:rPr lang="en-US" sz="1100" dirty="0" smtClean="0"/>
              <a:t>, Fedor F. Balakirev</a:t>
            </a:r>
            <a:r>
              <a:rPr lang="en-US" sz="1100" baseline="30000" dirty="0" smtClean="0"/>
              <a:t>1</a:t>
            </a:r>
            <a:r>
              <a:rPr lang="en-US" sz="1100" dirty="0" smtClean="0"/>
              <a:t>, Leonardo Civale</a:t>
            </a:r>
            <a:r>
              <a:rPr lang="en-US" sz="1100" baseline="30000" dirty="0"/>
              <a:t>2</a:t>
            </a:r>
            <a:r>
              <a:rPr lang="en-US" sz="1100" dirty="0" smtClean="0"/>
              <a:t>, Boris Maiorov</a:t>
            </a:r>
            <a:r>
              <a:rPr lang="en-US" sz="1100" baseline="30000" dirty="0" smtClean="0"/>
              <a:t>1</a:t>
            </a:r>
            <a:endParaRPr lang="en-US" sz="1100" kern="1200" baseline="30000" dirty="0"/>
          </a:p>
          <a:p>
            <a:pPr algn="ctr">
              <a:spcBef>
                <a:spcPts val="0"/>
              </a:spcBef>
            </a:pPr>
            <a:r>
              <a:rPr lang="en-US" sz="1050" b="1" kern="1200" dirty="0" smtClean="0">
                <a:solidFill>
                  <a:srgbClr val="0033CC"/>
                </a:solidFill>
              </a:rPr>
              <a:t>1. National High Magnetic Field Laboratory, Pulsed Field Facility, LANL  2. MPA-Q, LANL </a:t>
            </a:r>
            <a:endParaRPr lang="en-US" sz="600" b="1" kern="1200" dirty="0" smtClean="0">
              <a:solidFill>
                <a:srgbClr val="0033CC"/>
              </a:solidFill>
            </a:endParaRPr>
          </a:p>
          <a:p>
            <a:pPr algn="ctr">
              <a:spcBef>
                <a:spcPts val="0"/>
              </a:spcBef>
            </a:pPr>
            <a:r>
              <a:rPr lang="en-US" sz="1050" b="1" kern="1200" dirty="0" smtClean="0"/>
              <a:t>Funding Grants:</a:t>
            </a:r>
            <a:r>
              <a:rPr lang="en-US" sz="1050" kern="1200" dirty="0" smtClean="0"/>
              <a:t>  </a:t>
            </a:r>
            <a:r>
              <a:rPr lang="en-US" sz="1050" kern="1200" dirty="0"/>
              <a:t>G.S. Boebinger (NSF </a:t>
            </a:r>
            <a:r>
              <a:rPr lang="en-US" sz="1050" kern="1200" dirty="0" smtClean="0"/>
              <a:t>DMR-1157490, NSF </a:t>
            </a:r>
            <a:r>
              <a:rPr lang="en-US" sz="1050" dirty="0" smtClean="0"/>
              <a:t>DMR-1644779</a:t>
            </a:r>
            <a:r>
              <a:rPr lang="en-US" sz="1050" kern="1200" dirty="0" smtClean="0"/>
              <a:t>); </a:t>
            </a:r>
            <a:r>
              <a:rPr lang="en-US" sz="1050" kern="1200" dirty="0" err="1" smtClean="0"/>
              <a:t>L.Civale</a:t>
            </a:r>
            <a:r>
              <a:rPr lang="en-US" sz="1050" kern="1200" dirty="0" smtClean="0"/>
              <a:t> (BES FWP LANLE8L5)</a:t>
            </a:r>
            <a:endParaRPr lang="en-US" sz="1050" b="1" kern="1200" dirty="0">
              <a:solidFill>
                <a:srgbClr val="0033CC"/>
              </a:solidFill>
            </a:endParaRPr>
          </a:p>
        </p:txBody>
      </p:sp>
      <p:sp>
        <p:nvSpPr>
          <p:cNvPr id="34" name="Line 42"/>
          <p:cNvSpPr>
            <a:spLocks noChangeShapeType="1"/>
          </p:cNvSpPr>
          <p:nvPr/>
        </p:nvSpPr>
        <p:spPr bwMode="auto">
          <a:xfrm>
            <a:off x="38101" y="1161420"/>
            <a:ext cx="9029700" cy="0"/>
          </a:xfrm>
          <a:prstGeom prst="line">
            <a:avLst/>
          </a:prstGeom>
          <a:noFill/>
          <a:ln w="82550" cmpd="thickThin">
            <a:solidFill>
              <a:schemeClr val="tx1"/>
            </a:solidFill>
            <a:round/>
            <a:headEnd/>
            <a:tailEnd/>
          </a:ln>
        </p:spPr>
        <p:txBody>
          <a:bodyPr/>
          <a:lstStyle/>
          <a:p>
            <a:endParaRPr lang="en-US"/>
          </a:p>
        </p:txBody>
      </p:sp>
      <p:grpSp>
        <p:nvGrpSpPr>
          <p:cNvPr id="35" name="Group 34"/>
          <p:cNvGrpSpPr/>
          <p:nvPr/>
        </p:nvGrpSpPr>
        <p:grpSpPr>
          <a:xfrm>
            <a:off x="4268832" y="3305821"/>
            <a:ext cx="3715558" cy="2941644"/>
            <a:chOff x="4313222" y="1040152"/>
            <a:chExt cx="3715558" cy="2941644"/>
          </a:xfrm>
        </p:grpSpPr>
        <p:sp>
          <p:nvSpPr>
            <p:cNvPr id="36" name="Rectangle 35"/>
            <p:cNvSpPr/>
            <p:nvPr/>
          </p:nvSpPr>
          <p:spPr>
            <a:xfrm>
              <a:off x="6472348" y="1330051"/>
              <a:ext cx="1031450" cy="2150052"/>
            </a:xfrm>
            <a:prstGeom prst="rect">
              <a:avLst/>
            </a:prstGeom>
            <a:gradFill>
              <a:gsLst>
                <a:gs pos="0">
                  <a:srgbClr val="FFCC99"/>
                </a:gs>
                <a:gs pos="100000">
                  <a:srgbClr val="FFFFCC">
                    <a:alpha val="32000"/>
                    <a:lumMod val="60000"/>
                    <a:lumOff val="40000"/>
                  </a:srgb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37" name="Object 3"/>
            <p:cNvGraphicFramePr>
              <a:graphicFrameLocks noChangeAspect="1"/>
            </p:cNvGraphicFramePr>
            <p:nvPr>
              <p:extLst>
                <p:ext uri="{D42A27DB-BD31-4B8C-83A1-F6EECF244321}">
                  <p14:modId xmlns:p14="http://schemas.microsoft.com/office/powerpoint/2010/main" val="3715346508"/>
                </p:ext>
              </p:extLst>
            </p:nvPr>
          </p:nvGraphicFramePr>
          <p:xfrm>
            <a:off x="4313222" y="1040152"/>
            <a:ext cx="3715558" cy="2941644"/>
          </p:xfrm>
          <a:graphic>
            <a:graphicData uri="http://schemas.openxmlformats.org/presentationml/2006/ole">
              <mc:AlternateContent xmlns:mc="http://schemas.openxmlformats.org/markup-compatibility/2006">
                <mc:Choice xmlns:v="urn:schemas-microsoft-com:vml" Requires="v">
                  <p:oleObj spid="_x0000_s2156" name="Graph" r:id="rId8" imgW="3920760" imgH="3000960" progId="Origin95.Graph">
                    <p:embed/>
                  </p:oleObj>
                </mc:Choice>
                <mc:Fallback>
                  <p:oleObj name="Graph" r:id="rId8" imgW="3920760" imgH="3000960" progId="Origin95.Graph">
                    <p:embed/>
                    <p:pic>
                      <p:nvPicPr>
                        <p:cNvPr id="24" name="Object 3"/>
                        <p:cNvPicPr>
                          <a:picLocks noChangeAspect="1" noChangeArrowheads="1"/>
                        </p:cNvPicPr>
                        <p:nvPr/>
                      </p:nvPicPr>
                      <p:blipFill>
                        <a:blip r:embed="rId9"/>
                        <a:srcRect/>
                        <a:stretch>
                          <a:fillRect/>
                        </a:stretch>
                      </p:blipFill>
                      <p:spPr bwMode="auto">
                        <a:xfrm>
                          <a:off x="4313222" y="1040152"/>
                          <a:ext cx="3715558" cy="2941644"/>
                        </a:xfrm>
                        <a:prstGeom prst="rect">
                          <a:avLst/>
                        </a:prstGeom>
                        <a:noFill/>
                        <a:ln>
                          <a:noFill/>
                        </a:ln>
                        <a:extLst/>
                      </p:spPr>
                    </p:pic>
                  </p:oleObj>
                </mc:Fallback>
              </mc:AlternateContent>
            </a:graphicData>
          </a:graphic>
        </p:graphicFrame>
        <p:sp>
          <p:nvSpPr>
            <p:cNvPr id="38" name="Right Arrow 37"/>
            <p:cNvSpPr/>
            <p:nvPr/>
          </p:nvSpPr>
          <p:spPr>
            <a:xfrm>
              <a:off x="6482661" y="2780533"/>
              <a:ext cx="646522" cy="20739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465214" y="2931960"/>
              <a:ext cx="1073927" cy="400110"/>
            </a:xfrm>
            <a:prstGeom prst="rect">
              <a:avLst/>
            </a:prstGeom>
            <a:noFill/>
          </p:spPr>
          <p:txBody>
            <a:bodyPr wrap="square" rtlCol="0">
              <a:spAutoFit/>
            </a:bodyPr>
            <a:lstStyle/>
            <a:p>
              <a:pPr algn="ctr"/>
              <a:r>
                <a:rPr lang="en-US" sz="1000" b="1" dirty="0" smtClean="0"/>
                <a:t>Only Pulsed </a:t>
              </a:r>
              <a:r>
                <a:rPr lang="en-US" sz="1000" b="1" dirty="0"/>
                <a:t>F</a:t>
              </a:r>
              <a:r>
                <a:rPr lang="en-US" sz="1000" b="1" dirty="0" smtClean="0"/>
                <a:t>ields</a:t>
              </a:r>
              <a:endParaRPr lang="en-US" sz="1000" b="1" dirty="0"/>
            </a:p>
          </p:txBody>
        </p:sp>
        <p:sp>
          <p:nvSpPr>
            <p:cNvPr id="40" name="TextBox 39"/>
            <p:cNvSpPr txBox="1"/>
            <p:nvPr/>
          </p:nvSpPr>
          <p:spPr>
            <a:xfrm>
              <a:off x="5735139" y="3264246"/>
              <a:ext cx="753732" cy="246221"/>
            </a:xfrm>
            <a:prstGeom prst="rect">
              <a:avLst/>
            </a:prstGeom>
            <a:noFill/>
          </p:spPr>
          <p:txBody>
            <a:bodyPr wrap="none" rtlCol="0">
              <a:spAutoFit/>
            </a:bodyPr>
            <a:lstStyle/>
            <a:p>
              <a:r>
                <a:rPr lang="en-US" sz="1000" b="1" dirty="0"/>
                <a:t>T</a:t>
              </a:r>
              <a:r>
                <a:rPr lang="en-US" sz="1000" b="1" dirty="0" smtClean="0"/>
                <a:t>ime(</a:t>
              </a:r>
              <a:r>
                <a:rPr lang="en-US" sz="1000" b="1" dirty="0" err="1" smtClean="0"/>
                <a:t>ms</a:t>
              </a:r>
              <a:r>
                <a:rPr lang="en-US" sz="1000" b="1" dirty="0" smtClean="0"/>
                <a:t>)</a:t>
              </a:r>
              <a:endParaRPr lang="en-US" sz="1000" b="1" dirty="0"/>
            </a:p>
          </p:txBody>
        </p:sp>
        <p:sp>
          <p:nvSpPr>
            <p:cNvPr id="41" name="TextBox 40"/>
            <p:cNvSpPr txBox="1"/>
            <p:nvPr/>
          </p:nvSpPr>
          <p:spPr>
            <a:xfrm rot="16200000">
              <a:off x="5212748" y="2677121"/>
              <a:ext cx="739305" cy="400110"/>
            </a:xfrm>
            <a:prstGeom prst="rect">
              <a:avLst/>
            </a:prstGeom>
            <a:noFill/>
          </p:spPr>
          <p:txBody>
            <a:bodyPr wrap="none" rtlCol="0">
              <a:spAutoFit/>
            </a:bodyPr>
            <a:lstStyle/>
            <a:p>
              <a:r>
                <a:rPr lang="en-US" sz="1000" b="1" dirty="0" smtClean="0"/>
                <a:t>Magnetic</a:t>
              </a:r>
            </a:p>
            <a:p>
              <a:r>
                <a:rPr lang="en-US" sz="1000" b="1" dirty="0" smtClean="0"/>
                <a:t> Field(T)</a:t>
              </a:r>
              <a:endParaRPr lang="en-US" sz="1000" b="1" dirty="0"/>
            </a:p>
          </p:txBody>
        </p:sp>
        <p:graphicFrame>
          <p:nvGraphicFramePr>
            <p:cNvPr id="42" name="Object 15"/>
            <p:cNvGraphicFramePr>
              <a:graphicFrameLocks noChangeAspect="1"/>
            </p:cNvGraphicFramePr>
            <p:nvPr>
              <p:extLst>
                <p:ext uri="{D42A27DB-BD31-4B8C-83A1-F6EECF244321}">
                  <p14:modId xmlns:p14="http://schemas.microsoft.com/office/powerpoint/2010/main" val="3166521848"/>
                </p:ext>
              </p:extLst>
            </p:nvPr>
          </p:nvGraphicFramePr>
          <p:xfrm>
            <a:off x="5658599" y="2435664"/>
            <a:ext cx="1124146" cy="1037673"/>
          </p:xfrm>
          <a:graphic>
            <a:graphicData uri="http://schemas.openxmlformats.org/presentationml/2006/ole">
              <mc:AlternateContent xmlns:mc="http://schemas.openxmlformats.org/markup-compatibility/2006">
                <mc:Choice xmlns:v="urn:schemas-microsoft-com:vml" Requires="v">
                  <p:oleObj spid="_x0000_s2157" name="Graph" r:id="rId10" imgW="4124880" imgH="2870280" progId="Origin50.Graph">
                    <p:embed/>
                  </p:oleObj>
                </mc:Choice>
                <mc:Fallback>
                  <p:oleObj name="Graph" r:id="rId10" imgW="4124880" imgH="2870280" progId="Origin50.Graph">
                    <p:embed/>
                    <p:pic>
                      <p:nvPicPr>
                        <p:cNvPr id="29" name="Object 15"/>
                        <p:cNvPicPr>
                          <a:picLocks noChangeAspect="1" noChangeArrowheads="1"/>
                        </p:cNvPicPr>
                        <p:nvPr/>
                      </p:nvPicPr>
                      <p:blipFill>
                        <a:blip r:embed="rId11"/>
                        <a:srcRect/>
                        <a:stretch>
                          <a:fillRect/>
                        </a:stretch>
                      </p:blipFill>
                      <p:spPr bwMode="auto">
                        <a:xfrm>
                          <a:off x="5658599" y="2435664"/>
                          <a:ext cx="1124146" cy="1037673"/>
                        </a:xfrm>
                        <a:prstGeom prst="rect">
                          <a:avLst/>
                        </a:prstGeom>
                        <a:noFill/>
                        <a:ln>
                          <a:noFill/>
                        </a:ln>
                      </p:spPr>
                    </p:pic>
                  </p:oleObj>
                </mc:Fallback>
              </mc:AlternateContent>
            </a:graphicData>
          </a:graphic>
        </p:graphicFrame>
        <p:sp>
          <p:nvSpPr>
            <p:cNvPr id="43" name="Rectangle 42"/>
            <p:cNvSpPr/>
            <p:nvPr/>
          </p:nvSpPr>
          <p:spPr>
            <a:xfrm>
              <a:off x="5637012" y="1469592"/>
              <a:ext cx="1168910" cy="276999"/>
            </a:xfrm>
            <a:prstGeom prst="rect">
              <a:avLst/>
            </a:prstGeom>
          </p:spPr>
          <p:txBody>
            <a:bodyPr wrap="none">
              <a:spAutoFit/>
            </a:bodyPr>
            <a:lstStyle/>
            <a:p>
              <a:r>
                <a:rPr lang="en-US" sz="1200" dirty="0"/>
                <a:t>YGdBa</a:t>
              </a:r>
              <a:r>
                <a:rPr lang="en-US" sz="1200" baseline="-25000" dirty="0"/>
                <a:t>2</a:t>
              </a:r>
              <a:r>
                <a:rPr lang="en-US" sz="1200" dirty="0"/>
                <a:t>Cu</a:t>
              </a:r>
              <a:r>
                <a:rPr lang="en-US" sz="1200" baseline="-25000" dirty="0"/>
                <a:t>3</a:t>
              </a:r>
              <a:r>
                <a:rPr lang="en-US" sz="1200" dirty="0"/>
                <a:t>O</a:t>
              </a:r>
              <a:r>
                <a:rPr lang="en-US" sz="1200" baseline="-25000" dirty="0"/>
                <a:t>7</a:t>
              </a:r>
              <a:endParaRPr lang="en-US" sz="120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02ED0CECD0B641A5BB9FB5CB620836" ma:contentTypeVersion="1" ma:contentTypeDescription="Create a new document." ma:contentTypeScope="" ma:versionID="83dda36b849837e9f775fc17b333851c">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B50C20-B54D-4A2E-A2A8-630E026DEBE3}"/>
</file>

<file path=customXml/itemProps2.xml><?xml version="1.0" encoding="utf-8"?>
<ds:datastoreItem xmlns:ds="http://schemas.openxmlformats.org/officeDocument/2006/customXml" ds:itemID="{C408CD42-122F-4B5A-9CC1-0C89B3BC9ADD}"/>
</file>

<file path=customXml/itemProps3.xml><?xml version="1.0" encoding="utf-8"?>
<ds:datastoreItem xmlns:ds="http://schemas.openxmlformats.org/officeDocument/2006/customXml" ds:itemID="{2A66724F-BACA-4479-A3CA-5B2F6285AE0A}"/>
</file>

<file path=docProps/app.xml><?xml version="1.0" encoding="utf-8"?>
<Properties xmlns="http://schemas.openxmlformats.org/officeDocument/2006/extended-properties" xmlns:vt="http://schemas.openxmlformats.org/officeDocument/2006/docPropsVTypes">
  <TotalTime>6412</TotalTime>
  <Words>844</Words>
  <Application>Microsoft Office PowerPoint</Application>
  <PresentationFormat>On-screen Show (4:3)</PresentationFormat>
  <Paragraphs>44</Paragraphs>
  <Slides>2</Slides>
  <Notes>2</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5" baseType="lpstr">
      <vt:lpstr>Arial</vt:lpstr>
      <vt:lpstr>Default Design</vt:lpstr>
      <vt:lpstr>Graph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175</cp:revision>
  <cp:lastPrinted>2019-07-16T13:07:28Z</cp:lastPrinted>
  <dcterms:created xsi:type="dcterms:W3CDTF">2004-08-07T03:10:56Z</dcterms:created>
  <dcterms:modified xsi:type="dcterms:W3CDTF">2020-07-15T01:22:53Z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0x0101000802ED0CECD0B641A5BB9FB5CB620836</vt:lpwstr>
  </property>
</Properties>
</file>