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1" r:id="rId5"/>
    <p:sldId id="263" r:id="rId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2" autoAdjust="0"/>
    <p:restoredTop sz="86496" autoAdjust="0"/>
  </p:normalViewPr>
  <p:slideViewPr>
    <p:cSldViewPr snapToGrid="0">
      <p:cViewPr varScale="1">
        <p:scale>
          <a:sx n="71" d="100"/>
          <a:sy n="71" d="100"/>
        </p:scale>
        <p:origin x="1716"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dirty="0" smtClean="0">
              <a:latin typeface="Arial" charset="0"/>
            </a:endParaRPr>
          </a:p>
        </p:txBody>
      </p:sp>
    </p:spTree>
    <p:extLst>
      <p:ext uri="{BB962C8B-B14F-4D97-AF65-F5344CB8AC3E}">
        <p14:creationId xmlns:p14="http://schemas.microsoft.com/office/powerpoint/2010/main" val="275202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dirty="0" smtClean="0">
              <a:latin typeface="Arial" charset="0"/>
            </a:endParaRPr>
          </a:p>
        </p:txBody>
      </p:sp>
    </p:spTree>
    <p:extLst>
      <p:ext uri="{BB962C8B-B14F-4D97-AF65-F5344CB8AC3E}">
        <p14:creationId xmlns:p14="http://schemas.microsoft.com/office/powerpoint/2010/main" val="1867135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https://doi.org/10.1038/s41598-020-65839-8"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tiff"/><Relationship Id="rId5" Type="http://schemas.openxmlformats.org/officeDocument/2006/relationships/image" Target="../media/image3.tiff"/><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https://doi.org/10.1038/s41598-020-65839-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tiff"/><Relationship Id="rId5" Type="http://schemas.openxmlformats.org/officeDocument/2006/relationships/image" Target="../media/image2.jpe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0" y="1288503"/>
            <a:ext cx="4609652" cy="4462760"/>
          </a:xfrm>
          <a:prstGeom prst="rect">
            <a:avLst/>
          </a:prstGeom>
          <a:noFill/>
          <a:ln w="9525">
            <a:noFill/>
            <a:miter lim="800000"/>
            <a:headEnd/>
            <a:tailEnd/>
          </a:ln>
        </p:spPr>
        <p:txBody>
          <a:bodyPr wrap="square">
            <a:spAutoFit/>
          </a:bodyPr>
          <a:lstStyle/>
          <a:p>
            <a:pPr algn="just">
              <a:spcAft>
                <a:spcPts val="0"/>
              </a:spcAft>
            </a:pPr>
            <a:r>
              <a:rPr lang="en-US" sz="1150" dirty="0" smtClean="0">
                <a:latin typeface="+mn-lt"/>
              </a:rPr>
              <a:t>Cancer is typically diagnosed and evaluated using positron emission tomography with radiolabeled </a:t>
            </a:r>
            <a:r>
              <a:rPr lang="en-US" sz="1150" dirty="0" err="1" smtClean="0">
                <a:latin typeface="+mn-lt"/>
              </a:rPr>
              <a:t>fluorodeoxyglucose</a:t>
            </a:r>
            <a:r>
              <a:rPr lang="en-US" sz="1150" dirty="0" smtClean="0">
                <a:latin typeface="+mn-lt"/>
              </a:rPr>
              <a:t>, or [</a:t>
            </a:r>
            <a:r>
              <a:rPr lang="en-US" sz="1150" baseline="30000" dirty="0" smtClean="0">
                <a:latin typeface="+mn-lt"/>
              </a:rPr>
              <a:t>18</a:t>
            </a:r>
            <a:r>
              <a:rPr lang="en-US" sz="1150" dirty="0" smtClean="0">
                <a:latin typeface="+mn-lt"/>
              </a:rPr>
              <a:t>F]FDG-PET. The use of radioactive isotopes prevents its serial use in staging cancer progression or in the pediatric population. </a:t>
            </a:r>
            <a:r>
              <a:rPr lang="en-US" sz="1150" i="1" u="sng" dirty="0" smtClean="0">
                <a:latin typeface="+mn-lt"/>
              </a:rPr>
              <a:t>Magnetic resonance imaging (MRI) is not often recognized as a metabolically-sensitive technique, but with the addition of stable isotopes, like deuterium, the chemical selectivity of MR allows for quantitative assessment of metabolic flux, important for distinguishing cancerous cells from normal cells to understand cancer progression</a:t>
            </a:r>
            <a:r>
              <a:rPr lang="en-US" sz="1150" dirty="0" smtClean="0">
                <a:latin typeface="+mn-lt"/>
              </a:rPr>
              <a:t>. </a:t>
            </a:r>
          </a:p>
          <a:p>
            <a:pPr algn="just" defTabSz="398463">
              <a:spcAft>
                <a:spcPts val="0"/>
              </a:spcAft>
            </a:pPr>
            <a:endParaRPr lang="en-US" sz="400" dirty="0">
              <a:latin typeface="+mn-lt"/>
            </a:endParaRPr>
          </a:p>
          <a:p>
            <a:pPr algn="just" defTabSz="398463">
              <a:spcAft>
                <a:spcPts val="0"/>
              </a:spcAft>
            </a:pPr>
            <a:r>
              <a:rPr lang="en-US" sz="1150" dirty="0" smtClean="0">
                <a:latin typeface="+mn-lt"/>
              </a:rPr>
              <a:t>Researchers </a:t>
            </a:r>
            <a:r>
              <a:rPr lang="en-US" sz="1150" dirty="0">
                <a:latin typeface="+mn-lt"/>
              </a:rPr>
              <a:t>cultured cells in media containing [</a:t>
            </a:r>
            <a:r>
              <a:rPr lang="en-US" sz="1150" baseline="30000" dirty="0" smtClean="0">
                <a:latin typeface="+mn-lt"/>
              </a:rPr>
              <a:t>2</a:t>
            </a:r>
            <a:r>
              <a:rPr lang="en-US" sz="1150" dirty="0" smtClean="0">
                <a:latin typeface="+mn-lt"/>
              </a:rPr>
              <a:t>H</a:t>
            </a:r>
            <a:r>
              <a:rPr lang="en-US" sz="1150" baseline="-25000" dirty="0" smtClean="0">
                <a:latin typeface="+mn-lt"/>
              </a:rPr>
              <a:t>7</a:t>
            </a:r>
            <a:r>
              <a:rPr lang="en-US" sz="1150" dirty="0" smtClean="0">
                <a:latin typeface="+mn-lt"/>
              </a:rPr>
              <a:t>]glucose to compare metabolism in healthy liver hepatocytes to metabolism in a </a:t>
            </a:r>
            <a:r>
              <a:rPr lang="en-US" sz="1150" dirty="0" err="1" smtClean="0">
                <a:latin typeface="+mn-lt"/>
              </a:rPr>
              <a:t>hepato</a:t>
            </a:r>
            <a:r>
              <a:rPr lang="en-US" sz="1150" dirty="0" smtClean="0">
                <a:latin typeface="+mn-lt"/>
              </a:rPr>
              <a:t>-carcinoma cell line (HUH-7). Figure 1 (top) shows the metabolic pathways in glycolysis that produce deuterated water (HDO). Using </a:t>
            </a:r>
            <a:r>
              <a:rPr lang="en-US" sz="1150" baseline="30000" dirty="0">
                <a:latin typeface="+mn-lt"/>
              </a:rPr>
              <a:t>1</a:t>
            </a:r>
            <a:r>
              <a:rPr lang="en-US" sz="1150" dirty="0">
                <a:latin typeface="+mn-lt"/>
              </a:rPr>
              <a:t>H (bottom-left</a:t>
            </a:r>
            <a:r>
              <a:rPr lang="en-US" sz="1150" dirty="0" smtClean="0">
                <a:latin typeface="+mn-lt"/>
              </a:rPr>
              <a:t>) and </a:t>
            </a:r>
            <a:r>
              <a:rPr lang="en-US" sz="1150" baseline="30000" dirty="0" smtClean="0">
                <a:latin typeface="+mn-lt"/>
              </a:rPr>
              <a:t>2</a:t>
            </a:r>
            <a:r>
              <a:rPr lang="en-US" sz="1150" dirty="0" smtClean="0">
                <a:latin typeface="+mn-lt"/>
              </a:rPr>
              <a:t>H (bottom-right</a:t>
            </a:r>
            <a:r>
              <a:rPr lang="en-US" sz="1150" dirty="0">
                <a:latin typeface="+mn-lt"/>
              </a:rPr>
              <a:t>) </a:t>
            </a:r>
            <a:r>
              <a:rPr lang="en-US" sz="1150" dirty="0" smtClean="0">
                <a:latin typeface="+mn-lt"/>
              </a:rPr>
              <a:t>NMR spectroscopy, researchers monitored the production of </a:t>
            </a:r>
            <a:r>
              <a:rPr lang="en-US" sz="1150" dirty="0">
                <a:latin typeface="+mn-lt"/>
              </a:rPr>
              <a:t>deuterated lactate </a:t>
            </a:r>
            <a:r>
              <a:rPr lang="en-US" sz="1150" dirty="0" smtClean="0">
                <a:latin typeface="+mn-lt"/>
              </a:rPr>
              <a:t>and HDO from the glucose. </a:t>
            </a:r>
            <a:r>
              <a:rPr lang="en-US" sz="1150" i="1" u="sng" dirty="0" smtClean="0">
                <a:latin typeface="+mn-lt"/>
              </a:rPr>
              <a:t>The signal from natural abundance HDO is observed at the beginning of the experiment with the signal increasing as deuterated glucose is consumed</a:t>
            </a:r>
            <a:r>
              <a:rPr lang="en-US" sz="1150" dirty="0" smtClean="0">
                <a:latin typeface="+mn-lt"/>
              </a:rPr>
              <a:t>. </a:t>
            </a:r>
          </a:p>
          <a:p>
            <a:pPr algn="just" defTabSz="398463">
              <a:spcAft>
                <a:spcPts val="0"/>
              </a:spcAft>
            </a:pPr>
            <a:endParaRPr lang="en-US" sz="400" dirty="0">
              <a:latin typeface="+mn-lt"/>
            </a:endParaRPr>
          </a:p>
          <a:p>
            <a:pPr algn="just" defTabSz="398463">
              <a:spcAft>
                <a:spcPts val="0"/>
              </a:spcAft>
            </a:pPr>
            <a:r>
              <a:rPr lang="en-US" sz="1150" dirty="0" smtClean="0">
                <a:latin typeface="+mn-lt"/>
              </a:rPr>
              <a:t>Metabolism can be assessed by imaging the highest intensity peak in the spectrum, offering an optimal signal-to-noise ratio. This initial data suggests that HDO production could therefore be used as a surrogate for glucose uptake, which is the metric measured in FDG-PET diagnoses of cancer.  </a:t>
            </a:r>
            <a:r>
              <a:rPr lang="en-US" sz="1150" i="1" u="sng" dirty="0" smtClean="0">
                <a:latin typeface="+mn-lt"/>
              </a:rPr>
              <a:t>The difference is that MRI achieves this measurement without exposing the patient to radioactive isotopes</a:t>
            </a:r>
            <a:r>
              <a:rPr lang="en-US" sz="1150" dirty="0" smtClean="0">
                <a:latin typeface="+mn-lt"/>
              </a:rPr>
              <a:t>.</a:t>
            </a:r>
            <a:endParaRPr lang="en-US" sz="1150" dirty="0" smtClean="0">
              <a:solidFill>
                <a:srgbClr val="000000"/>
              </a:solidFill>
              <a:latin typeface="+mn-lt"/>
            </a:endParaRPr>
          </a:p>
        </p:txBody>
      </p:sp>
      <p:sp>
        <p:nvSpPr>
          <p:cNvPr id="1029" name="Line 42"/>
          <p:cNvSpPr>
            <a:spLocks noChangeShapeType="1"/>
          </p:cNvSpPr>
          <p:nvPr/>
        </p:nvSpPr>
        <p:spPr bwMode="auto">
          <a:xfrm>
            <a:off x="38100" y="1255606"/>
            <a:ext cx="90297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4647752" y="1371600"/>
            <a:ext cx="4420048" cy="5421854"/>
          </a:xfrm>
          <a:prstGeom prst="rect">
            <a:avLst/>
          </a:prstGeom>
          <a:noFill/>
          <a:ln w="19050">
            <a:solidFill>
              <a:srgbClr val="0033CC"/>
            </a:solidFill>
            <a:miter lim="800000"/>
            <a:headEnd/>
            <a:tailEnd/>
          </a:ln>
        </p:spPr>
        <p:txBody>
          <a:bodyPr wrap="none" anchor="ct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sz="1000" i="1" dirty="0" smtClean="0"/>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6" name="Rectangle 5"/>
          <p:cNvSpPr/>
          <p:nvPr/>
        </p:nvSpPr>
        <p:spPr>
          <a:xfrm>
            <a:off x="4701542" y="5511436"/>
            <a:ext cx="4313144" cy="1223412"/>
          </a:xfrm>
          <a:prstGeom prst="rect">
            <a:avLst/>
          </a:prstGeom>
        </p:spPr>
        <p:txBody>
          <a:bodyPr wrap="square">
            <a:spAutoFit/>
          </a:bodyPr>
          <a:lstStyle/>
          <a:p>
            <a:pPr algn="just"/>
            <a:r>
              <a:rPr lang="en-US" sz="1050" b="1" i="1" dirty="0"/>
              <a:t>Figure </a:t>
            </a:r>
            <a:r>
              <a:rPr lang="en-US" sz="1050" b="1" i="1" dirty="0" smtClean="0"/>
              <a:t>1. (top) </a:t>
            </a:r>
            <a:r>
              <a:rPr lang="en-US" sz="1050" i="1" dirty="0" smtClean="0"/>
              <a:t>Metabolism </a:t>
            </a:r>
            <a:r>
              <a:rPr lang="en-US" sz="1050" i="1" dirty="0" smtClean="0"/>
              <a:t>pathways of </a:t>
            </a:r>
            <a:r>
              <a:rPr lang="en-US" sz="1050" i="1" dirty="0" smtClean="0"/>
              <a:t>[</a:t>
            </a:r>
            <a:r>
              <a:rPr lang="en-US" sz="1050" i="1" baseline="30000" dirty="0" smtClean="0"/>
              <a:t>2</a:t>
            </a:r>
            <a:r>
              <a:rPr lang="en-US" sz="1050" i="1" dirty="0" smtClean="0"/>
              <a:t>H</a:t>
            </a:r>
            <a:r>
              <a:rPr lang="en-US" sz="1050" i="1" baseline="-25000" dirty="0" smtClean="0"/>
              <a:t>7</a:t>
            </a:r>
            <a:r>
              <a:rPr lang="en-US" sz="1050" i="1" dirty="0" smtClean="0"/>
              <a:t>]glucose (green stars), with red dots marking the presence of </a:t>
            </a:r>
            <a:r>
              <a:rPr lang="en-US" sz="1050" i="1" baseline="30000" dirty="0" smtClean="0"/>
              <a:t>2</a:t>
            </a:r>
            <a:r>
              <a:rPr lang="en-US" sz="1050" i="1" dirty="0" smtClean="0"/>
              <a:t>H, and larger dots indicating two </a:t>
            </a:r>
            <a:r>
              <a:rPr lang="en-US" sz="1050" i="1" baseline="30000" dirty="0" smtClean="0"/>
              <a:t>2</a:t>
            </a:r>
            <a:r>
              <a:rPr lang="en-US" sz="1050" i="1" dirty="0" smtClean="0"/>
              <a:t>H atoms. Note that HDO (gold stars) can be produced at multiple steps in the glycolytic pathway. (</a:t>
            </a:r>
            <a:r>
              <a:rPr lang="en-US" sz="1050" b="1" i="1" dirty="0" smtClean="0"/>
              <a:t>bottom, left</a:t>
            </a:r>
            <a:r>
              <a:rPr lang="en-US" sz="1050" i="1" dirty="0" smtClean="0"/>
              <a:t>) </a:t>
            </a:r>
            <a:r>
              <a:rPr lang="en-US" sz="1050" i="1" baseline="30000" dirty="0" smtClean="0"/>
              <a:t>1</a:t>
            </a:r>
            <a:r>
              <a:rPr lang="en-US" sz="1050" i="1" dirty="0" smtClean="0"/>
              <a:t>H NMR spectra showing the production of deuterated lactate as detected in the </a:t>
            </a:r>
            <a:r>
              <a:rPr lang="en-US" sz="1050" i="1" baseline="30000" dirty="0" smtClean="0"/>
              <a:t>1</a:t>
            </a:r>
            <a:r>
              <a:rPr lang="en-US" sz="1050" i="1" dirty="0" smtClean="0"/>
              <a:t>H spectrum; (</a:t>
            </a:r>
            <a:r>
              <a:rPr lang="en-US" sz="1050" b="1" i="1" dirty="0" smtClean="0"/>
              <a:t>bottom, right</a:t>
            </a:r>
            <a:r>
              <a:rPr lang="en-US" sz="1050" i="1" dirty="0" smtClean="0"/>
              <a:t>) </a:t>
            </a:r>
            <a:r>
              <a:rPr lang="en-US" sz="1050" i="1" baseline="30000" dirty="0" smtClean="0"/>
              <a:t>2</a:t>
            </a:r>
            <a:r>
              <a:rPr lang="en-US" sz="1050" i="1" dirty="0" smtClean="0"/>
              <a:t>H NMR spectrum showing glucose </a:t>
            </a:r>
            <a:r>
              <a:rPr lang="en-US" sz="1050" i="1" dirty="0" smtClean="0"/>
              <a:t>consumption (green star), resulting in HDO production (gold star).</a:t>
            </a:r>
            <a:endParaRPr lang="en-US" sz="1050" i="1" dirty="0"/>
          </a:p>
        </p:txBody>
      </p:sp>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29855" y="1412705"/>
            <a:ext cx="4289479" cy="1947978"/>
          </a:xfrm>
          <a:prstGeom prst="rect">
            <a:avLst/>
          </a:prstGeom>
        </p:spPr>
      </p:pic>
      <p:pic>
        <p:nvPicPr>
          <p:cNvPr id="3" name="Picture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20535" y="3424556"/>
            <a:ext cx="4289478" cy="1997299"/>
          </a:xfrm>
          <a:prstGeom prst="rect">
            <a:avLst/>
          </a:prstGeom>
        </p:spPr>
      </p:pic>
      <p:sp>
        <p:nvSpPr>
          <p:cNvPr id="17" name="Text Box 28"/>
          <p:cNvSpPr txBox="1">
            <a:spLocks noChangeArrowheads="1"/>
          </p:cNvSpPr>
          <p:nvPr/>
        </p:nvSpPr>
        <p:spPr bwMode="auto">
          <a:xfrm>
            <a:off x="38100" y="5750004"/>
            <a:ext cx="4523142" cy="1107996"/>
          </a:xfrm>
          <a:prstGeom prst="rect">
            <a:avLst/>
          </a:prstGeom>
          <a:noFill/>
          <a:ln w="9525">
            <a:noFill/>
            <a:miter lim="800000"/>
            <a:headEnd/>
            <a:tailEnd/>
          </a:ln>
        </p:spPr>
        <p:txBody>
          <a:bodyPr wrap="square">
            <a:spAutoFit/>
          </a:bodyPr>
          <a:lstStyle/>
          <a:p>
            <a:pPr algn="just"/>
            <a:r>
              <a:rPr lang="en-US" sz="1100" b="1" dirty="0" smtClean="0">
                <a:solidFill>
                  <a:srgbClr val="333399"/>
                </a:solidFill>
              </a:rPr>
              <a:t>Facilities/Instrumentation:</a:t>
            </a:r>
            <a:r>
              <a:rPr lang="en-US" sz="1100" dirty="0" smtClean="0">
                <a:solidFill>
                  <a:srgbClr val="333399"/>
                </a:solidFill>
              </a:rPr>
              <a:t> </a:t>
            </a:r>
            <a:r>
              <a:rPr lang="en-US" sz="1100" dirty="0" err="1" smtClean="0">
                <a:solidFill>
                  <a:srgbClr val="333399"/>
                </a:solidFill>
              </a:rPr>
              <a:t>MagLab’s</a:t>
            </a:r>
            <a:r>
              <a:rPr lang="en-US" sz="1100" dirty="0" smtClean="0">
                <a:solidFill>
                  <a:srgbClr val="333399"/>
                </a:solidFill>
              </a:rPr>
              <a:t> AMRIS Facility: 14.1T NMR with a high sensitivity 1.7mm </a:t>
            </a:r>
            <a:r>
              <a:rPr lang="en-US" sz="1100" dirty="0" err="1" smtClean="0">
                <a:solidFill>
                  <a:srgbClr val="333399"/>
                </a:solidFill>
              </a:rPr>
              <a:t>cryoprobe</a:t>
            </a:r>
            <a:r>
              <a:rPr lang="en-US" sz="1100" dirty="0" smtClean="0">
                <a:solidFill>
                  <a:srgbClr val="333399"/>
                </a:solidFill>
              </a:rPr>
              <a:t> and </a:t>
            </a:r>
            <a:r>
              <a:rPr lang="en-US" sz="1100" dirty="0" err="1" smtClean="0">
                <a:solidFill>
                  <a:srgbClr val="333399"/>
                </a:solidFill>
              </a:rPr>
              <a:t>Avance</a:t>
            </a:r>
            <a:r>
              <a:rPr lang="en-US" sz="1100" dirty="0" smtClean="0">
                <a:solidFill>
                  <a:srgbClr val="333399"/>
                </a:solidFill>
              </a:rPr>
              <a:t> Neo Console.</a:t>
            </a:r>
          </a:p>
          <a:p>
            <a:pPr algn="just"/>
            <a:r>
              <a:rPr lang="en-US" sz="1100" b="1" dirty="0" smtClean="0">
                <a:solidFill>
                  <a:srgbClr val="333399"/>
                </a:solidFill>
              </a:rPr>
              <a:t>Citation: </a:t>
            </a:r>
            <a:r>
              <a:rPr lang="en-US" sz="1100" dirty="0"/>
              <a:t> </a:t>
            </a:r>
            <a:r>
              <a:rPr lang="en-US" sz="1100" dirty="0">
                <a:solidFill>
                  <a:srgbClr val="333399"/>
                </a:solidFill>
              </a:rPr>
              <a:t>Mahar, R.; </a:t>
            </a:r>
            <a:r>
              <a:rPr lang="en-US" sz="1100" dirty="0" err="1">
                <a:solidFill>
                  <a:srgbClr val="333399"/>
                </a:solidFill>
              </a:rPr>
              <a:t>Donabedian</a:t>
            </a:r>
            <a:r>
              <a:rPr lang="en-US" sz="1100" dirty="0">
                <a:solidFill>
                  <a:srgbClr val="333399"/>
                </a:solidFill>
              </a:rPr>
              <a:t>, P.L.; Merritt, M.E., </a:t>
            </a:r>
            <a:r>
              <a:rPr lang="en-US" sz="1100" i="1" dirty="0">
                <a:solidFill>
                  <a:srgbClr val="333399"/>
                </a:solidFill>
              </a:rPr>
              <a:t>HDO production from [</a:t>
            </a:r>
            <a:r>
              <a:rPr lang="en-US" sz="1100" i="1" baseline="30000" dirty="0">
                <a:solidFill>
                  <a:srgbClr val="333399"/>
                </a:solidFill>
              </a:rPr>
              <a:t>2</a:t>
            </a:r>
            <a:r>
              <a:rPr lang="en-US" sz="1100" i="1" dirty="0">
                <a:solidFill>
                  <a:srgbClr val="333399"/>
                </a:solidFill>
              </a:rPr>
              <a:t>H</a:t>
            </a:r>
            <a:r>
              <a:rPr lang="en-US" sz="1100" i="1" baseline="-25000" dirty="0">
                <a:solidFill>
                  <a:srgbClr val="333399"/>
                </a:solidFill>
              </a:rPr>
              <a:t>7</a:t>
            </a:r>
            <a:r>
              <a:rPr lang="en-US" sz="1100" i="1" dirty="0">
                <a:solidFill>
                  <a:srgbClr val="333399"/>
                </a:solidFill>
              </a:rPr>
              <a:t>] glucose Quantitatively Identifies Warburg Metabolism,</a:t>
            </a:r>
            <a:r>
              <a:rPr lang="en-US" sz="1100" dirty="0">
                <a:solidFill>
                  <a:srgbClr val="333399"/>
                </a:solidFill>
              </a:rPr>
              <a:t> </a:t>
            </a:r>
            <a:endParaRPr lang="en-US" sz="1100" dirty="0" smtClean="0">
              <a:solidFill>
                <a:srgbClr val="333399"/>
              </a:solidFill>
            </a:endParaRPr>
          </a:p>
          <a:p>
            <a:pPr algn="just"/>
            <a:r>
              <a:rPr lang="en-US" sz="1100" b="1" dirty="0" smtClean="0">
                <a:solidFill>
                  <a:srgbClr val="333399"/>
                </a:solidFill>
              </a:rPr>
              <a:t>Nature </a:t>
            </a:r>
            <a:r>
              <a:rPr lang="en-US" sz="1100" b="1" dirty="0">
                <a:solidFill>
                  <a:srgbClr val="333399"/>
                </a:solidFill>
              </a:rPr>
              <a:t>Scientific Reports</a:t>
            </a:r>
            <a:r>
              <a:rPr lang="en-US" sz="1100" dirty="0">
                <a:solidFill>
                  <a:srgbClr val="333399"/>
                </a:solidFill>
              </a:rPr>
              <a:t>, </a:t>
            </a:r>
            <a:r>
              <a:rPr lang="en-US" sz="1100" b="1" dirty="0">
                <a:solidFill>
                  <a:srgbClr val="333399"/>
                </a:solidFill>
              </a:rPr>
              <a:t>10</a:t>
            </a:r>
            <a:r>
              <a:rPr lang="en-US" sz="1100" dirty="0">
                <a:solidFill>
                  <a:srgbClr val="333399"/>
                </a:solidFill>
              </a:rPr>
              <a:t> (1), 8885 (2020) </a:t>
            </a:r>
            <a:endParaRPr lang="en-US" sz="1100" dirty="0" smtClean="0">
              <a:solidFill>
                <a:srgbClr val="333399"/>
              </a:solidFill>
            </a:endParaRPr>
          </a:p>
          <a:p>
            <a:pPr algn="just"/>
            <a:r>
              <a:rPr lang="en-US" sz="1100" dirty="0" smtClean="0">
                <a:solidFill>
                  <a:srgbClr val="333399"/>
                </a:solidFill>
                <a:hlinkClick r:id="rId7"/>
              </a:rPr>
              <a:t>doi.org/10.1038/s41598-020-65839-8</a:t>
            </a:r>
            <a:endParaRPr lang="en-US" sz="1100" dirty="0">
              <a:solidFill>
                <a:srgbClr val="333399"/>
              </a:solidFill>
            </a:endParaRPr>
          </a:p>
        </p:txBody>
      </p:sp>
      <p:sp>
        <p:nvSpPr>
          <p:cNvPr id="13" name="Text Box 62"/>
          <p:cNvSpPr txBox="1">
            <a:spLocks noChangeArrowheads="1"/>
          </p:cNvSpPr>
          <p:nvPr/>
        </p:nvSpPr>
        <p:spPr bwMode="auto">
          <a:xfrm>
            <a:off x="50802" y="89451"/>
            <a:ext cx="9055098" cy="1138773"/>
          </a:xfrm>
          <a:prstGeom prst="rect">
            <a:avLst/>
          </a:prstGeom>
          <a:noFill/>
          <a:ln w="9525">
            <a:noFill/>
            <a:miter lim="800000"/>
            <a:headEnd/>
            <a:tailEnd/>
          </a:ln>
        </p:spPr>
        <p:txBody>
          <a:bodyPr wrap="square">
            <a:spAutoFit/>
          </a:bodyPr>
          <a:lstStyle/>
          <a:p>
            <a:pPr lvl="0" algn="ctr">
              <a:spcBef>
                <a:spcPts val="0"/>
              </a:spcBef>
            </a:pPr>
            <a:r>
              <a:rPr lang="en-US" b="1" dirty="0" smtClean="0">
                <a:solidFill>
                  <a:srgbClr val="000000"/>
                </a:solidFill>
              </a:rPr>
              <a:t>Deuterium Magnetic Resonance </a:t>
            </a:r>
            <a:r>
              <a:rPr lang="en-US" b="1" dirty="0">
                <a:solidFill>
                  <a:srgbClr val="000000"/>
                </a:solidFill>
              </a:rPr>
              <a:t>Can Detect Cancer </a:t>
            </a:r>
            <a:endParaRPr lang="en-US" b="1" dirty="0" smtClean="0">
              <a:solidFill>
                <a:srgbClr val="000000"/>
              </a:solidFill>
            </a:endParaRPr>
          </a:p>
          <a:p>
            <a:pPr lvl="0" algn="ctr">
              <a:spcBef>
                <a:spcPts val="0"/>
              </a:spcBef>
            </a:pPr>
            <a:r>
              <a:rPr lang="en-US" b="1" dirty="0" smtClean="0">
                <a:solidFill>
                  <a:srgbClr val="000000"/>
                </a:solidFill>
              </a:rPr>
              <a:t>Metabolism by Measuring the Formation </a:t>
            </a:r>
            <a:r>
              <a:rPr lang="en-US" b="1" dirty="0">
                <a:solidFill>
                  <a:srgbClr val="000000"/>
                </a:solidFill>
              </a:rPr>
              <a:t>of </a:t>
            </a:r>
            <a:r>
              <a:rPr lang="en-US" b="1" dirty="0" smtClean="0">
                <a:solidFill>
                  <a:srgbClr val="000000"/>
                </a:solidFill>
              </a:rPr>
              <a:t>Deuterated Water</a:t>
            </a:r>
            <a:endParaRPr lang="en-US" dirty="0">
              <a:solidFill>
                <a:srgbClr val="000000"/>
              </a:solidFill>
            </a:endParaRPr>
          </a:p>
          <a:p>
            <a:pPr lvl="0" algn="ctr"/>
            <a:r>
              <a:rPr lang="en-US" sz="1200" dirty="0">
                <a:solidFill>
                  <a:srgbClr val="000000"/>
                </a:solidFill>
              </a:rPr>
              <a:t>Rohit Mahar</a:t>
            </a:r>
            <a:r>
              <a:rPr lang="en-US" sz="1200" baseline="30000" dirty="0">
                <a:solidFill>
                  <a:srgbClr val="000000"/>
                </a:solidFill>
              </a:rPr>
              <a:t>1</a:t>
            </a:r>
            <a:r>
              <a:rPr lang="en-US" sz="1200" dirty="0">
                <a:solidFill>
                  <a:srgbClr val="000000"/>
                </a:solidFill>
              </a:rPr>
              <a:t>, Patrick Donabedian</a:t>
            </a:r>
            <a:r>
              <a:rPr lang="en-US" sz="1200" baseline="30000" dirty="0">
                <a:solidFill>
                  <a:srgbClr val="000000"/>
                </a:solidFill>
              </a:rPr>
              <a:t>1</a:t>
            </a:r>
            <a:r>
              <a:rPr lang="en-US" sz="1200" dirty="0">
                <a:solidFill>
                  <a:srgbClr val="000000"/>
                </a:solidFill>
              </a:rPr>
              <a:t>, and Matthew E. Merritt</a:t>
            </a:r>
            <a:r>
              <a:rPr lang="en-US" sz="1200" baseline="30000" dirty="0">
                <a:solidFill>
                  <a:srgbClr val="000000"/>
                </a:solidFill>
              </a:rPr>
              <a:t>1</a:t>
            </a:r>
            <a:endParaRPr lang="en-US" sz="1200" dirty="0">
              <a:solidFill>
                <a:srgbClr val="000000"/>
              </a:solidFill>
            </a:endParaRPr>
          </a:p>
          <a:p>
            <a:pPr lvl="0" algn="ctr"/>
            <a:r>
              <a:rPr lang="en-US" sz="1000" b="1" baseline="30000" dirty="0">
                <a:solidFill>
                  <a:srgbClr val="0033CC"/>
                </a:solidFill>
              </a:rPr>
              <a:t>1 </a:t>
            </a:r>
            <a:r>
              <a:rPr lang="en-US" sz="1000" b="1" dirty="0">
                <a:solidFill>
                  <a:srgbClr val="0033CC"/>
                </a:solidFill>
              </a:rPr>
              <a:t>Department of Biochemistry and Molecular Biology, College of Medicine, University of Florida, Gainesville, FL, </a:t>
            </a:r>
            <a:r>
              <a:rPr lang="en-US" sz="1000" b="1" dirty="0" smtClean="0">
                <a:solidFill>
                  <a:srgbClr val="0033CC"/>
                </a:solidFill>
              </a:rPr>
              <a:t>USA</a:t>
            </a:r>
            <a:endParaRPr lang="en-US" sz="1100" b="1" dirty="0">
              <a:solidFill>
                <a:srgbClr val="000000"/>
              </a:solidFill>
            </a:endParaRPr>
          </a:p>
          <a:p>
            <a:pPr lvl="0" algn="ctr"/>
            <a:r>
              <a:rPr lang="en-US" sz="1000" b="1" dirty="0" smtClean="0">
                <a:solidFill>
                  <a:srgbClr val="000000"/>
                </a:solidFill>
              </a:rPr>
              <a:t>Funding</a:t>
            </a:r>
            <a:r>
              <a:rPr lang="en-US" sz="1000" b="1" dirty="0">
                <a:solidFill>
                  <a:srgbClr val="000000"/>
                </a:solidFill>
              </a:rPr>
              <a:t>:</a:t>
            </a:r>
            <a:r>
              <a:rPr lang="en-US" sz="1000" dirty="0">
                <a:solidFill>
                  <a:srgbClr val="000000"/>
                </a:solidFill>
              </a:rPr>
              <a:t> </a:t>
            </a:r>
            <a:r>
              <a:rPr lang="en-US" sz="1000" dirty="0"/>
              <a:t>G.S. Boebinger (NSF DMR-1644779); </a:t>
            </a:r>
            <a:r>
              <a:rPr lang="en-US" sz="1000" dirty="0">
                <a:solidFill>
                  <a:srgbClr val="000000"/>
                </a:solidFill>
              </a:rPr>
              <a:t>NIH P41-122698, 5U2CDK119889, and NIH R01-105346.</a:t>
            </a:r>
            <a:endParaRPr lang="en-US" sz="1000" b="1" dirty="0">
              <a:solidFill>
                <a:srgbClr val="0033CC"/>
              </a:solidFill>
            </a:endParaRPr>
          </a:p>
        </p:txBody>
      </p:sp>
      <p:sp>
        <p:nvSpPr>
          <p:cNvPr id="4" name="5-Point Star 3"/>
          <p:cNvSpPr/>
          <p:nvPr/>
        </p:nvSpPr>
        <p:spPr>
          <a:xfrm>
            <a:off x="4790440" y="2458720"/>
            <a:ext cx="320040" cy="292100"/>
          </a:xfrm>
          <a:prstGeom prst="star5">
            <a:avLst/>
          </a:prstGeom>
          <a:solidFill>
            <a:srgbClr val="00B05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5-Point Star 14"/>
          <p:cNvSpPr/>
          <p:nvPr/>
        </p:nvSpPr>
        <p:spPr>
          <a:xfrm>
            <a:off x="8116652" y="3402161"/>
            <a:ext cx="320040" cy="292100"/>
          </a:xfrm>
          <a:prstGeom prst="star5">
            <a:avLst/>
          </a:prstGeom>
          <a:solidFill>
            <a:srgbClr val="00B05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5-Point Star 17"/>
          <p:cNvSpPr/>
          <p:nvPr/>
        </p:nvSpPr>
        <p:spPr>
          <a:xfrm>
            <a:off x="5295900" y="2679892"/>
            <a:ext cx="320040" cy="292100"/>
          </a:xfrm>
          <a:prstGeom prst="star5">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5-Point Star 18"/>
          <p:cNvSpPr/>
          <p:nvPr/>
        </p:nvSpPr>
        <p:spPr>
          <a:xfrm>
            <a:off x="6997597" y="2428432"/>
            <a:ext cx="320040" cy="292100"/>
          </a:xfrm>
          <a:prstGeom prst="star5">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5-Point Star 19"/>
          <p:cNvSpPr/>
          <p:nvPr/>
        </p:nvSpPr>
        <p:spPr>
          <a:xfrm>
            <a:off x="8234577" y="1682716"/>
            <a:ext cx="320040" cy="292100"/>
          </a:xfrm>
          <a:prstGeom prst="star5">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5-Point Star 20"/>
          <p:cNvSpPr/>
          <p:nvPr/>
        </p:nvSpPr>
        <p:spPr>
          <a:xfrm>
            <a:off x="7955207" y="2317716"/>
            <a:ext cx="320040" cy="292100"/>
          </a:xfrm>
          <a:prstGeom prst="star5">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5-Point Star 21"/>
          <p:cNvSpPr/>
          <p:nvPr/>
        </p:nvSpPr>
        <p:spPr>
          <a:xfrm>
            <a:off x="7486294" y="3569936"/>
            <a:ext cx="320040" cy="292100"/>
          </a:xfrm>
          <a:prstGeom prst="star5">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88886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Box 28"/>
          <p:cNvSpPr txBox="1">
            <a:spLocks noChangeArrowheads="1"/>
          </p:cNvSpPr>
          <p:nvPr/>
        </p:nvSpPr>
        <p:spPr bwMode="auto">
          <a:xfrm>
            <a:off x="50802" y="6149959"/>
            <a:ext cx="9015948" cy="646331"/>
          </a:xfrm>
          <a:prstGeom prst="rect">
            <a:avLst/>
          </a:prstGeom>
          <a:noFill/>
          <a:ln w="9525">
            <a:noFill/>
            <a:miter lim="800000"/>
            <a:headEnd/>
            <a:tailEnd/>
          </a:ln>
        </p:spPr>
        <p:txBody>
          <a:bodyPr wrap="square">
            <a:spAutoFit/>
          </a:bodyPr>
          <a:lstStyle/>
          <a:p>
            <a:pPr algn="just"/>
            <a:r>
              <a:rPr lang="en-US" sz="1200" b="1" dirty="0" smtClean="0">
                <a:solidFill>
                  <a:srgbClr val="333399"/>
                </a:solidFill>
              </a:rPr>
              <a:t>Facilities and instrumentation:</a:t>
            </a:r>
            <a:r>
              <a:rPr lang="en-US" sz="1200" dirty="0" smtClean="0">
                <a:solidFill>
                  <a:srgbClr val="333399"/>
                </a:solidFill>
              </a:rPr>
              <a:t> 14.1 T NMR system with 1.7 mm </a:t>
            </a:r>
            <a:r>
              <a:rPr lang="en-US" sz="1200" dirty="0" err="1" smtClean="0">
                <a:solidFill>
                  <a:srgbClr val="333399"/>
                </a:solidFill>
              </a:rPr>
              <a:t>cryoprobe</a:t>
            </a:r>
            <a:r>
              <a:rPr lang="en-US" sz="1200" dirty="0" smtClean="0">
                <a:solidFill>
                  <a:srgbClr val="333399"/>
                </a:solidFill>
              </a:rPr>
              <a:t> and </a:t>
            </a:r>
            <a:r>
              <a:rPr lang="en-US" sz="1200" dirty="0" err="1" smtClean="0">
                <a:solidFill>
                  <a:srgbClr val="333399"/>
                </a:solidFill>
              </a:rPr>
              <a:t>Avance</a:t>
            </a:r>
            <a:r>
              <a:rPr lang="en-US" sz="1200" dirty="0" smtClean="0">
                <a:solidFill>
                  <a:srgbClr val="333399"/>
                </a:solidFill>
              </a:rPr>
              <a:t> Neo Console, </a:t>
            </a:r>
            <a:r>
              <a:rPr lang="en-US" sz="1200" dirty="0" err="1" smtClean="0">
                <a:solidFill>
                  <a:srgbClr val="333399"/>
                </a:solidFill>
              </a:rPr>
              <a:t>MagLab’s</a:t>
            </a:r>
            <a:r>
              <a:rPr lang="en-US" sz="1200" dirty="0" smtClean="0">
                <a:solidFill>
                  <a:srgbClr val="333399"/>
                </a:solidFill>
              </a:rPr>
              <a:t> AMRIS Facility</a:t>
            </a:r>
            <a:endParaRPr lang="en-US" sz="1200" dirty="0">
              <a:solidFill>
                <a:srgbClr val="333399"/>
              </a:solidFill>
            </a:endParaRPr>
          </a:p>
          <a:p>
            <a:pPr algn="just"/>
            <a:r>
              <a:rPr lang="en-US" sz="1200" b="1" dirty="0" smtClean="0">
                <a:solidFill>
                  <a:srgbClr val="333399"/>
                </a:solidFill>
              </a:rPr>
              <a:t>Citation: </a:t>
            </a:r>
            <a:r>
              <a:rPr lang="en-US" sz="1200" dirty="0"/>
              <a:t> </a:t>
            </a:r>
            <a:r>
              <a:rPr lang="en-US" sz="1200" dirty="0">
                <a:solidFill>
                  <a:srgbClr val="333399"/>
                </a:solidFill>
              </a:rPr>
              <a:t>Mahar, R.; </a:t>
            </a:r>
            <a:r>
              <a:rPr lang="en-US" sz="1200" dirty="0" err="1">
                <a:solidFill>
                  <a:srgbClr val="333399"/>
                </a:solidFill>
              </a:rPr>
              <a:t>Donabedian</a:t>
            </a:r>
            <a:r>
              <a:rPr lang="en-US" sz="1200" dirty="0">
                <a:solidFill>
                  <a:srgbClr val="333399"/>
                </a:solidFill>
              </a:rPr>
              <a:t>, P.L.; Merritt, M.E., </a:t>
            </a:r>
            <a:r>
              <a:rPr lang="en-US" sz="1200" i="1" dirty="0">
                <a:solidFill>
                  <a:srgbClr val="333399"/>
                </a:solidFill>
              </a:rPr>
              <a:t>HDO production from [</a:t>
            </a:r>
            <a:r>
              <a:rPr lang="en-US" sz="1200" i="1" baseline="30000" dirty="0">
                <a:solidFill>
                  <a:srgbClr val="333399"/>
                </a:solidFill>
              </a:rPr>
              <a:t>2</a:t>
            </a:r>
            <a:r>
              <a:rPr lang="en-US" sz="1200" i="1" dirty="0">
                <a:solidFill>
                  <a:srgbClr val="333399"/>
                </a:solidFill>
              </a:rPr>
              <a:t>H</a:t>
            </a:r>
            <a:r>
              <a:rPr lang="en-US" sz="1200" i="1" baseline="-25000" dirty="0">
                <a:solidFill>
                  <a:srgbClr val="333399"/>
                </a:solidFill>
              </a:rPr>
              <a:t>7</a:t>
            </a:r>
            <a:r>
              <a:rPr lang="en-US" sz="1200" i="1" dirty="0">
                <a:solidFill>
                  <a:srgbClr val="333399"/>
                </a:solidFill>
              </a:rPr>
              <a:t>] glucose Quantitatively Identifies Warburg Metabolism,</a:t>
            </a:r>
            <a:r>
              <a:rPr lang="en-US" sz="1200" dirty="0">
                <a:solidFill>
                  <a:srgbClr val="333399"/>
                </a:solidFill>
              </a:rPr>
              <a:t> </a:t>
            </a:r>
            <a:r>
              <a:rPr lang="en-US" sz="1200" b="1" dirty="0">
                <a:solidFill>
                  <a:srgbClr val="333399"/>
                </a:solidFill>
              </a:rPr>
              <a:t>Nature Scientific Reports</a:t>
            </a:r>
            <a:r>
              <a:rPr lang="en-US" sz="1200" dirty="0">
                <a:solidFill>
                  <a:srgbClr val="333399"/>
                </a:solidFill>
              </a:rPr>
              <a:t>, </a:t>
            </a:r>
            <a:r>
              <a:rPr lang="en-US" sz="1200" b="1" dirty="0">
                <a:solidFill>
                  <a:srgbClr val="333399"/>
                </a:solidFill>
              </a:rPr>
              <a:t>10</a:t>
            </a:r>
            <a:r>
              <a:rPr lang="en-US" sz="1200" dirty="0">
                <a:solidFill>
                  <a:srgbClr val="333399"/>
                </a:solidFill>
              </a:rPr>
              <a:t> (1), 8885 (2020) </a:t>
            </a:r>
            <a:r>
              <a:rPr lang="en-US" sz="1200" dirty="0">
                <a:solidFill>
                  <a:srgbClr val="333399"/>
                </a:solidFill>
                <a:hlinkClick r:id="rId3"/>
              </a:rPr>
              <a:t>doi.org/10.1038/s41598-020-65839-8</a:t>
            </a:r>
            <a:endParaRPr lang="en-US" sz="1200" dirty="0">
              <a:solidFill>
                <a:srgbClr val="333399"/>
              </a:solidFill>
            </a:endParaRPr>
          </a:p>
        </p:txBody>
      </p:sp>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 y="1349690"/>
            <a:ext cx="4975615" cy="4878259"/>
          </a:xfrm>
          <a:prstGeom prst="rect">
            <a:avLst/>
          </a:prstGeom>
          <a:noFill/>
          <a:ln w="9525">
            <a:noFill/>
            <a:miter lim="800000"/>
            <a:headEnd/>
            <a:tailEnd/>
          </a:ln>
        </p:spPr>
        <p:txBody>
          <a:bodyPr wrap="square">
            <a:spAutoFit/>
          </a:bodyPr>
          <a:lstStyle/>
          <a:p>
            <a:pPr marL="53975" algn="just"/>
            <a:r>
              <a:rPr lang="en-US" sz="1150" b="1" dirty="0">
                <a:solidFill>
                  <a:srgbClr val="000000"/>
                </a:solidFill>
                <a:latin typeface="+mn-lt"/>
              </a:rPr>
              <a:t>What is the finding?</a:t>
            </a:r>
            <a:r>
              <a:rPr lang="en-US" sz="1150" dirty="0">
                <a:solidFill>
                  <a:srgbClr val="000000"/>
                </a:solidFill>
                <a:latin typeface="+mn-lt"/>
              </a:rPr>
              <a:t> </a:t>
            </a:r>
            <a:r>
              <a:rPr lang="en-US" sz="1150" dirty="0" smtClean="0">
                <a:solidFill>
                  <a:srgbClr val="000000"/>
                </a:solidFill>
                <a:latin typeface="+mn-lt"/>
              </a:rPr>
              <a:t>Metabolic conversion within the body of glucose, specially constructed to </a:t>
            </a:r>
            <a:r>
              <a:rPr lang="en-US" sz="1150" dirty="0" smtClean="0">
                <a:latin typeface="+mn-lt"/>
              </a:rPr>
              <a:t>contain seven deuterium atoms (</a:t>
            </a:r>
            <a:r>
              <a:rPr lang="en-US" sz="1150" dirty="0" smtClean="0"/>
              <a:t>[</a:t>
            </a:r>
            <a:r>
              <a:rPr lang="en-US" sz="1150" baseline="30000" dirty="0" smtClean="0"/>
              <a:t>2</a:t>
            </a:r>
            <a:r>
              <a:rPr lang="en-US" sz="1150" dirty="0" smtClean="0"/>
              <a:t>H</a:t>
            </a:r>
            <a:r>
              <a:rPr lang="en-US" sz="1150" baseline="-25000" dirty="0" smtClean="0"/>
              <a:t>7</a:t>
            </a:r>
            <a:r>
              <a:rPr lang="en-US" sz="1150" dirty="0" smtClean="0"/>
              <a:t>]glucose),</a:t>
            </a:r>
            <a:r>
              <a:rPr lang="en-US" sz="1150" dirty="0" smtClean="0">
                <a:latin typeface="+mn-lt"/>
              </a:rPr>
              <a:t> results in the creation of deuterated water (HDO). </a:t>
            </a:r>
            <a:r>
              <a:rPr lang="en-US" sz="1150" dirty="0" smtClean="0"/>
              <a:t>HDO </a:t>
            </a:r>
            <a:r>
              <a:rPr lang="en-US" sz="1150" dirty="0"/>
              <a:t>production </a:t>
            </a:r>
            <a:r>
              <a:rPr lang="en-US" sz="1150" dirty="0" smtClean="0"/>
              <a:t>correlates well with glucose uptake. </a:t>
            </a:r>
            <a:r>
              <a:rPr lang="en-US" sz="1150" i="1" u="sng" dirty="0" smtClean="0">
                <a:latin typeface="+mn-lt"/>
              </a:rPr>
              <a:t>Magnetic resonance can detect HDO and, thus, readily distinguish the metabolism of healthy versus cancerous liver cells through their different rates of glucose consumption (see Figure)</a:t>
            </a:r>
            <a:r>
              <a:rPr lang="en-US" sz="1150" dirty="0" smtClean="0">
                <a:latin typeface="+mn-lt"/>
              </a:rPr>
              <a:t>. In contrast, it was discovered that lactate </a:t>
            </a:r>
            <a:r>
              <a:rPr lang="en-US" sz="1150" dirty="0">
                <a:latin typeface="+mn-lt"/>
              </a:rPr>
              <a:t>production </a:t>
            </a:r>
            <a:r>
              <a:rPr lang="en-US" sz="1150" dirty="0" smtClean="0">
                <a:latin typeface="+mn-lt"/>
              </a:rPr>
              <a:t>has </a:t>
            </a:r>
            <a:r>
              <a:rPr lang="en-US" sz="1150" dirty="0">
                <a:latin typeface="+mn-lt"/>
              </a:rPr>
              <a:t>a complicated </a:t>
            </a:r>
            <a:r>
              <a:rPr lang="en-US" sz="1150" dirty="0" smtClean="0">
                <a:latin typeface="+mn-lt"/>
              </a:rPr>
              <a:t>behavior that </a:t>
            </a:r>
            <a:r>
              <a:rPr lang="en-US" sz="1150" dirty="0">
                <a:latin typeface="+mn-lt"/>
              </a:rPr>
              <a:t>precludes its use as diagnostic </a:t>
            </a:r>
            <a:r>
              <a:rPr lang="en-US" sz="1150" dirty="0" smtClean="0">
                <a:latin typeface="+mn-lt"/>
              </a:rPr>
              <a:t>measure of metabolism to distinguish cancerous and non-cancerous cells. </a:t>
            </a:r>
            <a:endParaRPr lang="en-US" sz="1150" dirty="0">
              <a:latin typeface="+mn-lt"/>
            </a:endParaRPr>
          </a:p>
          <a:p>
            <a:pPr marL="53975" algn="just"/>
            <a:endParaRPr lang="en-US" sz="600" b="1" dirty="0" smtClean="0">
              <a:solidFill>
                <a:srgbClr val="000000"/>
              </a:solidFill>
              <a:latin typeface="+mn-lt"/>
            </a:endParaRPr>
          </a:p>
          <a:p>
            <a:pPr marL="53975" algn="just"/>
            <a:r>
              <a:rPr lang="en-US" sz="1150" b="1" dirty="0" smtClean="0">
                <a:solidFill>
                  <a:srgbClr val="000000"/>
                </a:solidFill>
                <a:latin typeface="+mn-lt"/>
              </a:rPr>
              <a:t>Why </a:t>
            </a:r>
            <a:r>
              <a:rPr lang="en-US" sz="1150" b="1" dirty="0">
                <a:solidFill>
                  <a:srgbClr val="000000"/>
                </a:solidFill>
                <a:latin typeface="+mn-lt"/>
              </a:rPr>
              <a:t>is this important?</a:t>
            </a:r>
            <a:r>
              <a:rPr lang="en-US" sz="1150" dirty="0">
                <a:solidFill>
                  <a:srgbClr val="000000"/>
                </a:solidFill>
                <a:latin typeface="+mn-lt"/>
              </a:rPr>
              <a:t> </a:t>
            </a:r>
            <a:r>
              <a:rPr lang="en-US" sz="1150" dirty="0" smtClean="0">
                <a:solidFill>
                  <a:srgbClr val="000000"/>
                </a:solidFill>
                <a:latin typeface="+mn-lt"/>
              </a:rPr>
              <a:t>The gold standard for cancer diagnosis, </a:t>
            </a:r>
            <a:r>
              <a:rPr lang="en-US" sz="1150" dirty="0" smtClean="0">
                <a:latin typeface="+mn-lt"/>
              </a:rPr>
              <a:t>positron emission tomography </a:t>
            </a:r>
            <a:r>
              <a:rPr lang="en-US" sz="1150" dirty="0" smtClean="0">
                <a:solidFill>
                  <a:srgbClr val="000000"/>
                </a:solidFill>
                <a:latin typeface="+mn-lt"/>
              </a:rPr>
              <a:t>using </a:t>
            </a:r>
            <a:r>
              <a:rPr lang="en-US" sz="1150" dirty="0">
                <a:solidFill>
                  <a:srgbClr val="000000"/>
                </a:solidFill>
                <a:latin typeface="+mn-lt"/>
              </a:rPr>
              <a:t>the radioactive tracer </a:t>
            </a:r>
            <a:r>
              <a:rPr lang="en-US" sz="1150" baseline="30000" dirty="0">
                <a:solidFill>
                  <a:srgbClr val="000000"/>
                </a:solidFill>
                <a:latin typeface="+mn-lt"/>
              </a:rPr>
              <a:t>18</a:t>
            </a:r>
            <a:r>
              <a:rPr lang="en-US" sz="1150" dirty="0">
                <a:solidFill>
                  <a:srgbClr val="000000"/>
                </a:solidFill>
                <a:latin typeface="+mn-lt"/>
              </a:rPr>
              <a:t>F-deoxyglucose </a:t>
            </a:r>
            <a:r>
              <a:rPr lang="en-US" sz="1150" dirty="0" smtClean="0">
                <a:latin typeface="+mn-lt"/>
              </a:rPr>
              <a:t>(FDG-PET) is limited due </a:t>
            </a:r>
            <a:r>
              <a:rPr lang="en-US" sz="1150" dirty="0">
                <a:latin typeface="+mn-lt"/>
              </a:rPr>
              <a:t>to </a:t>
            </a:r>
            <a:r>
              <a:rPr lang="en-US" sz="1150" dirty="0" smtClean="0">
                <a:latin typeface="+mn-lt"/>
              </a:rPr>
              <a:t>the deleterious impact of </a:t>
            </a:r>
            <a:r>
              <a:rPr lang="en-US" sz="1150" dirty="0">
                <a:latin typeface="+mn-lt"/>
              </a:rPr>
              <a:t>radiation </a:t>
            </a:r>
            <a:r>
              <a:rPr lang="en-US" sz="1150" dirty="0" smtClean="0">
                <a:latin typeface="+mn-lt"/>
              </a:rPr>
              <a:t>on the body. </a:t>
            </a:r>
            <a:r>
              <a:rPr lang="en-US" sz="1150" i="1" u="sng" dirty="0" smtClean="0">
                <a:latin typeface="+mn-lt"/>
              </a:rPr>
              <a:t>Magnetic resonance imaging (MRI) does not use radioactive isotopes. Instead, by using stable </a:t>
            </a:r>
            <a:r>
              <a:rPr lang="en-US" sz="1150" i="1" u="sng" dirty="0">
                <a:latin typeface="+mn-lt"/>
              </a:rPr>
              <a:t>[</a:t>
            </a:r>
            <a:r>
              <a:rPr lang="en-US" sz="1150" i="1" u="sng" baseline="30000" dirty="0" smtClean="0">
                <a:latin typeface="+mn-lt"/>
              </a:rPr>
              <a:t>2</a:t>
            </a:r>
            <a:r>
              <a:rPr lang="en-US" sz="1150" i="1" u="sng" dirty="0" smtClean="0">
                <a:latin typeface="+mn-lt"/>
              </a:rPr>
              <a:t>H</a:t>
            </a:r>
            <a:r>
              <a:rPr lang="en-US" sz="1150" i="1" u="sng" baseline="-25000" dirty="0" smtClean="0">
                <a:latin typeface="+mn-lt"/>
              </a:rPr>
              <a:t>7</a:t>
            </a:r>
            <a:r>
              <a:rPr lang="en-US" sz="1150" i="1" u="sng" dirty="0" smtClean="0">
                <a:latin typeface="+mn-lt"/>
              </a:rPr>
              <a:t>]glucose, researchers have </a:t>
            </a:r>
            <a:r>
              <a:rPr lang="en-US" sz="1150" i="1" u="sng" dirty="0">
                <a:latin typeface="+mn-lt"/>
              </a:rPr>
              <a:t>shown that glucose metabolism </a:t>
            </a:r>
            <a:r>
              <a:rPr lang="en-US" sz="1150" i="1" u="sng" dirty="0" smtClean="0">
                <a:latin typeface="+mn-lt"/>
              </a:rPr>
              <a:t>can be measured by MRI to track aggressive cancers such as human glioblastoma</a:t>
            </a:r>
            <a:r>
              <a:rPr lang="en-US" sz="1150" dirty="0" smtClean="0">
                <a:latin typeface="+mn-lt"/>
              </a:rPr>
              <a:t>. </a:t>
            </a:r>
            <a:r>
              <a:rPr lang="en-US" sz="1150" dirty="0" smtClean="0">
                <a:solidFill>
                  <a:srgbClr val="000000"/>
                </a:solidFill>
                <a:latin typeface="+mn-lt"/>
              </a:rPr>
              <a:t>This could change </a:t>
            </a:r>
            <a:r>
              <a:rPr lang="en-US" sz="1150" dirty="0" smtClean="0">
                <a:solidFill>
                  <a:srgbClr val="000000"/>
                </a:solidFill>
              </a:rPr>
              <a:t>future </a:t>
            </a:r>
            <a:r>
              <a:rPr lang="en-US" sz="1150" dirty="0" smtClean="0">
                <a:solidFill>
                  <a:srgbClr val="000000"/>
                </a:solidFill>
                <a:latin typeface="+mn-lt"/>
              </a:rPr>
              <a:t>cancer treatments dramatically, as physicians could serially image patients to detect cancer progression and response to therapy. </a:t>
            </a:r>
            <a:r>
              <a:rPr lang="en-US" sz="1150" dirty="0" smtClean="0"/>
              <a:t>They could also diagnose </a:t>
            </a:r>
            <a:r>
              <a:rPr lang="en-US" sz="1150" dirty="0"/>
              <a:t>cancer in pediatric </a:t>
            </a:r>
            <a:r>
              <a:rPr lang="en-US" sz="1150" dirty="0" smtClean="0"/>
              <a:t>patients. These are two instances </a:t>
            </a:r>
            <a:r>
              <a:rPr lang="en-US" sz="1150" dirty="0"/>
              <a:t>in which radioactivity limits the ability to use FDG-PET.</a:t>
            </a:r>
            <a:endParaRPr lang="en-US" sz="1150" dirty="0" smtClean="0">
              <a:solidFill>
                <a:srgbClr val="000000"/>
              </a:solidFill>
              <a:latin typeface="+mn-lt"/>
            </a:endParaRPr>
          </a:p>
          <a:p>
            <a:pPr marL="53975" algn="just"/>
            <a:endParaRPr lang="en-US" sz="600" b="1" dirty="0" smtClean="0">
              <a:solidFill>
                <a:srgbClr val="000000"/>
              </a:solidFill>
              <a:latin typeface="+mn-lt"/>
            </a:endParaRPr>
          </a:p>
          <a:p>
            <a:pPr marL="53975" algn="just"/>
            <a:r>
              <a:rPr lang="en-US" sz="1150" b="1" dirty="0" smtClean="0">
                <a:solidFill>
                  <a:srgbClr val="000000"/>
                </a:solidFill>
                <a:latin typeface="+mn-lt"/>
              </a:rPr>
              <a:t>Why </a:t>
            </a:r>
            <a:r>
              <a:rPr lang="en-US" sz="1150" b="1" dirty="0">
                <a:solidFill>
                  <a:srgbClr val="000000"/>
                </a:solidFill>
                <a:latin typeface="+mn-lt"/>
              </a:rPr>
              <a:t>did this research need the MagLab?</a:t>
            </a:r>
            <a:r>
              <a:rPr lang="en-US" sz="1150" dirty="0">
                <a:latin typeface="+mn-lt"/>
              </a:rPr>
              <a:t> </a:t>
            </a:r>
            <a:r>
              <a:rPr lang="en-US" sz="1150" i="1" u="sng" dirty="0" smtClean="0">
                <a:latin typeface="+mn-lt"/>
              </a:rPr>
              <a:t>A specialized NMR </a:t>
            </a:r>
            <a:r>
              <a:rPr lang="en-US" sz="1150" i="1" u="sng" dirty="0" err="1" smtClean="0">
                <a:latin typeface="+mn-lt"/>
              </a:rPr>
              <a:t>cryoprobe</a:t>
            </a:r>
            <a:r>
              <a:rPr lang="en-US" sz="1150" i="1" u="sng" dirty="0" smtClean="0">
                <a:latin typeface="+mn-lt"/>
              </a:rPr>
              <a:t> can detect </a:t>
            </a:r>
            <a:r>
              <a:rPr lang="en-US" sz="1150" i="1" u="sng" baseline="30000" dirty="0">
                <a:latin typeface="+mn-lt"/>
              </a:rPr>
              <a:t>2</a:t>
            </a:r>
            <a:r>
              <a:rPr lang="en-US" sz="1150" i="1" u="sng" dirty="0">
                <a:latin typeface="+mn-lt"/>
              </a:rPr>
              <a:t>H nuclei with high </a:t>
            </a:r>
            <a:r>
              <a:rPr lang="en-US" sz="1150" i="1" u="sng" dirty="0" smtClean="0">
                <a:latin typeface="+mn-lt"/>
              </a:rPr>
              <a:t>sensitivity at 14.1T, allowing the tracking of glucose metabolism in real time in live cell cultures</a:t>
            </a:r>
            <a:r>
              <a:rPr lang="en-US" sz="1150" dirty="0" smtClean="0">
                <a:latin typeface="+mn-lt"/>
              </a:rPr>
              <a:t>. The </a:t>
            </a:r>
            <a:r>
              <a:rPr lang="en-US" sz="1150" dirty="0">
                <a:latin typeface="+mn-lt"/>
              </a:rPr>
              <a:t>MagLab’s AMRIS Facility, in conjunction with the strong </a:t>
            </a:r>
            <a:r>
              <a:rPr lang="en-US" sz="1150" dirty="0" smtClean="0">
                <a:latin typeface="+mn-lt"/>
              </a:rPr>
              <a:t>NMR </a:t>
            </a:r>
            <a:r>
              <a:rPr lang="en-US" sz="1150" dirty="0">
                <a:latin typeface="+mn-lt"/>
              </a:rPr>
              <a:t>technique experience of the AMRIS staff, enabled the acquisition of </a:t>
            </a:r>
            <a:r>
              <a:rPr lang="en-US" sz="1150" dirty="0" smtClean="0">
                <a:latin typeface="+mn-lt"/>
              </a:rPr>
              <a:t>quantitative plots showing the correlation of HDO production to glucose consumption. </a:t>
            </a:r>
            <a:endParaRPr lang="en-US" sz="1150" dirty="0">
              <a:latin typeface="+mn-lt"/>
            </a:endParaRPr>
          </a:p>
        </p:txBody>
      </p:sp>
      <p:sp>
        <p:nvSpPr>
          <p:cNvPr id="1034" name="Rectangle 49"/>
          <p:cNvSpPr>
            <a:spLocks noChangeArrowheads="1"/>
          </p:cNvSpPr>
          <p:nvPr/>
        </p:nvSpPr>
        <p:spPr bwMode="auto">
          <a:xfrm>
            <a:off x="5002305" y="1564260"/>
            <a:ext cx="4091137" cy="4275717"/>
          </a:xfrm>
          <a:prstGeom prst="rect">
            <a:avLst/>
          </a:prstGeom>
          <a:noFill/>
          <a:ln w="19050">
            <a:solidFill>
              <a:srgbClr val="0033CC"/>
            </a:solidFill>
            <a:miter lim="800000"/>
            <a:headEnd/>
            <a:tailEnd/>
          </a:ln>
        </p:spPr>
        <p:txBody>
          <a:bodyPr wrap="none" anchor="ct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sz="1000" i="1" dirty="0" smtClean="0"/>
          </a:p>
        </p:txBody>
      </p:sp>
      <p:pic>
        <p:nvPicPr>
          <p:cNvPr id="12" name="Picture 11" descr="NSF logo.jpg"/>
          <p:cNvPicPr>
            <a:picLocks noChangeAspect="1"/>
          </p:cNvPicPr>
          <p:nvPr/>
        </p:nvPicPr>
        <p:blipFill>
          <a:blip r:embed="rId4"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5" name="Rectangle 14"/>
          <p:cNvSpPr/>
          <p:nvPr/>
        </p:nvSpPr>
        <p:spPr>
          <a:xfrm>
            <a:off x="5249731" y="4939731"/>
            <a:ext cx="3747094" cy="900246"/>
          </a:xfrm>
          <a:prstGeom prst="rect">
            <a:avLst/>
          </a:prstGeom>
        </p:spPr>
        <p:txBody>
          <a:bodyPr wrap="square">
            <a:spAutoFit/>
          </a:bodyPr>
          <a:lstStyle/>
          <a:p>
            <a:pPr algn="just"/>
            <a:r>
              <a:rPr lang="en-US" sz="1050" b="1" i="1" dirty="0" smtClean="0"/>
              <a:t>Figure:  </a:t>
            </a:r>
            <a:r>
              <a:rPr lang="en-US" sz="1050" i="1" dirty="0" smtClean="0"/>
              <a:t>Glucose consumption in normal liver cells (red line) versus cancerous (HUH-7) liver cells (black line), as deduced from detection of deuterated water.  Note the inverted vertical axis, such that glucose consumption is notably higher in cancerous cells</a:t>
            </a:r>
            <a:endParaRPr lang="en-US" sz="1050" i="1" dirty="0"/>
          </a:p>
        </p:txBody>
      </p:sp>
      <p:pic>
        <p:nvPicPr>
          <p:cNvPr id="3" name="Picture 2"/>
          <p:cNvPicPr>
            <a:picLocks noChangeAspect="1"/>
          </p:cNvPicPr>
          <p:nvPr/>
        </p:nvPicPr>
        <p:blipFill rotWithShape="1">
          <a:blip r:embed="rId6" cstate="print">
            <a:extLst>
              <a:ext uri="{28A0092B-C50C-407E-A947-70E740481C1C}">
                <a14:useLocalDpi xmlns:a14="http://schemas.microsoft.com/office/drawing/2010/main" val="0"/>
              </a:ext>
            </a:extLst>
          </a:blip>
          <a:srcRect l="2311" t="2932" r="52066" b="50852"/>
          <a:stretch/>
        </p:blipFill>
        <p:spPr>
          <a:xfrm>
            <a:off x="5077689" y="1638356"/>
            <a:ext cx="3989062" cy="3320919"/>
          </a:xfrm>
          <a:prstGeom prst="rect">
            <a:avLst/>
          </a:prstGeom>
        </p:spPr>
      </p:pic>
      <p:sp>
        <p:nvSpPr>
          <p:cNvPr id="16" name="Text Box 62"/>
          <p:cNvSpPr txBox="1">
            <a:spLocks noChangeArrowheads="1"/>
          </p:cNvSpPr>
          <p:nvPr/>
        </p:nvSpPr>
        <p:spPr bwMode="auto">
          <a:xfrm>
            <a:off x="50802" y="89451"/>
            <a:ext cx="9055098" cy="1138773"/>
          </a:xfrm>
          <a:prstGeom prst="rect">
            <a:avLst/>
          </a:prstGeom>
          <a:noFill/>
          <a:ln w="9525">
            <a:noFill/>
            <a:miter lim="800000"/>
            <a:headEnd/>
            <a:tailEnd/>
          </a:ln>
        </p:spPr>
        <p:txBody>
          <a:bodyPr wrap="square">
            <a:spAutoFit/>
          </a:bodyPr>
          <a:lstStyle/>
          <a:p>
            <a:pPr lvl="0" algn="ctr">
              <a:spcBef>
                <a:spcPts val="0"/>
              </a:spcBef>
            </a:pPr>
            <a:r>
              <a:rPr lang="en-US" b="1" dirty="0" smtClean="0">
                <a:solidFill>
                  <a:srgbClr val="000000"/>
                </a:solidFill>
              </a:rPr>
              <a:t>Deuterium Magnetic Resonance </a:t>
            </a:r>
            <a:r>
              <a:rPr lang="en-US" b="1" dirty="0">
                <a:solidFill>
                  <a:srgbClr val="000000"/>
                </a:solidFill>
              </a:rPr>
              <a:t>Can Detect Cancer </a:t>
            </a:r>
            <a:endParaRPr lang="en-US" b="1" dirty="0" smtClean="0">
              <a:solidFill>
                <a:srgbClr val="000000"/>
              </a:solidFill>
            </a:endParaRPr>
          </a:p>
          <a:p>
            <a:pPr lvl="0" algn="ctr">
              <a:spcBef>
                <a:spcPts val="0"/>
              </a:spcBef>
            </a:pPr>
            <a:r>
              <a:rPr lang="en-US" b="1" dirty="0" smtClean="0">
                <a:solidFill>
                  <a:srgbClr val="000000"/>
                </a:solidFill>
              </a:rPr>
              <a:t>Metabolism by Measuring the Formation </a:t>
            </a:r>
            <a:r>
              <a:rPr lang="en-US" b="1" dirty="0">
                <a:solidFill>
                  <a:srgbClr val="000000"/>
                </a:solidFill>
              </a:rPr>
              <a:t>of </a:t>
            </a:r>
            <a:r>
              <a:rPr lang="en-US" b="1" dirty="0" smtClean="0">
                <a:solidFill>
                  <a:srgbClr val="000000"/>
                </a:solidFill>
              </a:rPr>
              <a:t>Deuterated Water</a:t>
            </a:r>
            <a:endParaRPr lang="en-US" dirty="0">
              <a:solidFill>
                <a:srgbClr val="000000"/>
              </a:solidFill>
            </a:endParaRPr>
          </a:p>
          <a:p>
            <a:pPr lvl="0" algn="ctr"/>
            <a:r>
              <a:rPr lang="en-US" sz="1200" dirty="0">
                <a:solidFill>
                  <a:srgbClr val="000000"/>
                </a:solidFill>
              </a:rPr>
              <a:t>Rohit Mahar</a:t>
            </a:r>
            <a:r>
              <a:rPr lang="en-US" sz="1200" baseline="30000" dirty="0">
                <a:solidFill>
                  <a:srgbClr val="000000"/>
                </a:solidFill>
              </a:rPr>
              <a:t>1</a:t>
            </a:r>
            <a:r>
              <a:rPr lang="en-US" sz="1200" dirty="0">
                <a:solidFill>
                  <a:srgbClr val="000000"/>
                </a:solidFill>
              </a:rPr>
              <a:t>, Patrick Donabedian</a:t>
            </a:r>
            <a:r>
              <a:rPr lang="en-US" sz="1200" baseline="30000" dirty="0">
                <a:solidFill>
                  <a:srgbClr val="000000"/>
                </a:solidFill>
              </a:rPr>
              <a:t>1</a:t>
            </a:r>
            <a:r>
              <a:rPr lang="en-US" sz="1200" dirty="0">
                <a:solidFill>
                  <a:srgbClr val="000000"/>
                </a:solidFill>
              </a:rPr>
              <a:t>, and Matthew E. Merritt</a:t>
            </a:r>
            <a:r>
              <a:rPr lang="en-US" sz="1200" baseline="30000" dirty="0">
                <a:solidFill>
                  <a:srgbClr val="000000"/>
                </a:solidFill>
              </a:rPr>
              <a:t>1</a:t>
            </a:r>
            <a:endParaRPr lang="en-US" sz="1200" dirty="0">
              <a:solidFill>
                <a:srgbClr val="000000"/>
              </a:solidFill>
            </a:endParaRPr>
          </a:p>
          <a:p>
            <a:pPr lvl="0" algn="ctr"/>
            <a:r>
              <a:rPr lang="en-US" sz="1000" b="1" baseline="30000" dirty="0">
                <a:solidFill>
                  <a:srgbClr val="0033CC"/>
                </a:solidFill>
              </a:rPr>
              <a:t>1 </a:t>
            </a:r>
            <a:r>
              <a:rPr lang="en-US" sz="1000" b="1" dirty="0">
                <a:solidFill>
                  <a:srgbClr val="0033CC"/>
                </a:solidFill>
              </a:rPr>
              <a:t>Department of Biochemistry and Molecular Biology, College of Medicine, University of Florida, Gainesville, FL, </a:t>
            </a:r>
            <a:r>
              <a:rPr lang="en-US" sz="1000" b="1" dirty="0" smtClean="0">
                <a:solidFill>
                  <a:srgbClr val="0033CC"/>
                </a:solidFill>
              </a:rPr>
              <a:t>USA</a:t>
            </a:r>
            <a:endParaRPr lang="en-US" sz="1100" b="1" dirty="0">
              <a:solidFill>
                <a:srgbClr val="000000"/>
              </a:solidFill>
            </a:endParaRPr>
          </a:p>
          <a:p>
            <a:pPr lvl="0" algn="ctr"/>
            <a:r>
              <a:rPr lang="en-US" sz="1000" b="1" dirty="0" smtClean="0">
                <a:solidFill>
                  <a:srgbClr val="000000"/>
                </a:solidFill>
              </a:rPr>
              <a:t>Funding</a:t>
            </a:r>
            <a:r>
              <a:rPr lang="en-US" sz="1000" b="1" dirty="0">
                <a:solidFill>
                  <a:srgbClr val="000000"/>
                </a:solidFill>
              </a:rPr>
              <a:t>:</a:t>
            </a:r>
            <a:r>
              <a:rPr lang="en-US" sz="1000" dirty="0">
                <a:solidFill>
                  <a:srgbClr val="000000"/>
                </a:solidFill>
              </a:rPr>
              <a:t> </a:t>
            </a:r>
            <a:r>
              <a:rPr lang="en-US" sz="1000" dirty="0"/>
              <a:t>G.S. Boebinger (NSF DMR-1644779); </a:t>
            </a:r>
            <a:r>
              <a:rPr lang="en-US" sz="1000" dirty="0">
                <a:solidFill>
                  <a:srgbClr val="000000"/>
                </a:solidFill>
              </a:rPr>
              <a:t>NIH P41-122698, 5U2CDK119889, and NIH R01-105346.</a:t>
            </a:r>
            <a:endParaRPr lang="en-US" sz="1000" b="1" dirty="0">
              <a:solidFill>
                <a:srgbClr val="0033CC"/>
              </a:solidFill>
            </a:endParaRPr>
          </a:p>
        </p:txBody>
      </p:sp>
      <p:sp>
        <p:nvSpPr>
          <p:cNvPr id="13" name="Line 42"/>
          <p:cNvSpPr>
            <a:spLocks noChangeShapeType="1"/>
          </p:cNvSpPr>
          <p:nvPr/>
        </p:nvSpPr>
        <p:spPr bwMode="auto">
          <a:xfrm>
            <a:off x="38100" y="1255606"/>
            <a:ext cx="9029700" cy="0"/>
          </a:xfrm>
          <a:prstGeom prst="line">
            <a:avLst/>
          </a:prstGeom>
          <a:noFill/>
          <a:ln w="82550" cmpd="thickThin">
            <a:solidFill>
              <a:schemeClr val="tx1"/>
            </a:solidFill>
            <a:round/>
            <a:headEnd/>
            <a:tailEnd/>
          </a:ln>
        </p:spPr>
        <p:txBody>
          <a:bodyPr/>
          <a:lstStyle/>
          <a:p>
            <a:endParaRPr lang="en-US"/>
          </a:p>
        </p:txBody>
      </p:sp>
    </p:spTree>
    <p:extLst>
      <p:ext uri="{BB962C8B-B14F-4D97-AF65-F5344CB8AC3E}">
        <p14:creationId xmlns:p14="http://schemas.microsoft.com/office/powerpoint/2010/main" val="3655790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02ED0CECD0B641A5BB9FB5CB620836" ma:contentTypeVersion="1" ma:contentTypeDescription="Create a new document." ma:contentTypeScope="" ma:versionID="83dda36b849837e9f775fc17b333851c">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C9BF2FB-0654-4AEB-8D1C-3C4BEFF79EC3}"/>
</file>

<file path=customXml/itemProps2.xml><?xml version="1.0" encoding="utf-8"?>
<ds:datastoreItem xmlns:ds="http://schemas.openxmlformats.org/officeDocument/2006/customXml" ds:itemID="{0340FFD9-F54D-45B4-AE1A-6F9834F155D5}">
  <ds:schemaRefs>
    <ds:schemaRef ds:uri="http://schemas.microsoft.com/sharepoint/v3/contenttype/forms"/>
  </ds:schemaRefs>
</ds:datastoreItem>
</file>

<file path=customXml/itemProps3.xml><?xml version="1.0" encoding="utf-8"?>
<ds:datastoreItem xmlns:ds="http://schemas.openxmlformats.org/officeDocument/2006/customXml" ds:itemID="{CC5E3B36-3AA5-43FD-8D87-0C4A35B65950}">
  <ds:schemaRefs>
    <ds:schemaRef ds:uri="http://schemas.microsoft.com/office/2006/metadata/properties"/>
    <ds:schemaRef ds:uri="85b92524-c746-4aed-b79d-e88e4da98f57"/>
    <ds:schemaRef ds:uri="http://purl.org/dc/elements/1.1/"/>
    <ds:schemaRef ds:uri="http://purl.org/dc/dcmitype/"/>
    <ds:schemaRef ds:uri="http://schemas.microsoft.com/office/infopath/2007/PartnerControls"/>
    <ds:schemaRef ds:uri="http://schemas.openxmlformats.org/package/2006/metadata/core-properties"/>
    <ds:schemaRef ds:uri="http://schemas.microsoft.com/office/2006/documentManagement/types"/>
    <ds:schemaRef ds:uri="http://www.w3.org/XML/1998/namespace"/>
    <ds:schemaRef ds:uri="aa9e44f9-ad56-42ac-98fa-1642e3d1644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7403</TotalTime>
  <Words>930</Words>
  <Application>Microsoft Office PowerPoint</Application>
  <PresentationFormat>On-screen Show (4:3)</PresentationFormat>
  <Paragraphs>52</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228</cp:revision>
  <cp:lastPrinted>2007-07-13T05:35:51Z</cp:lastPrinted>
  <dcterms:created xsi:type="dcterms:W3CDTF">2004-08-07T03:10:56Z</dcterms:created>
  <dcterms:modified xsi:type="dcterms:W3CDTF">2020-08-18T19:45:58Z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0x0101000802ED0CECD0B641A5BB9FB5CB620836</vt:lpwstr>
  </property>
</Properties>
</file>