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4620" autoAdjust="0"/>
  </p:normalViewPr>
  <p:slideViewPr>
    <p:cSldViewPr snapToGrid="0">
      <p:cViewPr varScale="1">
        <p:scale>
          <a:sx n="78" d="100"/>
          <a:sy n="78" d="100"/>
        </p:scale>
        <p:origin x="1512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nationalmaglab.org/summerprograms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0612" y="46964"/>
            <a:ext cx="1017188" cy="102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180" y="1260162"/>
            <a:ext cx="2534424" cy="14256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2752" y="2688323"/>
            <a:ext cx="2534621" cy="1223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Above: A student’s homemade electromagnet, shown during Share Fair Friday. </a:t>
            </a:r>
          </a:p>
          <a:p>
            <a:endParaRPr lang="en-US" sz="1050" dirty="0" smtClean="0"/>
          </a:p>
          <a:p>
            <a:r>
              <a:rPr lang="en-US" sz="1050" dirty="0" smtClean="0"/>
              <a:t>Below: </a:t>
            </a:r>
            <a:r>
              <a:rPr lang="en-US" sz="1050" dirty="0"/>
              <a:t>Huan Chen and Carlos Villa during an </a:t>
            </a:r>
            <a:r>
              <a:rPr lang="en-US" sz="1050" b="1" dirty="0" smtClean="0"/>
              <a:t>“Ask </a:t>
            </a:r>
            <a:r>
              <a:rPr lang="en-US" sz="1050" b="1" dirty="0"/>
              <a:t>Me </a:t>
            </a:r>
            <a:r>
              <a:rPr lang="en-US" sz="1050" b="1" dirty="0" smtClean="0"/>
              <a:t>Anything” </a:t>
            </a:r>
            <a:r>
              <a:rPr lang="en-US" sz="1050" dirty="0"/>
              <a:t>session</a:t>
            </a:r>
            <a:r>
              <a:rPr lang="en-US" sz="1050" dirty="0" smtClean="0"/>
              <a:t>.</a:t>
            </a:r>
          </a:p>
          <a:p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4495204" y="4278322"/>
            <a:ext cx="2027547" cy="219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Above: </a:t>
            </a:r>
            <a:r>
              <a:rPr lang="en-US" sz="1050" dirty="0"/>
              <a:t>Each week of the Summer Exploration Series featured science disciplines from all three of the </a:t>
            </a:r>
            <a:r>
              <a:rPr lang="en-US" sz="1050" dirty="0" err="1"/>
              <a:t>MagLab’s</a:t>
            </a:r>
            <a:r>
              <a:rPr lang="en-US" sz="1050" dirty="0"/>
              <a:t> sites.</a:t>
            </a:r>
          </a:p>
          <a:p>
            <a:endParaRPr lang="en-US" sz="1050" dirty="0"/>
          </a:p>
          <a:p>
            <a:r>
              <a:rPr lang="en-US" sz="1050" dirty="0" smtClean="0"/>
              <a:t>Right</a:t>
            </a:r>
            <a:r>
              <a:rPr lang="en-US" sz="1050" dirty="0"/>
              <a:t>: During week nine’s Zoom Monday, MagLab Scientist Martha </a:t>
            </a:r>
            <a:r>
              <a:rPr lang="en-US" sz="1050" dirty="0" err="1"/>
              <a:t>Patiño</a:t>
            </a:r>
            <a:r>
              <a:rPr lang="en-US" sz="1050" dirty="0"/>
              <a:t> explains how Ion Cyclotron Resonance helps us identify molecules in petroleum. (Photo credits: Carlos Villa).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2797"/>
              </p:ext>
            </p:extLst>
          </p:nvPr>
        </p:nvGraphicFramePr>
        <p:xfrm>
          <a:off x="4505633" y="1275402"/>
          <a:ext cx="2017715" cy="299369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60256">
                  <a:extLst>
                    <a:ext uri="{9D8B030D-6E8A-4147-A177-3AD203B41FA5}">
                      <a16:colId xmlns:a16="http://schemas.microsoft.com/office/drawing/2014/main" val="1586842772"/>
                    </a:ext>
                  </a:extLst>
                </a:gridCol>
                <a:gridCol w="1357459">
                  <a:extLst>
                    <a:ext uri="{9D8B030D-6E8A-4147-A177-3AD203B41FA5}">
                      <a16:colId xmlns:a16="http://schemas.microsoft.com/office/drawing/2014/main" val="4165324249"/>
                    </a:ext>
                  </a:extLst>
                </a:gridCol>
              </a:tblGrid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Dates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Topic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80010215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MagLab Overview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9653601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Introductory Physics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81209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Electromagnetism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07001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Magnet Science &amp; Technology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4222967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Engineering at the MagLab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2380187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Superconductors &amp; Cryogenics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2869472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Materials Science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79357403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Biomedical &amp;</a:t>
                      </a:r>
                      <a:r>
                        <a:rPr lang="en-US" sz="1100" u="none" strike="noStrike" baseline="0" dirty="0">
                          <a:effectLst/>
                        </a:rPr>
                        <a:t> Pharmaceutical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6327250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Biology &amp; Chemistry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569347"/>
                  </a:ext>
                </a:extLst>
              </a:tr>
              <a:tr h="250938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 Week 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Environmental &amp; Earth/Space Science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" marR="1173" marT="1173" marB="7037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365776"/>
                  </a:ext>
                </a:extLst>
              </a:tr>
            </a:tbl>
          </a:graphicData>
        </a:graphic>
      </p:graphicFrame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17143" y="1143436"/>
            <a:ext cx="4325035" cy="57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50" b="1" dirty="0">
                <a:solidFill>
                  <a:srgbClr val="000000"/>
                </a:solidFill>
              </a:rPr>
              <a:t>What </a:t>
            </a:r>
            <a:r>
              <a:rPr lang="en-US" sz="1150" b="1" dirty="0" smtClean="0">
                <a:solidFill>
                  <a:srgbClr val="000000"/>
                </a:solidFill>
              </a:rPr>
              <a:t>is the event? </a:t>
            </a:r>
            <a:r>
              <a:rPr lang="en-US" sz="1150" dirty="0">
                <a:latin typeface="Arial" charset="0"/>
              </a:rPr>
              <a:t>Due to COVID 19, </a:t>
            </a:r>
            <a:r>
              <a:rPr lang="en-US" sz="1150" dirty="0" smtClean="0">
                <a:latin typeface="Arial" charset="0"/>
              </a:rPr>
              <a:t>the MagLab decided not to hold any in-person summer camps for </a:t>
            </a:r>
            <a:r>
              <a:rPr lang="en-US" sz="1150" dirty="0">
                <a:latin typeface="Arial" charset="0"/>
              </a:rPr>
              <a:t>the first time in 15 years. </a:t>
            </a:r>
            <a:r>
              <a:rPr lang="en-US" sz="1150" i="1" u="sng" dirty="0" smtClean="0">
                <a:latin typeface="Arial" charset="0"/>
              </a:rPr>
              <a:t>We felt the need to </a:t>
            </a:r>
            <a:r>
              <a:rPr lang="en-US" sz="1150" i="1" u="sng" dirty="0">
                <a:latin typeface="Arial" charset="0"/>
              </a:rPr>
              <a:t>create a safe, interactive virtual program that would highlight the research </a:t>
            </a:r>
            <a:r>
              <a:rPr lang="en-US" sz="1150" i="1" u="sng" dirty="0" smtClean="0">
                <a:latin typeface="Arial" charset="0"/>
              </a:rPr>
              <a:t>performed at </a:t>
            </a:r>
            <a:r>
              <a:rPr lang="en-US" sz="1150" i="1" u="sng" dirty="0">
                <a:latin typeface="Arial" charset="0"/>
              </a:rPr>
              <a:t>the MagLab in a way that was engaging to youth</a:t>
            </a:r>
            <a:r>
              <a:rPr lang="en-US" sz="1150" dirty="0">
                <a:latin typeface="Arial" charset="0"/>
              </a:rPr>
              <a:t>. During March and April, we designed the 10-week virtual MagLab Summer Exploration Series. </a:t>
            </a:r>
          </a:p>
          <a:p>
            <a:pPr algn="just">
              <a:spcBef>
                <a:spcPts val="300"/>
              </a:spcBef>
            </a:pPr>
            <a:r>
              <a:rPr lang="en-US" sz="1150" b="1" dirty="0"/>
              <a:t>Why is this important? </a:t>
            </a:r>
            <a:r>
              <a:rPr lang="en-US" sz="1150" dirty="0">
                <a:latin typeface="Arial" charset="0"/>
              </a:rPr>
              <a:t>Summer camps can play a crucial role in maintaining </a:t>
            </a:r>
            <a:r>
              <a:rPr lang="en-US" sz="1150" dirty="0" smtClean="0">
                <a:latin typeface="Arial" charset="0"/>
              </a:rPr>
              <a:t>the interest of young people </a:t>
            </a:r>
            <a:r>
              <a:rPr lang="en-US" sz="1150" dirty="0">
                <a:latin typeface="Arial" charset="0"/>
              </a:rPr>
              <a:t>in </a:t>
            </a:r>
            <a:r>
              <a:rPr lang="en-US" sz="1150" dirty="0" smtClean="0">
                <a:latin typeface="Arial" charset="0"/>
              </a:rPr>
              <a:t>STEM. </a:t>
            </a:r>
            <a:r>
              <a:rPr lang="en-US" sz="1150" i="1" u="sng" dirty="0">
                <a:latin typeface="Arial" charset="0"/>
              </a:rPr>
              <a:t>The Summer Exploration Series was designed with the same goals as our summer camps – to maintain interest in STEM and engage youth in activities that connected them with STEM professionals and authentic STEM challenges</a:t>
            </a:r>
            <a:r>
              <a:rPr lang="en-US" sz="1150" dirty="0">
                <a:latin typeface="Arial" charset="0"/>
              </a:rPr>
              <a:t>. </a:t>
            </a:r>
            <a:r>
              <a:rPr lang="en-US" sz="1200" dirty="0">
                <a:latin typeface="Arial" charset="0"/>
              </a:rPr>
              <a:t>Each week focused on a specific research topic. </a:t>
            </a:r>
            <a:r>
              <a:rPr lang="en-US" sz="1200" dirty="0" smtClean="0">
                <a:latin typeface="Arial" charset="0"/>
              </a:rPr>
              <a:t>MagLab Educator Carlos </a:t>
            </a:r>
            <a:r>
              <a:rPr lang="en-US" sz="1200" dirty="0">
                <a:latin typeface="Arial" charset="0"/>
              </a:rPr>
              <a:t>Villa would introduce the topic and the weekly challenge on Mondays along with a scientist who works in the area. On </a:t>
            </a:r>
            <a:r>
              <a:rPr lang="en-US" sz="1200" dirty="0" smtClean="0">
                <a:latin typeface="Arial" charset="0"/>
              </a:rPr>
              <a:t>Tuesdays, </a:t>
            </a:r>
            <a:r>
              <a:rPr lang="en-US" sz="1200" dirty="0">
                <a:latin typeface="Arial" charset="0"/>
              </a:rPr>
              <a:t>he would post links to MagLab tutorials and videos to help </a:t>
            </a:r>
            <a:r>
              <a:rPr lang="en-US" sz="1200" dirty="0" smtClean="0">
                <a:latin typeface="Arial" charset="0"/>
              </a:rPr>
              <a:t>students with </a:t>
            </a:r>
            <a:r>
              <a:rPr lang="en-US" sz="1200" dirty="0">
                <a:latin typeface="Arial" charset="0"/>
              </a:rPr>
              <a:t>their challenge. </a:t>
            </a:r>
            <a:r>
              <a:rPr lang="en-US" sz="1200" i="1" u="sng" dirty="0">
                <a:latin typeface="Arial" charset="0"/>
              </a:rPr>
              <a:t>On </a:t>
            </a:r>
            <a:r>
              <a:rPr lang="en-US" sz="1200" i="1" u="sng" dirty="0" smtClean="0">
                <a:latin typeface="Arial" charset="0"/>
              </a:rPr>
              <a:t>Wednesdays, </a:t>
            </a:r>
            <a:r>
              <a:rPr lang="en-US" sz="1200" i="1" u="sng" dirty="0">
                <a:latin typeface="Arial" charset="0"/>
              </a:rPr>
              <a:t>he would host a live Ask Me Anything with a MagLab scientist or engineer</a:t>
            </a:r>
            <a:r>
              <a:rPr lang="en-US" sz="1200" dirty="0">
                <a:latin typeface="Arial" charset="0"/>
              </a:rPr>
              <a:t>. On </a:t>
            </a:r>
            <a:r>
              <a:rPr lang="en-US" sz="1200" dirty="0" smtClean="0">
                <a:latin typeface="Arial" charset="0"/>
              </a:rPr>
              <a:t>Thursdays, </a:t>
            </a:r>
            <a:r>
              <a:rPr lang="en-US" sz="1200" dirty="0">
                <a:latin typeface="Arial" charset="0"/>
              </a:rPr>
              <a:t>he would post a prerecorded career interview. </a:t>
            </a:r>
            <a:r>
              <a:rPr lang="en-US" sz="1200" dirty="0" smtClean="0">
                <a:latin typeface="Arial" charset="0"/>
              </a:rPr>
              <a:t>And, </a:t>
            </a:r>
            <a:r>
              <a:rPr lang="en-US" sz="1200" dirty="0">
                <a:latin typeface="Arial" charset="0"/>
              </a:rPr>
              <a:t>on </a:t>
            </a:r>
            <a:r>
              <a:rPr lang="en-US" sz="1200" dirty="0" smtClean="0">
                <a:latin typeface="Arial" charset="0"/>
              </a:rPr>
              <a:t>Fridays, Carlos </a:t>
            </a:r>
            <a:r>
              <a:rPr lang="en-US" sz="1200" dirty="0">
                <a:latin typeface="Arial" charset="0"/>
              </a:rPr>
              <a:t>would present the challenges. All live activities were conducted via Zoom. Students were mailed prizes for their participation in the challenges.</a:t>
            </a:r>
            <a:endParaRPr lang="en-US" sz="1200" b="1" dirty="0"/>
          </a:p>
          <a:p>
            <a:pPr algn="just">
              <a:spcBef>
                <a:spcPts val="300"/>
              </a:spcBef>
            </a:pPr>
            <a:r>
              <a:rPr lang="en-US" sz="1150" b="1" dirty="0"/>
              <a:t>Why did this </a:t>
            </a:r>
            <a:r>
              <a:rPr lang="en-US" sz="1150" b="1" dirty="0" smtClean="0"/>
              <a:t>program </a:t>
            </a:r>
            <a:r>
              <a:rPr lang="en-US" sz="1150" b="1" dirty="0"/>
              <a:t>need the MagLab?</a:t>
            </a:r>
            <a:r>
              <a:rPr lang="en-US" sz="1150" b="1" dirty="0">
                <a:latin typeface="Arial" charset="0"/>
              </a:rPr>
              <a:t> </a:t>
            </a:r>
            <a:r>
              <a:rPr lang="en-US" sz="1150" dirty="0" smtClean="0">
                <a:latin typeface="Arial" charset="0"/>
              </a:rPr>
              <a:t>The Center for Integrating Research and Learning (</a:t>
            </a:r>
            <a:r>
              <a:rPr lang="en-US" sz="1100" dirty="0" smtClean="0">
                <a:latin typeface="Arial" charset="0"/>
              </a:rPr>
              <a:t>CIRL) </a:t>
            </a:r>
            <a:r>
              <a:rPr lang="en-US" sz="1100" dirty="0">
                <a:latin typeface="Arial" charset="0"/>
              </a:rPr>
              <a:t>is a </a:t>
            </a:r>
            <a:r>
              <a:rPr lang="en-US" sz="1100" dirty="0" smtClean="0">
                <a:latin typeface="Arial" charset="0"/>
              </a:rPr>
              <a:t>MagLab asset that advances its </a:t>
            </a:r>
            <a:r>
              <a:rPr lang="en-US" sz="1100" dirty="0">
                <a:latin typeface="Arial" charset="0"/>
              </a:rPr>
              <a:t>mission </a:t>
            </a:r>
            <a:r>
              <a:rPr lang="en-US" sz="1100" dirty="0" smtClean="0">
                <a:latin typeface="Arial" charset="0"/>
              </a:rPr>
              <a:t>to build </a:t>
            </a:r>
            <a:r>
              <a:rPr lang="en-US" sz="1100" dirty="0">
                <a:latin typeface="Arial" charset="0"/>
              </a:rPr>
              <a:t>a STEM workforce. CIRL helps to feature </a:t>
            </a:r>
            <a:r>
              <a:rPr lang="en-US" sz="1100" dirty="0" err="1">
                <a:latin typeface="Arial" charset="0"/>
              </a:rPr>
              <a:t>MagLab</a:t>
            </a:r>
            <a:r>
              <a:rPr lang="en-US" sz="1100" dirty="0">
                <a:latin typeface="Arial" charset="0"/>
              </a:rPr>
              <a:t> research in a way that is accessible to students.  CIRL’s expertise </a:t>
            </a:r>
            <a:r>
              <a:rPr lang="en-US" sz="1100" dirty="0" smtClean="0">
                <a:latin typeface="Arial" charset="0"/>
              </a:rPr>
              <a:t>made </a:t>
            </a:r>
            <a:r>
              <a:rPr lang="en-US" sz="1100" dirty="0">
                <a:latin typeface="Arial" charset="0"/>
              </a:rPr>
              <a:t>this program a success and allowed many new scientists and engineers to engage with </a:t>
            </a:r>
            <a:r>
              <a:rPr lang="en-US" sz="1100" dirty="0" smtClean="0">
                <a:latin typeface="Arial" charset="0"/>
              </a:rPr>
              <a:t>youth, </a:t>
            </a:r>
            <a:r>
              <a:rPr lang="en-US" sz="1100" dirty="0">
                <a:latin typeface="Arial" charset="0"/>
              </a:rPr>
              <a:t>even during a </a:t>
            </a:r>
            <a:r>
              <a:rPr lang="en-US" sz="1100" dirty="0" smtClean="0">
                <a:latin typeface="Arial" charset="0"/>
              </a:rPr>
              <a:t>pandemic.  </a:t>
            </a:r>
            <a:r>
              <a:rPr lang="en-US" sz="1150" dirty="0" smtClean="0"/>
              <a:t>See: </a:t>
            </a:r>
            <a:r>
              <a:rPr lang="en-US" sz="1150" dirty="0">
                <a:hlinkClick r:id="rId5"/>
              </a:rPr>
              <a:t>https://nationalmaglab.org/summerprograms</a:t>
            </a:r>
            <a:r>
              <a:rPr lang="en-US" sz="1150" dirty="0"/>
              <a:t> </a:t>
            </a:r>
            <a:endParaRPr lang="en-US" sz="115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11085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5801" y="3515303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968375" y="40173"/>
            <a:ext cx="7005678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MagLab K-12 Education: Summer Exploration </a:t>
            </a:r>
            <a:r>
              <a:rPr lang="en-US" sz="1600" b="1" dirty="0" smtClean="0">
                <a:solidFill>
                  <a:srgbClr val="000000"/>
                </a:solidFill>
              </a:rPr>
              <a:t>Series</a:t>
            </a:r>
            <a:endParaRPr lang="en-US" sz="600" dirty="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</a:rPr>
              <a:t>C.R. Villa, K.L. Roberts,</a:t>
            </a:r>
            <a:r>
              <a:rPr lang="en-US" sz="1100" baseline="30000" dirty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R.M. Hughes </a:t>
            </a:r>
          </a:p>
          <a:p>
            <a:pPr lvl="0"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Center for Integrating Research and </a:t>
            </a:r>
            <a:r>
              <a:rPr lang="en-US" sz="1050" b="1" dirty="0" smtClean="0">
                <a:solidFill>
                  <a:srgbClr val="0033CC"/>
                </a:solidFill>
              </a:rPr>
              <a:t>Learning and Public Affairs Group</a:t>
            </a:r>
          </a:p>
          <a:p>
            <a:pPr lvl="0" algn="ctr">
              <a:spcBef>
                <a:spcPts val="0"/>
              </a:spcBef>
            </a:pPr>
            <a:r>
              <a:rPr lang="en-US" sz="1050" b="1" dirty="0" smtClean="0">
                <a:solidFill>
                  <a:srgbClr val="0033CC"/>
                </a:solidFill>
              </a:rPr>
              <a:t> at the National </a:t>
            </a:r>
            <a:r>
              <a:rPr lang="en-US" sz="1050" b="1" dirty="0">
                <a:solidFill>
                  <a:srgbClr val="0033CC"/>
                </a:solidFill>
              </a:rPr>
              <a:t>High Magnetic Field </a:t>
            </a:r>
            <a:r>
              <a:rPr lang="en-US" sz="1050" b="1" dirty="0" smtClean="0">
                <a:solidFill>
                  <a:srgbClr val="0033CC"/>
                </a:solidFill>
              </a:rPr>
              <a:t>Laboratory</a:t>
            </a:r>
            <a:r>
              <a:rPr lang="en-US" sz="600" b="1" dirty="0" smtClean="0">
                <a:solidFill>
                  <a:srgbClr val="0033CC"/>
                </a:solidFill>
              </a:rPr>
              <a:t> </a:t>
            </a:r>
            <a:endParaRPr lang="en-US" sz="600" b="1" dirty="0">
              <a:solidFill>
                <a:srgbClr val="0033CC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sz="1050" b="1" dirty="0">
                <a:solidFill>
                  <a:srgbClr val="000000"/>
                </a:solidFill>
              </a:rPr>
              <a:t>Funding Grants:</a:t>
            </a:r>
            <a:r>
              <a:rPr lang="en-US" sz="1050" dirty="0">
                <a:solidFill>
                  <a:srgbClr val="000000"/>
                </a:solidFill>
              </a:rPr>
              <a:t>  G.S. Boebinger (NSF DMR-1157490, NSF DMR-1644779)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42179" y="6595207"/>
            <a:ext cx="48018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333399"/>
                </a:solidFill>
              </a:rPr>
              <a:t>Facilities:</a:t>
            </a:r>
            <a:r>
              <a:rPr lang="en-US" sz="1100" dirty="0" smtClean="0">
                <a:solidFill>
                  <a:srgbClr val="333399"/>
                </a:solidFill>
              </a:rPr>
              <a:t>  </a:t>
            </a:r>
            <a:r>
              <a:rPr lang="en-US" sz="1100" dirty="0">
                <a:solidFill>
                  <a:srgbClr val="333399"/>
                </a:solidFill>
              </a:rPr>
              <a:t>Center for Integrating Research and Learning, Public Affairs.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52" y="3805904"/>
            <a:ext cx="2551764" cy="1435367"/>
          </a:xfrm>
          <a:prstGeom prst="rect">
            <a:avLst/>
          </a:prstGeom>
        </p:spPr>
      </p:pic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430194" y="1189196"/>
            <a:ext cx="4660017" cy="534851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6538070" y="1189196"/>
            <a:ext cx="2551763" cy="211939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6527693" y="3308593"/>
            <a:ext cx="2562192" cy="194190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4430194" y="5250493"/>
            <a:ext cx="4664581" cy="128722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523347" y="5235654"/>
            <a:ext cx="2544453" cy="1249917"/>
            <a:chOff x="6523347" y="5235654"/>
            <a:chExt cx="2544453" cy="12499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t="6332" b="6338"/>
            <a:stretch/>
          </p:blipFill>
          <p:spPr>
            <a:xfrm>
              <a:off x="6523347" y="5235654"/>
              <a:ext cx="2544453" cy="124991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748588" y="5286375"/>
              <a:ext cx="45719" cy="101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2ED0CECD0B641A5BB9FB5CB620836" ma:contentTypeVersion="1" ma:contentTypeDescription="Create a new document." ma:contentTypeScope="" ma:versionID="83dda36b849837e9f775fc17b333851c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CE0D5-F0DA-4BF2-A8BB-3143C1C809D1}"/>
</file>

<file path=customXml/itemProps2.xml><?xml version="1.0" encoding="utf-8"?>
<ds:datastoreItem xmlns:ds="http://schemas.openxmlformats.org/officeDocument/2006/customXml" ds:itemID="{0F22591D-66F6-4C4F-9451-B74E295E5F88}"/>
</file>

<file path=customXml/itemProps3.xml><?xml version="1.0" encoding="utf-8"?>
<ds:datastoreItem xmlns:ds="http://schemas.openxmlformats.org/officeDocument/2006/customXml" ds:itemID="{CF5692DF-1823-4FE5-B054-59CE90E3CD4F}"/>
</file>

<file path=docProps/app.xml><?xml version="1.0" encoding="utf-8"?>
<Properties xmlns="http://schemas.openxmlformats.org/officeDocument/2006/extended-properties" xmlns:vt="http://schemas.openxmlformats.org/officeDocument/2006/docPropsVTypes">
  <TotalTime>13060</TotalTime>
  <Words>523</Words>
  <Application>Microsoft Office PowerPoint</Application>
  <PresentationFormat>On-screen Show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157</cp:revision>
  <cp:lastPrinted>2019-07-16T13:07:28Z</cp:lastPrinted>
  <dcterms:created xsi:type="dcterms:W3CDTF">2004-08-07T03:10:56Z</dcterms:created>
  <dcterms:modified xsi:type="dcterms:W3CDTF">2020-08-18T19:50:06Z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0x0101000802ED0CECD0B641A5BB9FB5CB620836</vt:lpwstr>
  </property>
</Properties>
</file>