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33CC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93" autoAdjust="0"/>
    <p:restoredTop sz="89315" autoAdjust="0"/>
  </p:normalViewPr>
  <p:slideViewPr>
    <p:cSldViewPr snapToGrid="0">
      <p:cViewPr varScale="1">
        <p:scale>
          <a:sx n="73" d="100"/>
          <a:sy n="73" d="100"/>
        </p:scale>
        <p:origin x="2076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10.1038/s41567-020-0950-5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10.1038/s41567-020-0950-5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76200" y="1331914"/>
            <a:ext cx="4295776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100" dirty="0"/>
              <a:t>The nature of the </a:t>
            </a:r>
            <a:r>
              <a:rPr lang="en-US" sz="1100" dirty="0" err="1"/>
              <a:t>pseudogap</a:t>
            </a:r>
            <a:r>
              <a:rPr lang="en-US" sz="1100" dirty="0"/>
              <a:t> phase of hole-doped </a:t>
            </a:r>
            <a:r>
              <a:rPr lang="en-US" sz="1100" dirty="0" err="1"/>
              <a:t>cuprate</a:t>
            </a:r>
            <a:r>
              <a:rPr lang="en-US" sz="1100" dirty="0"/>
              <a:t> superconductors still eludes explanation. Several experiments have suggested that this phase ends at a critical hole doping level </a:t>
            </a:r>
            <a:r>
              <a:rPr lang="en-US" sz="1100" i="1" dirty="0"/>
              <a:t>p</a:t>
            </a:r>
            <a:r>
              <a:rPr lang="en-US" sz="1100" dirty="0" smtClean="0"/>
              <a:t>*~0.19, </a:t>
            </a:r>
            <a:r>
              <a:rPr lang="en-US" sz="1100" dirty="0"/>
              <a:t>but the nature of the ground state for lower doping is still an open question.</a:t>
            </a:r>
          </a:p>
          <a:p>
            <a:pPr algn="just"/>
            <a:endParaRPr lang="en-US" sz="1100" dirty="0"/>
          </a:p>
          <a:p>
            <a:pPr algn="just"/>
            <a:r>
              <a:rPr lang="en-US" sz="1100" i="1" u="sng" dirty="0"/>
              <a:t>In this work, </a:t>
            </a:r>
            <a:r>
              <a:rPr lang="en-US" sz="1100" i="1" u="sng" dirty="0" smtClean="0"/>
              <a:t>this group of researchers </a:t>
            </a:r>
            <a:r>
              <a:rPr lang="en-US" sz="1100" i="1" u="sng" dirty="0"/>
              <a:t>used high magnetic fields to quench superconductivity in La</a:t>
            </a:r>
            <a:r>
              <a:rPr lang="en-US" sz="1100" i="1" u="sng" baseline="-25000" dirty="0"/>
              <a:t>2</a:t>
            </a:r>
            <a:r>
              <a:rPr lang="en-US" sz="1100" i="1" u="sng" baseline="-25000" dirty="0" smtClean="0"/>
              <a:t>−p</a:t>
            </a:r>
            <a:r>
              <a:rPr lang="en-US" sz="1100" i="1" u="sng" dirty="0" smtClean="0"/>
              <a:t>Sr</a:t>
            </a:r>
            <a:r>
              <a:rPr lang="en-US" sz="1100" i="1" u="sng" baseline="-25000" dirty="0"/>
              <a:t>p</a:t>
            </a:r>
            <a:r>
              <a:rPr lang="en-US" sz="1100" i="1" u="sng" dirty="0" smtClean="0"/>
              <a:t>CuO</a:t>
            </a:r>
            <a:r>
              <a:rPr lang="en-US" sz="1100" i="1" u="sng" baseline="-25000" dirty="0" smtClean="0"/>
              <a:t>4</a:t>
            </a:r>
            <a:r>
              <a:rPr lang="en-US" sz="1100" i="1" u="sng" dirty="0" smtClean="0"/>
              <a:t> </a:t>
            </a:r>
            <a:r>
              <a:rPr lang="en-US" sz="1100" i="1" u="sng" dirty="0"/>
              <a:t>to access the </a:t>
            </a:r>
            <a:r>
              <a:rPr lang="en-US" sz="1100" i="1" u="sng" dirty="0" smtClean="0"/>
              <a:t>ground </a:t>
            </a:r>
            <a:r>
              <a:rPr lang="en-US" sz="1100" i="1" u="sng" dirty="0"/>
              <a:t>state and study its magnetic properties with local (NMR) and bulk (ultrasound) measurements</a:t>
            </a:r>
            <a:r>
              <a:rPr lang="en-US" sz="1100" dirty="0"/>
              <a:t>. </a:t>
            </a:r>
            <a:r>
              <a:rPr lang="en-US" sz="1100" dirty="0" smtClean="0"/>
              <a:t>The experiments discovered </a:t>
            </a:r>
            <a:r>
              <a:rPr lang="en-US" sz="1100" dirty="0"/>
              <a:t>that the antiferromagnetic glass, known to be the ground state at low doping levels, actually survives up to a critical hole doping level, </a:t>
            </a:r>
            <a:r>
              <a:rPr lang="en-US" sz="1100" i="1" dirty="0"/>
              <a:t>p</a:t>
            </a:r>
            <a:r>
              <a:rPr lang="en-US" sz="1100" dirty="0" smtClean="0"/>
              <a:t>*~0.19 </a:t>
            </a:r>
            <a:r>
              <a:rPr lang="en-US" sz="1100" dirty="0"/>
              <a:t>(Fig. 1). Thus the magnetic ground state is </a:t>
            </a:r>
            <a:r>
              <a:rPr lang="en-US" sz="1100" dirty="0" smtClean="0"/>
              <a:t>partially </a:t>
            </a:r>
            <a:r>
              <a:rPr lang="en-US" sz="1100" dirty="0"/>
              <a:t>preempted by the appearance of superconductivity. This research required the resources of three high magnetic field laboratories: </a:t>
            </a:r>
            <a:r>
              <a:rPr lang="en-US" sz="1100" dirty="0" smtClean="0"/>
              <a:t>the LNCMI </a:t>
            </a:r>
            <a:r>
              <a:rPr lang="en-US" sz="1100" dirty="0"/>
              <a:t>Grenoble, LNCMI Toulouse and the NHMFL. </a:t>
            </a:r>
            <a:r>
              <a:rPr lang="en-US" sz="1100" i="1" u="sng" dirty="0"/>
              <a:t>The </a:t>
            </a:r>
            <a:r>
              <a:rPr lang="en-US" sz="1100" i="1" u="sng" dirty="0" err="1"/>
              <a:t>MagLab’s</a:t>
            </a:r>
            <a:r>
              <a:rPr lang="en-US" sz="1100" i="1" u="sng" dirty="0"/>
              <a:t> </a:t>
            </a:r>
            <a:r>
              <a:rPr lang="en-US" sz="1100" i="1" u="sng" dirty="0" smtClean="0"/>
              <a:t>45T hybrid was used for NMR measurements between 20T and 45T. This MagLab asset uniquely enabled the NMR experiments above 35T for which superconductivity is suppressed, which is </a:t>
            </a:r>
            <a:r>
              <a:rPr lang="en-US" sz="1100" i="1" u="sng" dirty="0"/>
              <a:t>essential for detecting the upsurge of magnetism</a:t>
            </a:r>
            <a:r>
              <a:rPr lang="en-US" sz="1100" dirty="0"/>
              <a:t>.</a:t>
            </a:r>
          </a:p>
          <a:p>
            <a:pPr algn="just"/>
            <a:endParaRPr lang="en-US" sz="1100" dirty="0"/>
          </a:p>
          <a:p>
            <a:pPr algn="just"/>
            <a:r>
              <a:rPr lang="en-US" sz="1100" dirty="0" smtClean="0"/>
              <a:t>These results </a:t>
            </a:r>
            <a:r>
              <a:rPr lang="en-US" sz="1100" dirty="0" smtClean="0">
                <a:latin typeface="Arial" charset="0"/>
              </a:rPr>
              <a:t>imply that </a:t>
            </a:r>
            <a:r>
              <a:rPr lang="en-US" sz="1100" dirty="0">
                <a:latin typeface="Arial" charset="0"/>
              </a:rPr>
              <a:t>other high-field experiments near the </a:t>
            </a:r>
            <a:r>
              <a:rPr lang="en-US" sz="1100" dirty="0" err="1">
                <a:latin typeface="Arial" charset="0"/>
              </a:rPr>
              <a:t>pseudogap</a:t>
            </a:r>
            <a:r>
              <a:rPr lang="en-US" sz="1100" dirty="0">
                <a:latin typeface="Arial" charset="0"/>
              </a:rPr>
              <a:t> edge in </a:t>
            </a:r>
            <a:r>
              <a:rPr lang="en-US" sz="1100" dirty="0" smtClean="0">
                <a:latin typeface="Arial" charset="0"/>
              </a:rPr>
              <a:t>La</a:t>
            </a:r>
            <a:r>
              <a:rPr lang="en-US" sz="1100" baseline="-25000" dirty="0" smtClean="0">
                <a:latin typeface="Arial" charset="0"/>
              </a:rPr>
              <a:t>2-p</a:t>
            </a:r>
            <a:r>
              <a:rPr lang="en-US" sz="1100" dirty="0" smtClean="0">
                <a:latin typeface="Arial" charset="0"/>
              </a:rPr>
              <a:t>Sr</a:t>
            </a:r>
            <a:r>
              <a:rPr lang="en-US" sz="1100" baseline="-25000" dirty="0">
                <a:latin typeface="Arial" charset="0"/>
              </a:rPr>
              <a:t>p</a:t>
            </a:r>
            <a:r>
              <a:rPr lang="en-US" sz="1100" dirty="0" smtClean="0">
                <a:latin typeface="Arial" charset="0"/>
              </a:rPr>
              <a:t>CuO</a:t>
            </a:r>
            <a:r>
              <a:rPr lang="en-US" sz="1100" baseline="-25000" dirty="0" smtClean="0">
                <a:latin typeface="Arial" charset="0"/>
              </a:rPr>
              <a:t>4</a:t>
            </a:r>
            <a:r>
              <a:rPr lang="en-US" sz="1100" dirty="0" smtClean="0">
                <a:latin typeface="Arial" charset="0"/>
              </a:rPr>
              <a:t> </a:t>
            </a:r>
            <a:r>
              <a:rPr lang="en-US" sz="1100" dirty="0">
                <a:latin typeface="Arial" charset="0"/>
              </a:rPr>
              <a:t>are likely to be influenced by this glassy magnetism. </a:t>
            </a:r>
            <a:r>
              <a:rPr lang="en-US" sz="1100" i="1" u="sng" dirty="0">
                <a:latin typeface="Arial" charset="0"/>
              </a:rPr>
              <a:t>M</a:t>
            </a:r>
            <a:r>
              <a:rPr lang="en-US" sz="1100" i="1" u="sng" dirty="0"/>
              <a:t>ore fundamentally, it also shows that the antiferromagnetic glass phase spans from the doped Mott insulator at p = 0.02 all the way up to p* </a:t>
            </a:r>
            <a:r>
              <a:rPr lang="en-US" sz="1100" i="1" u="sng" dirty="0" smtClean="0"/>
              <a:t>~ </a:t>
            </a:r>
            <a:r>
              <a:rPr lang="en-US" sz="1100" i="1" u="sng" dirty="0"/>
              <a:t>0.19, which suggests a connection between the </a:t>
            </a:r>
            <a:r>
              <a:rPr lang="en-US" sz="1100" i="1" u="sng" dirty="0" err="1"/>
              <a:t>pseudogap</a:t>
            </a:r>
            <a:r>
              <a:rPr lang="en-US" sz="1100" i="1" u="sng" dirty="0"/>
              <a:t> and the physics of Mott insulators.</a:t>
            </a:r>
            <a:r>
              <a:rPr lang="en-US" sz="1100" i="1" u="sng" dirty="0">
                <a:latin typeface="Arial" charset="0"/>
              </a:rPr>
              <a:t> </a:t>
            </a:r>
            <a:endParaRPr lang="en-US" sz="1100" i="1" u="sng" dirty="0"/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88353" y="45116"/>
            <a:ext cx="1017188" cy="1023315"/>
          </a:xfrm>
          <a:prstGeom prst="rect">
            <a:avLst/>
          </a:prstGeom>
        </p:spPr>
      </p:pic>
      <p:sp>
        <p:nvSpPr>
          <p:cNvPr id="13" name="Text Box 62"/>
          <p:cNvSpPr txBox="1">
            <a:spLocks noChangeArrowheads="1"/>
          </p:cNvSpPr>
          <p:nvPr/>
        </p:nvSpPr>
        <p:spPr bwMode="auto">
          <a:xfrm>
            <a:off x="784224" y="-13608"/>
            <a:ext cx="7662545" cy="118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kern="1200" dirty="0"/>
              <a:t>High magnetic fields reveal hidden magnetism in a </a:t>
            </a:r>
            <a:r>
              <a:rPr lang="en-US" sz="1600" b="1" kern="1200" dirty="0" err="1"/>
              <a:t>cuprate</a:t>
            </a:r>
            <a:r>
              <a:rPr lang="en-US" sz="1600" b="1" kern="1200" dirty="0"/>
              <a:t> superconductor</a:t>
            </a:r>
          </a:p>
          <a:p>
            <a:pPr algn="ctr">
              <a:spcBef>
                <a:spcPts val="0"/>
              </a:spcBef>
            </a:pPr>
            <a:endParaRPr lang="en-US" sz="600" dirty="0"/>
          </a:p>
          <a:p>
            <a:pPr algn="ctr">
              <a:spcBef>
                <a:spcPts val="0"/>
              </a:spcBef>
            </a:pPr>
            <a:r>
              <a:rPr lang="en-US" sz="1100" dirty="0"/>
              <a:t>M. Frachet</a:t>
            </a:r>
            <a:r>
              <a:rPr lang="en-US" sz="1100" baseline="30000" dirty="0"/>
              <a:t>1</a:t>
            </a:r>
            <a:r>
              <a:rPr lang="en-US" sz="1100" dirty="0"/>
              <a:t>*, I. Vinograd</a:t>
            </a:r>
            <a:r>
              <a:rPr lang="en-US" sz="1100" baseline="30000" dirty="0"/>
              <a:t>1</a:t>
            </a:r>
            <a:r>
              <a:rPr lang="en-US" sz="1100" dirty="0"/>
              <a:t>*, R. Zhou</a:t>
            </a:r>
            <a:r>
              <a:rPr lang="en-US" sz="1100" baseline="30000" dirty="0"/>
              <a:t>1</a:t>
            </a:r>
            <a:r>
              <a:rPr lang="en-US" sz="1100" dirty="0"/>
              <a:t>, S. Benhabib</a:t>
            </a:r>
            <a:r>
              <a:rPr lang="en-US" sz="1100" baseline="30000" dirty="0"/>
              <a:t>1</a:t>
            </a:r>
            <a:r>
              <a:rPr lang="en-US" sz="1100" dirty="0"/>
              <a:t>, S. Wu</a:t>
            </a:r>
            <a:r>
              <a:rPr lang="en-US" sz="1100" baseline="30000" dirty="0"/>
              <a:t>1</a:t>
            </a:r>
            <a:r>
              <a:rPr lang="en-US" sz="1100" dirty="0"/>
              <a:t>, H. Mayaffre</a:t>
            </a:r>
            <a:r>
              <a:rPr lang="en-US" sz="1100" baseline="30000" dirty="0"/>
              <a:t>1</a:t>
            </a:r>
            <a:r>
              <a:rPr lang="en-US" sz="1100" dirty="0"/>
              <a:t>, S. Krämer</a:t>
            </a:r>
            <a:r>
              <a:rPr lang="en-US" sz="1100" baseline="30000" dirty="0"/>
              <a:t>1</a:t>
            </a:r>
            <a:r>
              <a:rPr lang="en-US" sz="1100" dirty="0"/>
              <a:t>, </a:t>
            </a:r>
          </a:p>
          <a:p>
            <a:pPr algn="ctr">
              <a:spcBef>
                <a:spcPts val="0"/>
              </a:spcBef>
            </a:pPr>
            <a:r>
              <a:rPr lang="en-US" sz="1100" dirty="0"/>
              <a:t>S. K. Ramakrishna</a:t>
            </a:r>
            <a:r>
              <a:rPr lang="en-US" sz="1100" baseline="30000" dirty="0"/>
              <a:t>2</a:t>
            </a:r>
            <a:r>
              <a:rPr lang="en-US" sz="1100" dirty="0"/>
              <a:t>, A. P. Reyes</a:t>
            </a:r>
            <a:r>
              <a:rPr lang="en-US" sz="1100" baseline="30000" dirty="0"/>
              <a:t>2</a:t>
            </a:r>
            <a:r>
              <a:rPr lang="en-US" sz="1100" dirty="0"/>
              <a:t>, C. Proust</a:t>
            </a:r>
            <a:r>
              <a:rPr lang="en-US" sz="1100" baseline="30000" dirty="0"/>
              <a:t>1</a:t>
            </a:r>
            <a:r>
              <a:rPr lang="en-US" sz="1100" dirty="0"/>
              <a:t>, D. LeBoeuf</a:t>
            </a:r>
            <a:r>
              <a:rPr lang="en-US" sz="1100" baseline="30000" dirty="0"/>
              <a:t>1</a:t>
            </a:r>
            <a:r>
              <a:rPr lang="en-US" sz="1100" dirty="0"/>
              <a:t>, M.-H. Julien</a:t>
            </a:r>
            <a:r>
              <a:rPr lang="en-US" sz="1100" baseline="30000" dirty="0"/>
              <a:t>1</a:t>
            </a:r>
          </a:p>
          <a:p>
            <a:pPr algn="ctr">
              <a:spcBef>
                <a:spcPts val="0"/>
              </a:spcBef>
            </a:pPr>
            <a:r>
              <a:rPr lang="en-US" sz="1050" b="1" kern="1200" dirty="0">
                <a:solidFill>
                  <a:srgbClr val="0033CC"/>
                </a:solidFill>
              </a:rPr>
              <a:t>1. </a:t>
            </a:r>
            <a:r>
              <a:rPr lang="en-US" sz="1050" b="1" kern="1200" dirty="0" err="1">
                <a:solidFill>
                  <a:srgbClr val="0033CC"/>
                </a:solidFill>
              </a:rPr>
              <a:t>Laboratoire</a:t>
            </a:r>
            <a:r>
              <a:rPr lang="en-US" sz="1050" b="1" kern="1200" dirty="0">
                <a:solidFill>
                  <a:srgbClr val="0033CC"/>
                </a:solidFill>
              </a:rPr>
              <a:t> National des Champs </a:t>
            </a:r>
            <a:r>
              <a:rPr lang="en-US" sz="1050" b="1" kern="1200" dirty="0" err="1">
                <a:solidFill>
                  <a:srgbClr val="0033CC"/>
                </a:solidFill>
              </a:rPr>
              <a:t>Magnétiques</a:t>
            </a:r>
            <a:r>
              <a:rPr lang="en-US" sz="1050" b="1" kern="1200" dirty="0">
                <a:solidFill>
                  <a:srgbClr val="0033CC"/>
                </a:solidFill>
              </a:rPr>
              <a:t> </a:t>
            </a:r>
            <a:r>
              <a:rPr lang="en-US" sz="1050" b="1" kern="1200" dirty="0" err="1">
                <a:solidFill>
                  <a:srgbClr val="0033CC"/>
                </a:solidFill>
              </a:rPr>
              <a:t>Intenses</a:t>
            </a:r>
            <a:r>
              <a:rPr lang="en-US" sz="1050" b="1" kern="1200" dirty="0">
                <a:solidFill>
                  <a:srgbClr val="0033CC"/>
                </a:solidFill>
              </a:rPr>
              <a:t>, Grenoble &amp; Toulouse, France; 2. NHMFL</a:t>
            </a:r>
          </a:p>
          <a:p>
            <a:pPr algn="ctr">
              <a:spcBef>
                <a:spcPts val="0"/>
              </a:spcBef>
            </a:pPr>
            <a:r>
              <a:rPr lang="en-US" sz="600" b="1" kern="1200" dirty="0">
                <a:solidFill>
                  <a:srgbClr val="0033CC"/>
                </a:solidFill>
              </a:rPr>
              <a:t> </a:t>
            </a:r>
          </a:p>
          <a:p>
            <a:pPr algn="ctr">
              <a:spcBef>
                <a:spcPts val="0"/>
              </a:spcBef>
            </a:pPr>
            <a:r>
              <a:rPr lang="en-US" sz="1050" b="1" kern="1200" dirty="0"/>
              <a:t>Funding Grants:</a:t>
            </a:r>
            <a:r>
              <a:rPr lang="en-US" sz="1050" kern="1200" dirty="0"/>
              <a:t> </a:t>
            </a:r>
            <a:r>
              <a:rPr lang="en-US" sz="1050" dirty="0"/>
              <a:t>C. Proust, D. </a:t>
            </a:r>
            <a:r>
              <a:rPr lang="en-US" sz="1050" dirty="0" err="1"/>
              <a:t>LeBoeuf</a:t>
            </a:r>
            <a:r>
              <a:rPr lang="en-US" sz="1050" dirty="0"/>
              <a:t>, M.-H. Julien (</a:t>
            </a:r>
            <a:r>
              <a:rPr lang="fr-FR" sz="1050" dirty="0"/>
              <a:t>ANR</a:t>
            </a:r>
            <a:r>
              <a:rPr lang="en-US" sz="1050" dirty="0"/>
              <a:t>); </a:t>
            </a:r>
            <a:r>
              <a:rPr lang="en-US" sz="1050" kern="1200" dirty="0"/>
              <a:t>R. Zhou (NNSFC, CAS); </a:t>
            </a:r>
            <a:r>
              <a:rPr lang="en-US" sz="1050" dirty="0"/>
              <a:t>G.S. </a:t>
            </a:r>
            <a:r>
              <a:rPr lang="en-US" sz="1050" dirty="0" err="1"/>
              <a:t>Boebinger</a:t>
            </a:r>
            <a:r>
              <a:rPr lang="en-US" sz="1050" dirty="0"/>
              <a:t> (NSF DMR-1644779)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16" name="Line 42"/>
          <p:cNvSpPr>
            <a:spLocks noChangeShapeType="1"/>
          </p:cNvSpPr>
          <p:nvPr/>
        </p:nvSpPr>
        <p:spPr bwMode="auto">
          <a:xfrm>
            <a:off x="43325" y="119552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Rectangle 49"/>
          <p:cNvSpPr>
            <a:spLocks noChangeArrowheads="1"/>
          </p:cNvSpPr>
          <p:nvPr/>
        </p:nvSpPr>
        <p:spPr bwMode="auto">
          <a:xfrm>
            <a:off x="4441371" y="1325562"/>
            <a:ext cx="4626430" cy="4751387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495801" y="3588653"/>
            <a:ext cx="4571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en-US" sz="1200" dirty="0"/>
          </a:p>
          <a:p>
            <a:pPr algn="ctr"/>
            <a:endParaRPr lang="en-US" sz="12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7096844-3255-E142-86B3-5C61517098AD}"/>
              </a:ext>
            </a:extLst>
          </p:cNvPr>
          <p:cNvSpPr/>
          <p:nvPr/>
        </p:nvSpPr>
        <p:spPr>
          <a:xfrm>
            <a:off x="4467982" y="4782914"/>
            <a:ext cx="4572001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100" dirty="0"/>
              <a:t>Figure 1. Left: the phase diagram of </a:t>
            </a:r>
            <a:r>
              <a:rPr lang="en-US" sz="1100" dirty="0" smtClean="0"/>
              <a:t>La</a:t>
            </a:r>
            <a:r>
              <a:rPr lang="en-US" sz="1100" baseline="-25000" dirty="0" smtClean="0"/>
              <a:t>2-p</a:t>
            </a:r>
            <a:r>
              <a:rPr lang="en-US" sz="1100" dirty="0" smtClean="0"/>
              <a:t>Sr</a:t>
            </a:r>
            <a:r>
              <a:rPr lang="en-US" sz="1100" baseline="-25000" dirty="0"/>
              <a:t>p</a:t>
            </a:r>
            <a:r>
              <a:rPr lang="en-US" sz="1100" dirty="0" smtClean="0"/>
              <a:t>CuO</a:t>
            </a:r>
            <a:r>
              <a:rPr lang="en-US" sz="1100" baseline="-25000" dirty="0" smtClean="0"/>
              <a:t>4</a:t>
            </a:r>
            <a:r>
              <a:rPr lang="en-US" sz="1100" dirty="0" smtClean="0"/>
              <a:t> </a:t>
            </a:r>
            <a:r>
              <a:rPr lang="en-US" sz="1100" dirty="0"/>
              <a:t>in zero external magnetic field (</a:t>
            </a:r>
            <a:r>
              <a:rPr lang="en-US" sz="1100" i="1" dirty="0"/>
              <a:t>B</a:t>
            </a:r>
            <a:r>
              <a:rPr lang="en-US" sz="1100" dirty="0"/>
              <a:t> = 0) shows no obvious connection between the antiferromagnetic (AFM) glass and </a:t>
            </a:r>
            <a:r>
              <a:rPr lang="en-US" sz="1100" dirty="0" err="1"/>
              <a:t>pseudogap</a:t>
            </a:r>
            <a:r>
              <a:rPr lang="en-US" sz="1100" dirty="0"/>
              <a:t> phases. Right: at </a:t>
            </a:r>
            <a:r>
              <a:rPr lang="en-US" sz="1100" dirty="0" smtClean="0"/>
              <a:t>magnetic fields sufficiently strong that superconductivity </a:t>
            </a:r>
            <a:r>
              <a:rPr lang="en-US" sz="1100" dirty="0"/>
              <a:t>is suppressed, the AFM glass actually </a:t>
            </a:r>
            <a:r>
              <a:rPr lang="en-US" sz="1100" dirty="0" smtClean="0"/>
              <a:t>extends to </a:t>
            </a:r>
            <a:r>
              <a:rPr lang="en-US" sz="1100" dirty="0"/>
              <a:t>the critical </a:t>
            </a:r>
            <a:r>
              <a:rPr lang="en-US" sz="1100" dirty="0" smtClean="0"/>
              <a:t>doping, </a:t>
            </a:r>
            <a:r>
              <a:rPr lang="en-US" sz="1100" i="1" dirty="0"/>
              <a:t>p</a:t>
            </a:r>
            <a:r>
              <a:rPr lang="en-US" sz="1100" dirty="0" smtClean="0"/>
              <a:t>*~0.19, </a:t>
            </a:r>
            <a:r>
              <a:rPr lang="en-US" sz="1100" dirty="0"/>
              <a:t>of the </a:t>
            </a:r>
            <a:r>
              <a:rPr lang="en-US" sz="1100" dirty="0" err="1"/>
              <a:t>pseudogap</a:t>
            </a:r>
            <a:r>
              <a:rPr lang="en-US" sz="1100" dirty="0"/>
              <a:t> phase, thereby revealing </a:t>
            </a:r>
            <a:r>
              <a:rPr lang="en-US" sz="1100" dirty="0" smtClean="0"/>
              <a:t>a </a:t>
            </a:r>
            <a:r>
              <a:rPr lang="en-US" sz="1100" dirty="0"/>
              <a:t>hitherto </a:t>
            </a:r>
            <a:r>
              <a:rPr lang="en-US" sz="1100" dirty="0" smtClean="0"/>
              <a:t>hidden connection </a:t>
            </a:r>
            <a:r>
              <a:rPr lang="en-US" sz="1100" dirty="0"/>
              <a:t>between the two phases</a:t>
            </a:r>
            <a:r>
              <a:rPr lang="en-US" sz="1100" dirty="0" smtClean="0"/>
              <a:t>.</a:t>
            </a:r>
          </a:p>
        </p:txBody>
      </p:sp>
      <p:pic>
        <p:nvPicPr>
          <p:cNvPr id="20" name="Image 17">
            <a:extLst>
              <a:ext uri="{FF2B5EF4-FFF2-40B4-BE49-F238E27FC236}">
                <a16:creationId xmlns:a16="http://schemas.microsoft.com/office/drawing/2014/main" id="{D6A83570-A8EB-2D40-90FF-155031C980B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5886" y="1400821"/>
            <a:ext cx="4527544" cy="3368359"/>
          </a:xfrm>
          <a:prstGeom prst="rect">
            <a:avLst/>
          </a:prstGeom>
        </p:spPr>
      </p:pic>
      <p:sp>
        <p:nvSpPr>
          <p:cNvPr id="21" name="Text Box 28">
            <a:extLst>
              <a:ext uri="{FF2B5EF4-FFF2-40B4-BE49-F238E27FC236}">
                <a16:creationId xmlns:a16="http://schemas.microsoft.com/office/drawing/2014/main" id="{618D71D4-AFFD-1747-9429-C59C7E54D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52" y="6096258"/>
            <a:ext cx="906271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333399"/>
                </a:solidFill>
              </a:rPr>
              <a:t>Facilities </a:t>
            </a:r>
            <a:r>
              <a:rPr lang="en-US" sz="1100" b="1" dirty="0">
                <a:solidFill>
                  <a:srgbClr val="333399"/>
                </a:solidFill>
              </a:rPr>
              <a:t>and instrumentation used:</a:t>
            </a:r>
            <a:r>
              <a:rPr lang="en-US" sz="1100" dirty="0">
                <a:solidFill>
                  <a:srgbClr val="333399"/>
                </a:solidFill>
              </a:rPr>
              <a:t>  45 T Hybrid magnet</a:t>
            </a:r>
          </a:p>
          <a:p>
            <a:r>
              <a:rPr lang="en-US" sz="1100" b="1" dirty="0">
                <a:solidFill>
                  <a:srgbClr val="333399"/>
                </a:solidFill>
              </a:rPr>
              <a:t>Citation: </a:t>
            </a:r>
            <a:r>
              <a:rPr lang="en-US" sz="1100" dirty="0" err="1">
                <a:solidFill>
                  <a:srgbClr val="333399"/>
                </a:solidFill>
              </a:rPr>
              <a:t>Frachet</a:t>
            </a:r>
            <a:r>
              <a:rPr lang="en-US" sz="1100" dirty="0">
                <a:solidFill>
                  <a:srgbClr val="333399"/>
                </a:solidFill>
              </a:rPr>
              <a:t>, M.; </a:t>
            </a:r>
            <a:r>
              <a:rPr lang="en-US" sz="1100" dirty="0" err="1">
                <a:solidFill>
                  <a:srgbClr val="333399"/>
                </a:solidFill>
              </a:rPr>
              <a:t>Vinograd</a:t>
            </a:r>
            <a:r>
              <a:rPr lang="en-US" sz="1100" dirty="0">
                <a:solidFill>
                  <a:srgbClr val="333399"/>
                </a:solidFill>
              </a:rPr>
              <a:t>, I.; Zhou, R.; </a:t>
            </a:r>
            <a:r>
              <a:rPr lang="en-US" sz="1100" dirty="0" err="1">
                <a:solidFill>
                  <a:srgbClr val="333399"/>
                </a:solidFill>
              </a:rPr>
              <a:t>Benhabib</a:t>
            </a:r>
            <a:r>
              <a:rPr lang="en-US" sz="1100" dirty="0">
                <a:solidFill>
                  <a:srgbClr val="333399"/>
                </a:solidFill>
              </a:rPr>
              <a:t>, S.; Wu, S.; </a:t>
            </a:r>
            <a:r>
              <a:rPr lang="en-US" sz="1100" dirty="0" err="1">
                <a:solidFill>
                  <a:srgbClr val="333399"/>
                </a:solidFill>
              </a:rPr>
              <a:t>Mayaffre</a:t>
            </a:r>
            <a:r>
              <a:rPr lang="en-US" sz="1100" dirty="0">
                <a:solidFill>
                  <a:srgbClr val="333399"/>
                </a:solidFill>
              </a:rPr>
              <a:t>, H.; Kramer, S.; </a:t>
            </a:r>
            <a:r>
              <a:rPr lang="en-US" sz="1100" dirty="0" err="1">
                <a:solidFill>
                  <a:srgbClr val="333399"/>
                </a:solidFill>
              </a:rPr>
              <a:t>Ramakrishnan</a:t>
            </a:r>
            <a:r>
              <a:rPr lang="en-US" sz="1100" dirty="0">
                <a:solidFill>
                  <a:srgbClr val="333399"/>
                </a:solidFill>
              </a:rPr>
              <a:t>, S.; Reyes, A.P.; </a:t>
            </a:r>
            <a:r>
              <a:rPr lang="en-US" sz="1100" dirty="0" err="1">
                <a:solidFill>
                  <a:srgbClr val="333399"/>
                </a:solidFill>
              </a:rPr>
              <a:t>Debray</a:t>
            </a:r>
            <a:r>
              <a:rPr lang="en-US" sz="1100" dirty="0">
                <a:solidFill>
                  <a:srgbClr val="333399"/>
                </a:solidFill>
              </a:rPr>
              <a:t>, J.; Kurosawa, T.; </a:t>
            </a:r>
            <a:r>
              <a:rPr lang="en-US" sz="1100" dirty="0" err="1">
                <a:solidFill>
                  <a:srgbClr val="333399"/>
                </a:solidFill>
              </a:rPr>
              <a:t>Momono</a:t>
            </a:r>
            <a:r>
              <a:rPr lang="en-US" sz="1100" dirty="0">
                <a:solidFill>
                  <a:srgbClr val="333399"/>
                </a:solidFill>
              </a:rPr>
              <a:t>, N.; </a:t>
            </a:r>
            <a:r>
              <a:rPr lang="en-US" sz="1100" dirty="0" err="1">
                <a:solidFill>
                  <a:srgbClr val="333399"/>
                </a:solidFill>
              </a:rPr>
              <a:t>Oda</a:t>
            </a:r>
            <a:r>
              <a:rPr lang="en-US" sz="1100" dirty="0">
                <a:solidFill>
                  <a:srgbClr val="333399"/>
                </a:solidFill>
              </a:rPr>
              <a:t>, M.; Komiya, S.; Ono, S.; </a:t>
            </a:r>
            <a:r>
              <a:rPr lang="en-US" sz="1100" dirty="0" err="1">
                <a:solidFill>
                  <a:srgbClr val="333399"/>
                </a:solidFill>
              </a:rPr>
              <a:t>Horio</a:t>
            </a:r>
            <a:r>
              <a:rPr lang="en-US" sz="1100" dirty="0">
                <a:solidFill>
                  <a:srgbClr val="333399"/>
                </a:solidFill>
              </a:rPr>
              <a:t>, M.; Chang, J.; Proust, D.; </a:t>
            </a:r>
            <a:r>
              <a:rPr lang="en-US" sz="1100" dirty="0" err="1">
                <a:solidFill>
                  <a:srgbClr val="333399"/>
                </a:solidFill>
              </a:rPr>
              <a:t>LeBoeuf</a:t>
            </a:r>
            <a:r>
              <a:rPr lang="en-US" sz="1100" dirty="0">
                <a:solidFill>
                  <a:srgbClr val="333399"/>
                </a:solidFill>
              </a:rPr>
              <a:t>, D.; Julien, M. H., </a:t>
            </a:r>
            <a:r>
              <a:rPr lang="en-US" sz="1100" i="1" dirty="0">
                <a:solidFill>
                  <a:srgbClr val="333399"/>
                </a:solidFill>
              </a:rPr>
              <a:t>Hidden magnetism at the </a:t>
            </a:r>
            <a:r>
              <a:rPr lang="en-US" sz="1100" i="1" dirty="0" err="1">
                <a:solidFill>
                  <a:srgbClr val="333399"/>
                </a:solidFill>
              </a:rPr>
              <a:t>pseudogap</a:t>
            </a:r>
            <a:r>
              <a:rPr lang="en-US" sz="1100" i="1" dirty="0">
                <a:solidFill>
                  <a:srgbClr val="333399"/>
                </a:solidFill>
              </a:rPr>
              <a:t> critical point of a </a:t>
            </a:r>
            <a:r>
              <a:rPr lang="en-US" sz="1100" i="1" dirty="0" err="1">
                <a:solidFill>
                  <a:srgbClr val="333399"/>
                </a:solidFill>
              </a:rPr>
              <a:t>cuprate</a:t>
            </a:r>
            <a:r>
              <a:rPr lang="en-US" sz="1100" i="1" dirty="0">
                <a:solidFill>
                  <a:srgbClr val="333399"/>
                </a:solidFill>
              </a:rPr>
              <a:t> superconductor,</a:t>
            </a:r>
            <a:r>
              <a:rPr lang="en-US" sz="1100" dirty="0">
                <a:solidFill>
                  <a:srgbClr val="333399"/>
                </a:solidFill>
              </a:rPr>
              <a:t> Nature Physics, </a:t>
            </a:r>
            <a:r>
              <a:rPr lang="en-US" sz="1100" b="1" dirty="0">
                <a:solidFill>
                  <a:srgbClr val="333399"/>
                </a:solidFill>
              </a:rPr>
              <a:t>16</a:t>
            </a:r>
            <a:r>
              <a:rPr lang="en-US" sz="1100" dirty="0">
                <a:solidFill>
                  <a:srgbClr val="333399"/>
                </a:solidFill>
              </a:rPr>
              <a:t>, 1745-2481 (2020) </a:t>
            </a:r>
            <a:r>
              <a:rPr lang="en-US" sz="1100" dirty="0">
                <a:solidFill>
                  <a:srgbClr val="333399"/>
                </a:solidFill>
                <a:hlinkClick r:id="rId6"/>
              </a:rPr>
              <a:t>doi.org/10.1038/s41567-020-0950-5</a:t>
            </a:r>
            <a:endParaRPr lang="en-US" sz="1100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844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53775" y="1299440"/>
            <a:ext cx="4330700" cy="5093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100" b="1" dirty="0">
                <a:solidFill>
                  <a:srgbClr val="000000"/>
                </a:solidFill>
              </a:rPr>
              <a:t>What is the finding? </a:t>
            </a:r>
            <a:r>
              <a:rPr lang="en-US" sz="1100" dirty="0">
                <a:latin typeface="Arial" charset="0"/>
              </a:rPr>
              <a:t>A connection has been discovered between a particular form of magnetism (the so-called “antiferromagnetic glass” </a:t>
            </a:r>
            <a:r>
              <a:rPr lang="en-US" sz="1100" dirty="0" smtClean="0">
                <a:latin typeface="Arial" charset="0"/>
              </a:rPr>
              <a:t>phase shown </a:t>
            </a:r>
            <a:r>
              <a:rPr lang="en-US" sz="1100" dirty="0">
                <a:latin typeface="Arial" charset="0"/>
              </a:rPr>
              <a:t>in Fig. 1) and the “</a:t>
            </a:r>
            <a:r>
              <a:rPr lang="en-US" sz="1100" dirty="0" err="1">
                <a:latin typeface="Arial" charset="0"/>
              </a:rPr>
              <a:t>pseudogap</a:t>
            </a:r>
            <a:r>
              <a:rPr lang="en-US" sz="1100" dirty="0">
                <a:latin typeface="Arial" charset="0"/>
              </a:rPr>
              <a:t>”, an emblematic phenomenon of the </a:t>
            </a:r>
            <a:r>
              <a:rPr lang="en-US" sz="1100" dirty="0" err="1">
                <a:latin typeface="Arial" charset="0"/>
              </a:rPr>
              <a:t>cuprates</a:t>
            </a:r>
            <a:r>
              <a:rPr lang="en-US" sz="1100" dirty="0">
                <a:latin typeface="Arial" charset="0"/>
              </a:rPr>
              <a:t>. </a:t>
            </a:r>
            <a:r>
              <a:rPr lang="en-US" sz="1100" dirty="0" smtClean="0">
                <a:latin typeface="Arial" charset="0"/>
              </a:rPr>
              <a:t>The </a:t>
            </a:r>
            <a:r>
              <a:rPr lang="en-US" sz="1100" dirty="0" err="1" smtClean="0">
                <a:latin typeface="Arial" charset="0"/>
              </a:rPr>
              <a:t>cuprates</a:t>
            </a:r>
            <a:r>
              <a:rPr lang="en-US" sz="1100" dirty="0" smtClean="0">
                <a:latin typeface="Arial" charset="0"/>
              </a:rPr>
              <a:t> </a:t>
            </a:r>
            <a:r>
              <a:rPr lang="en-US" sz="1100" dirty="0">
                <a:latin typeface="Arial" charset="0"/>
              </a:rPr>
              <a:t>are a family of layered copper oxides that show superconductivity at high temperatures. </a:t>
            </a:r>
            <a:r>
              <a:rPr lang="en-US" sz="1100" dirty="0" smtClean="0">
                <a:latin typeface="Arial" charset="0"/>
              </a:rPr>
              <a:t>This research group </a:t>
            </a:r>
            <a:r>
              <a:rPr lang="en-US" sz="1100" dirty="0">
                <a:latin typeface="Arial" charset="0"/>
              </a:rPr>
              <a:t>studied a particular </a:t>
            </a:r>
            <a:r>
              <a:rPr lang="en-US" sz="1100" dirty="0" err="1" smtClean="0">
                <a:latin typeface="Arial" charset="0"/>
              </a:rPr>
              <a:t>cuprate</a:t>
            </a:r>
            <a:r>
              <a:rPr lang="en-US" sz="1100" dirty="0" smtClean="0">
                <a:latin typeface="Arial" charset="0"/>
              </a:rPr>
              <a:t> </a:t>
            </a:r>
            <a:r>
              <a:rPr lang="en-US" sz="1100" dirty="0">
                <a:latin typeface="Arial" charset="0"/>
              </a:rPr>
              <a:t>whose chemical formula is </a:t>
            </a:r>
            <a:r>
              <a:rPr lang="en-US" sz="1100" dirty="0" smtClean="0">
                <a:latin typeface="Arial" charset="0"/>
              </a:rPr>
              <a:t>La</a:t>
            </a:r>
            <a:r>
              <a:rPr lang="en-US" sz="1100" baseline="-25000" dirty="0" smtClean="0">
                <a:latin typeface="Arial" charset="0"/>
              </a:rPr>
              <a:t>2-p</a:t>
            </a:r>
            <a:r>
              <a:rPr lang="en-US" sz="1100" dirty="0" smtClean="0">
                <a:latin typeface="Arial" charset="0"/>
              </a:rPr>
              <a:t>Sr</a:t>
            </a:r>
            <a:r>
              <a:rPr lang="en-US" sz="1100" baseline="-25000" dirty="0">
                <a:latin typeface="Arial" charset="0"/>
              </a:rPr>
              <a:t>p</a:t>
            </a:r>
            <a:r>
              <a:rPr lang="en-US" sz="1100" dirty="0" smtClean="0">
                <a:latin typeface="Arial" charset="0"/>
              </a:rPr>
              <a:t>CuO</a:t>
            </a:r>
            <a:r>
              <a:rPr lang="en-US" sz="1100" baseline="-25000" dirty="0" smtClean="0">
                <a:latin typeface="Arial" charset="0"/>
              </a:rPr>
              <a:t>4</a:t>
            </a:r>
            <a:r>
              <a:rPr lang="en-US" sz="1100" dirty="0">
                <a:latin typeface="Arial" charset="0"/>
              </a:rPr>
              <a:t>.</a:t>
            </a:r>
          </a:p>
          <a:p>
            <a:pPr algn="just"/>
            <a:endParaRPr lang="en-US" sz="700" dirty="0">
              <a:solidFill>
                <a:srgbClr val="000000"/>
              </a:solidFill>
            </a:endParaRPr>
          </a:p>
          <a:p>
            <a:pPr algn="just"/>
            <a:r>
              <a:rPr lang="en-US" sz="1100" b="1" dirty="0">
                <a:solidFill>
                  <a:srgbClr val="000000"/>
                </a:solidFill>
              </a:rPr>
              <a:t>Why is this important? </a:t>
            </a:r>
            <a:r>
              <a:rPr lang="en-US" sz="1100" dirty="0">
                <a:latin typeface="Arial" charset="0"/>
              </a:rPr>
              <a:t>Understanding the </a:t>
            </a:r>
            <a:r>
              <a:rPr lang="en-US" sz="1100" dirty="0" err="1">
                <a:latin typeface="Arial" charset="0"/>
              </a:rPr>
              <a:t>pseudogap</a:t>
            </a:r>
            <a:r>
              <a:rPr lang="en-US" sz="1100" dirty="0">
                <a:latin typeface="Arial" charset="0"/>
              </a:rPr>
              <a:t> state is </a:t>
            </a:r>
            <a:r>
              <a:rPr lang="en-US" sz="1100" dirty="0" smtClean="0">
                <a:latin typeface="Arial" charset="0"/>
              </a:rPr>
              <a:t>thought to be key </a:t>
            </a:r>
            <a:r>
              <a:rPr lang="en-US" sz="1100" dirty="0">
                <a:latin typeface="Arial" charset="0"/>
              </a:rPr>
              <a:t>to understanding </a:t>
            </a:r>
            <a:r>
              <a:rPr lang="en-US" sz="1100" dirty="0" err="1">
                <a:latin typeface="Arial" charset="0"/>
              </a:rPr>
              <a:t>cuprate</a:t>
            </a:r>
            <a:r>
              <a:rPr lang="en-US" sz="1100" dirty="0">
                <a:latin typeface="Arial" charset="0"/>
              </a:rPr>
              <a:t> superconductivity, which is itself </a:t>
            </a:r>
            <a:r>
              <a:rPr lang="en-US" sz="1100" dirty="0" smtClean="0">
                <a:latin typeface="Arial" charset="0"/>
              </a:rPr>
              <a:t>is thought </a:t>
            </a:r>
            <a:r>
              <a:rPr lang="en-US" sz="1100" dirty="0">
                <a:latin typeface="Arial" charset="0"/>
              </a:rPr>
              <a:t>to be a crucial step </a:t>
            </a:r>
            <a:r>
              <a:rPr lang="en-US" sz="1100" dirty="0" smtClean="0">
                <a:latin typeface="Arial" charset="0"/>
              </a:rPr>
              <a:t>toward the realization of </a:t>
            </a:r>
            <a:r>
              <a:rPr lang="en-US" sz="1100" dirty="0">
                <a:latin typeface="Arial" charset="0"/>
              </a:rPr>
              <a:t>room temperature </a:t>
            </a:r>
            <a:r>
              <a:rPr lang="en-US" sz="1100" dirty="0" smtClean="0">
                <a:latin typeface="Arial" charset="0"/>
              </a:rPr>
              <a:t>superconducting applications</a:t>
            </a:r>
            <a:r>
              <a:rPr lang="en-US" sz="1100" dirty="0">
                <a:latin typeface="Arial" charset="0"/>
              </a:rPr>
              <a:t>. </a:t>
            </a:r>
            <a:r>
              <a:rPr lang="en-US" sz="1100" i="1" u="sng" dirty="0" smtClean="0">
                <a:latin typeface="Arial" charset="0"/>
              </a:rPr>
              <a:t>These high-field experiments tell </a:t>
            </a:r>
            <a:r>
              <a:rPr lang="en-US" sz="1100" i="1" u="sng" dirty="0">
                <a:latin typeface="Arial" charset="0"/>
              </a:rPr>
              <a:t>us something fundamental about the </a:t>
            </a:r>
            <a:r>
              <a:rPr lang="en-US" sz="1100" i="1" u="sng" dirty="0" err="1">
                <a:latin typeface="Arial" charset="0"/>
              </a:rPr>
              <a:t>pseudogap</a:t>
            </a:r>
            <a:r>
              <a:rPr lang="en-US" sz="1100" i="1" u="sng" dirty="0">
                <a:latin typeface="Arial" charset="0"/>
              </a:rPr>
              <a:t>: despite being a metal, its magnetic properties are </a:t>
            </a:r>
            <a:r>
              <a:rPr lang="en-US" sz="1100" i="1" u="sng" dirty="0" smtClean="0">
                <a:latin typeface="Arial" charset="0"/>
              </a:rPr>
              <a:t>less like a normal metal and much </a:t>
            </a:r>
            <a:r>
              <a:rPr lang="en-US" sz="1100" i="1" u="sng" dirty="0">
                <a:latin typeface="Arial" charset="0"/>
              </a:rPr>
              <a:t>closer to those of an insulator with strongly repelling </a:t>
            </a:r>
            <a:r>
              <a:rPr lang="en-US" sz="1100" i="1" u="sng" dirty="0" smtClean="0">
                <a:latin typeface="Arial" charset="0"/>
              </a:rPr>
              <a:t>electrons</a:t>
            </a:r>
            <a:r>
              <a:rPr lang="en-US" sz="1100" i="1" dirty="0" smtClean="0">
                <a:latin typeface="Arial" charset="0"/>
              </a:rPr>
              <a:t>. </a:t>
            </a:r>
            <a:r>
              <a:rPr lang="en-US" sz="1100" dirty="0" smtClean="0">
                <a:latin typeface="Arial" charset="0"/>
              </a:rPr>
              <a:t>This work also concludes that </a:t>
            </a:r>
            <a:r>
              <a:rPr lang="en-US" sz="1100" dirty="0">
                <a:latin typeface="Arial" charset="0"/>
              </a:rPr>
              <a:t>other high-field measurements </a:t>
            </a:r>
            <a:r>
              <a:rPr lang="en-US" sz="1100" dirty="0" smtClean="0">
                <a:latin typeface="Arial" charset="0"/>
              </a:rPr>
              <a:t>in La</a:t>
            </a:r>
            <a:r>
              <a:rPr lang="en-US" sz="1100" baseline="-25000" dirty="0" smtClean="0">
                <a:latin typeface="Arial" charset="0"/>
              </a:rPr>
              <a:t>2-p</a:t>
            </a:r>
            <a:r>
              <a:rPr lang="en-US" sz="1100" dirty="0" smtClean="0">
                <a:latin typeface="Arial" charset="0"/>
              </a:rPr>
              <a:t>Sr</a:t>
            </a:r>
            <a:r>
              <a:rPr lang="en-US" sz="1100" baseline="-25000" dirty="0">
                <a:latin typeface="Arial" charset="0"/>
              </a:rPr>
              <a:t>p</a:t>
            </a:r>
            <a:r>
              <a:rPr lang="en-US" sz="1100" dirty="0" smtClean="0">
                <a:latin typeface="Arial" charset="0"/>
              </a:rPr>
              <a:t>CuO</a:t>
            </a:r>
            <a:r>
              <a:rPr lang="en-US" sz="1100" baseline="-25000" dirty="0" smtClean="0">
                <a:latin typeface="Arial" charset="0"/>
              </a:rPr>
              <a:t>4</a:t>
            </a:r>
            <a:r>
              <a:rPr lang="en-US" sz="1100" dirty="0">
                <a:latin typeface="Arial" charset="0"/>
              </a:rPr>
              <a:t> near the </a:t>
            </a:r>
            <a:r>
              <a:rPr lang="en-US" sz="1100" dirty="0" err="1">
                <a:latin typeface="Arial" charset="0"/>
              </a:rPr>
              <a:t>pseudogap</a:t>
            </a:r>
            <a:r>
              <a:rPr lang="en-US" sz="1100" dirty="0">
                <a:latin typeface="Arial" charset="0"/>
              </a:rPr>
              <a:t> edge </a:t>
            </a:r>
            <a:r>
              <a:rPr lang="en-US" sz="1100" dirty="0" smtClean="0">
                <a:latin typeface="Arial" charset="0"/>
              </a:rPr>
              <a:t>at p*~0.19 might be </a:t>
            </a:r>
            <a:r>
              <a:rPr lang="en-US" sz="1100" dirty="0">
                <a:latin typeface="Arial" charset="0"/>
              </a:rPr>
              <a:t>influenced by this glassy magnetism.</a:t>
            </a:r>
          </a:p>
          <a:p>
            <a:pPr algn="just"/>
            <a:endParaRPr lang="en-US" sz="700" dirty="0">
              <a:latin typeface="Arial" charset="0"/>
            </a:endParaRPr>
          </a:p>
          <a:p>
            <a:pPr algn="just"/>
            <a:r>
              <a:rPr lang="en-US" sz="1100" b="1" dirty="0">
                <a:solidFill>
                  <a:srgbClr val="000000"/>
                </a:solidFill>
              </a:rPr>
              <a:t>Why did this research need the </a:t>
            </a:r>
            <a:r>
              <a:rPr lang="en-US" sz="1100" b="1" dirty="0" err="1">
                <a:solidFill>
                  <a:srgbClr val="000000"/>
                </a:solidFill>
              </a:rPr>
              <a:t>MagLab</a:t>
            </a:r>
            <a:r>
              <a:rPr lang="en-US" sz="1100" b="1" dirty="0">
                <a:solidFill>
                  <a:srgbClr val="000000"/>
                </a:solidFill>
              </a:rPr>
              <a:t>?</a:t>
            </a:r>
            <a:r>
              <a:rPr lang="en-US" sz="11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1100" dirty="0">
                <a:latin typeface="Arial" charset="0"/>
              </a:rPr>
              <a:t>Superconductivity actually hinders the development of magnetism. </a:t>
            </a:r>
            <a:r>
              <a:rPr lang="en-US" sz="1100" i="1" u="sng" dirty="0" smtClean="0"/>
              <a:t>The </a:t>
            </a:r>
            <a:r>
              <a:rPr lang="en-US" sz="1100" i="1" u="sng" dirty="0" err="1" smtClean="0"/>
              <a:t>MagLab’s</a:t>
            </a:r>
            <a:r>
              <a:rPr lang="en-US" sz="1100" i="1" u="sng" dirty="0" smtClean="0"/>
              <a:t> </a:t>
            </a:r>
            <a:r>
              <a:rPr lang="en-US" sz="1100" i="1" u="sng" dirty="0"/>
              <a:t>unique </a:t>
            </a:r>
            <a:r>
              <a:rPr lang="en-US" sz="1100" i="1" u="sng" dirty="0" smtClean="0"/>
              <a:t>45T </a:t>
            </a:r>
            <a:r>
              <a:rPr lang="en-US" sz="1100" i="1" u="sng" dirty="0"/>
              <a:t>hybrid magnet </a:t>
            </a:r>
            <a:r>
              <a:rPr lang="en-US" sz="1100" i="1" u="sng" dirty="0" smtClean="0"/>
              <a:t>was instrumental </a:t>
            </a:r>
            <a:r>
              <a:rPr lang="en-US" sz="1100" i="1" u="sng" dirty="0"/>
              <a:t>for </a:t>
            </a:r>
            <a:r>
              <a:rPr lang="en-US" sz="1100" i="1" u="sng" dirty="0" smtClean="0"/>
              <a:t>the nuclear </a:t>
            </a:r>
            <a:r>
              <a:rPr lang="en-US" sz="1100" i="1" u="sng" dirty="0"/>
              <a:t>magnetic resonance (NMR) </a:t>
            </a:r>
            <a:r>
              <a:rPr lang="en-US" sz="1100" i="1" u="sng" dirty="0" smtClean="0"/>
              <a:t>experiments, since fields </a:t>
            </a:r>
            <a:r>
              <a:rPr lang="en-US" sz="1100" i="1" u="sng" dirty="0"/>
              <a:t>of ~</a:t>
            </a:r>
            <a:r>
              <a:rPr lang="en-US" sz="1100" i="1" u="sng" dirty="0" smtClean="0"/>
              <a:t>40T </a:t>
            </a:r>
            <a:r>
              <a:rPr lang="en-US" sz="1100" i="1" u="sng" dirty="0"/>
              <a:t>proved necessary to both quench superconductivity and detect the concomitant upsurge of </a:t>
            </a:r>
            <a:r>
              <a:rPr lang="en-US" sz="1100" i="1" u="sng" dirty="0" smtClean="0"/>
              <a:t>magnetism at low temperatures</a:t>
            </a:r>
            <a:r>
              <a:rPr lang="en-US" sz="1100" dirty="0" smtClean="0"/>
              <a:t>. </a:t>
            </a:r>
            <a:r>
              <a:rPr lang="en-US" sz="1100" dirty="0"/>
              <a:t>T</a:t>
            </a:r>
            <a:r>
              <a:rPr lang="en-US" sz="1100" dirty="0" smtClean="0"/>
              <a:t>o </a:t>
            </a:r>
            <a:r>
              <a:rPr lang="en-US" sz="1100" dirty="0"/>
              <a:t>reach the conclusions of this study, </a:t>
            </a:r>
            <a:r>
              <a:rPr lang="en-US" sz="1100" dirty="0" smtClean="0"/>
              <a:t>this group </a:t>
            </a:r>
            <a:r>
              <a:rPr lang="en-US" sz="1100" dirty="0"/>
              <a:t>used two complementary techniques (NMR &amp; sound velocity) and three different </a:t>
            </a:r>
            <a:r>
              <a:rPr lang="en-US" sz="1100" dirty="0" smtClean="0"/>
              <a:t>high-field facilities, the DC magnets in Grenoble and Tallahassee and the pulsed magnets in Toulouse. </a:t>
            </a:r>
            <a:r>
              <a:rPr lang="en-US" sz="1100" i="1" u="sng" dirty="0" smtClean="0"/>
              <a:t>The </a:t>
            </a:r>
            <a:r>
              <a:rPr lang="en-US" sz="1100" i="1" u="sng" dirty="0" err="1" smtClean="0"/>
              <a:t>MagLab’s</a:t>
            </a:r>
            <a:r>
              <a:rPr lang="en-US" sz="1100" i="1" u="sng" dirty="0" smtClean="0"/>
              <a:t> 45T hybrid was utilized for the NMR measurements between 20T and 45T</a:t>
            </a:r>
            <a:r>
              <a:rPr lang="en-US" sz="1100" dirty="0" smtClean="0"/>
              <a:t>. </a:t>
            </a:r>
            <a:endParaRPr lang="en-US" sz="1100" dirty="0">
              <a:latin typeface="Arial" charset="0"/>
            </a:endParaRPr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43325" y="119552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4441371" y="1325562"/>
            <a:ext cx="4626430" cy="4751387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96332" y="48554"/>
            <a:ext cx="1017188" cy="1023315"/>
          </a:xfrm>
          <a:prstGeom prst="rect">
            <a:avLst/>
          </a:prstGeom>
        </p:spPr>
      </p:pic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4495801" y="3588653"/>
            <a:ext cx="4571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en-US" sz="1200" dirty="0"/>
          </a:p>
          <a:p>
            <a:pPr algn="ctr"/>
            <a:endParaRPr lang="en-US" sz="12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7096844-3255-E142-86B3-5C61517098AD}"/>
              </a:ext>
            </a:extLst>
          </p:cNvPr>
          <p:cNvSpPr/>
          <p:nvPr/>
        </p:nvSpPr>
        <p:spPr>
          <a:xfrm>
            <a:off x="4467982" y="4782914"/>
            <a:ext cx="4572001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100" dirty="0"/>
              <a:t>Figure 1. Left: the phase diagram of </a:t>
            </a:r>
            <a:r>
              <a:rPr lang="en-US" sz="1100" dirty="0" smtClean="0"/>
              <a:t>La</a:t>
            </a:r>
            <a:r>
              <a:rPr lang="en-US" sz="1100" baseline="-25000" dirty="0" smtClean="0"/>
              <a:t>2-p</a:t>
            </a:r>
            <a:r>
              <a:rPr lang="en-US" sz="1100" dirty="0" smtClean="0"/>
              <a:t>Sr</a:t>
            </a:r>
            <a:r>
              <a:rPr lang="en-US" sz="1100" baseline="-25000" dirty="0"/>
              <a:t>p</a:t>
            </a:r>
            <a:r>
              <a:rPr lang="en-US" sz="1100" dirty="0" smtClean="0"/>
              <a:t>CuO</a:t>
            </a:r>
            <a:r>
              <a:rPr lang="en-US" sz="1100" baseline="-25000" dirty="0" smtClean="0"/>
              <a:t>4</a:t>
            </a:r>
            <a:r>
              <a:rPr lang="en-US" sz="1100" dirty="0" smtClean="0"/>
              <a:t> </a:t>
            </a:r>
            <a:r>
              <a:rPr lang="en-US" sz="1100" dirty="0"/>
              <a:t>in zero external magnetic field (</a:t>
            </a:r>
            <a:r>
              <a:rPr lang="en-US" sz="1100" i="1" dirty="0"/>
              <a:t>B</a:t>
            </a:r>
            <a:r>
              <a:rPr lang="en-US" sz="1100" dirty="0"/>
              <a:t> = 0) shows no obvious connection between the antiferromagnetic (AFM) glass and </a:t>
            </a:r>
            <a:r>
              <a:rPr lang="en-US" sz="1100" dirty="0" err="1"/>
              <a:t>pseudogap</a:t>
            </a:r>
            <a:r>
              <a:rPr lang="en-US" sz="1100" dirty="0"/>
              <a:t> phases. Right: at </a:t>
            </a:r>
            <a:r>
              <a:rPr lang="en-US" sz="1100" dirty="0" smtClean="0"/>
              <a:t>magnetic fields sufficiently strong that superconductivity </a:t>
            </a:r>
            <a:r>
              <a:rPr lang="en-US" sz="1100" dirty="0"/>
              <a:t>is suppressed, the AFM glass actually </a:t>
            </a:r>
            <a:r>
              <a:rPr lang="en-US" sz="1100" dirty="0" smtClean="0"/>
              <a:t>extends to </a:t>
            </a:r>
            <a:r>
              <a:rPr lang="en-US" sz="1100" dirty="0"/>
              <a:t>the critical </a:t>
            </a:r>
            <a:r>
              <a:rPr lang="en-US" sz="1100" dirty="0" smtClean="0"/>
              <a:t>doping, </a:t>
            </a:r>
            <a:r>
              <a:rPr lang="en-US" sz="1100" i="1" dirty="0"/>
              <a:t>p</a:t>
            </a:r>
            <a:r>
              <a:rPr lang="en-US" sz="1100" dirty="0" smtClean="0"/>
              <a:t>*~0.19, </a:t>
            </a:r>
            <a:r>
              <a:rPr lang="en-US" sz="1100" dirty="0"/>
              <a:t>of the </a:t>
            </a:r>
            <a:r>
              <a:rPr lang="en-US" sz="1100" dirty="0" err="1"/>
              <a:t>pseudogap</a:t>
            </a:r>
            <a:r>
              <a:rPr lang="en-US" sz="1100" dirty="0"/>
              <a:t> phase, thereby revealing </a:t>
            </a:r>
            <a:r>
              <a:rPr lang="en-US" sz="1100" dirty="0" smtClean="0"/>
              <a:t>a </a:t>
            </a:r>
            <a:r>
              <a:rPr lang="en-US" sz="1100" dirty="0"/>
              <a:t>hitherto </a:t>
            </a:r>
            <a:r>
              <a:rPr lang="en-US" sz="1100" dirty="0" smtClean="0"/>
              <a:t>hidden connection </a:t>
            </a:r>
            <a:r>
              <a:rPr lang="en-US" sz="1100" dirty="0"/>
              <a:t>between the two phases</a:t>
            </a:r>
            <a:r>
              <a:rPr lang="en-US" sz="1100" dirty="0" smtClean="0"/>
              <a:t>.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D6A83570-A8EB-2D40-90FF-155031C980B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5886" y="1400821"/>
            <a:ext cx="4527544" cy="3368359"/>
          </a:xfrm>
          <a:prstGeom prst="rect">
            <a:avLst/>
          </a:prstGeom>
        </p:spPr>
      </p:pic>
      <p:sp>
        <p:nvSpPr>
          <p:cNvPr id="16" name="Text Box 62">
            <a:extLst>
              <a:ext uri="{FF2B5EF4-FFF2-40B4-BE49-F238E27FC236}">
                <a16:creationId xmlns:a16="http://schemas.microsoft.com/office/drawing/2014/main" id="{AF17329B-A1E4-E54B-9177-E0F957BDC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224" y="-13608"/>
            <a:ext cx="7662545" cy="118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kern="1200" dirty="0"/>
              <a:t>High magnetic fields reveal hidden magnetism in a </a:t>
            </a:r>
            <a:r>
              <a:rPr lang="en-US" sz="1600" b="1" kern="1200" dirty="0" err="1"/>
              <a:t>cuprate</a:t>
            </a:r>
            <a:r>
              <a:rPr lang="en-US" sz="1600" b="1" kern="1200" dirty="0"/>
              <a:t> superconductor</a:t>
            </a:r>
          </a:p>
          <a:p>
            <a:pPr algn="ctr">
              <a:spcBef>
                <a:spcPts val="0"/>
              </a:spcBef>
            </a:pPr>
            <a:endParaRPr lang="en-US" sz="600" dirty="0"/>
          </a:p>
          <a:p>
            <a:pPr algn="ctr">
              <a:spcBef>
                <a:spcPts val="0"/>
              </a:spcBef>
            </a:pPr>
            <a:r>
              <a:rPr lang="en-US" sz="1100" dirty="0"/>
              <a:t>M. Frachet</a:t>
            </a:r>
            <a:r>
              <a:rPr lang="en-US" sz="1100" baseline="30000" dirty="0"/>
              <a:t>1</a:t>
            </a:r>
            <a:r>
              <a:rPr lang="en-US" sz="1100" dirty="0"/>
              <a:t>*, I. Vinograd</a:t>
            </a:r>
            <a:r>
              <a:rPr lang="en-US" sz="1100" baseline="30000" dirty="0"/>
              <a:t>1</a:t>
            </a:r>
            <a:r>
              <a:rPr lang="en-US" sz="1100" dirty="0"/>
              <a:t>*, R. Zhou</a:t>
            </a:r>
            <a:r>
              <a:rPr lang="en-US" sz="1100" baseline="30000" dirty="0"/>
              <a:t>1</a:t>
            </a:r>
            <a:r>
              <a:rPr lang="en-US" sz="1100" dirty="0"/>
              <a:t>, S. Benhabib</a:t>
            </a:r>
            <a:r>
              <a:rPr lang="en-US" sz="1100" baseline="30000" dirty="0"/>
              <a:t>1</a:t>
            </a:r>
            <a:r>
              <a:rPr lang="en-US" sz="1100" dirty="0"/>
              <a:t>, S. Wu</a:t>
            </a:r>
            <a:r>
              <a:rPr lang="en-US" sz="1100" baseline="30000" dirty="0"/>
              <a:t>1</a:t>
            </a:r>
            <a:r>
              <a:rPr lang="en-US" sz="1100" dirty="0"/>
              <a:t>, H. Mayaffre</a:t>
            </a:r>
            <a:r>
              <a:rPr lang="en-US" sz="1100" baseline="30000" dirty="0"/>
              <a:t>1</a:t>
            </a:r>
            <a:r>
              <a:rPr lang="en-US" sz="1100" dirty="0"/>
              <a:t>, S. Krämer</a:t>
            </a:r>
            <a:r>
              <a:rPr lang="en-US" sz="1100" baseline="30000" dirty="0"/>
              <a:t>1</a:t>
            </a:r>
            <a:r>
              <a:rPr lang="en-US" sz="1100" dirty="0"/>
              <a:t>,</a:t>
            </a:r>
          </a:p>
          <a:p>
            <a:pPr algn="ctr">
              <a:spcBef>
                <a:spcPts val="0"/>
              </a:spcBef>
            </a:pPr>
            <a:r>
              <a:rPr lang="en-US" sz="1100" dirty="0"/>
              <a:t>S. K. Ramakrishna</a:t>
            </a:r>
            <a:r>
              <a:rPr lang="en-US" sz="1100" baseline="30000" dirty="0"/>
              <a:t>2</a:t>
            </a:r>
            <a:r>
              <a:rPr lang="en-US" sz="1100" dirty="0"/>
              <a:t>, A. P. Reyes</a:t>
            </a:r>
            <a:r>
              <a:rPr lang="en-US" sz="1100" baseline="30000" dirty="0"/>
              <a:t>2</a:t>
            </a:r>
            <a:r>
              <a:rPr lang="en-US" sz="1100" dirty="0"/>
              <a:t>, C. Proust</a:t>
            </a:r>
            <a:r>
              <a:rPr lang="en-US" sz="1100" baseline="30000" dirty="0"/>
              <a:t>1</a:t>
            </a:r>
            <a:r>
              <a:rPr lang="en-US" sz="1100" dirty="0"/>
              <a:t>, D. LeBoeuf</a:t>
            </a:r>
            <a:r>
              <a:rPr lang="en-US" sz="1100" baseline="30000" dirty="0"/>
              <a:t>1</a:t>
            </a:r>
            <a:r>
              <a:rPr lang="en-US" sz="1100" dirty="0"/>
              <a:t>, M.-H. Julien</a:t>
            </a:r>
            <a:r>
              <a:rPr lang="en-US" sz="1100" baseline="30000" dirty="0"/>
              <a:t>1</a:t>
            </a:r>
          </a:p>
          <a:p>
            <a:pPr algn="ctr">
              <a:spcBef>
                <a:spcPts val="0"/>
              </a:spcBef>
            </a:pPr>
            <a:r>
              <a:rPr lang="en-US" sz="1050" b="1" kern="1200" dirty="0">
                <a:solidFill>
                  <a:srgbClr val="0033CC"/>
                </a:solidFill>
              </a:rPr>
              <a:t>1. </a:t>
            </a:r>
            <a:r>
              <a:rPr lang="en-US" sz="1050" b="1" kern="1200" dirty="0" err="1">
                <a:solidFill>
                  <a:srgbClr val="0033CC"/>
                </a:solidFill>
              </a:rPr>
              <a:t>Laboratoire</a:t>
            </a:r>
            <a:r>
              <a:rPr lang="en-US" sz="1050" b="1" kern="1200" dirty="0">
                <a:solidFill>
                  <a:srgbClr val="0033CC"/>
                </a:solidFill>
              </a:rPr>
              <a:t> National des Champs </a:t>
            </a:r>
            <a:r>
              <a:rPr lang="en-US" sz="1050" b="1" kern="1200" dirty="0" err="1">
                <a:solidFill>
                  <a:srgbClr val="0033CC"/>
                </a:solidFill>
              </a:rPr>
              <a:t>Magnétiques</a:t>
            </a:r>
            <a:r>
              <a:rPr lang="en-US" sz="1050" b="1" kern="1200" dirty="0">
                <a:solidFill>
                  <a:srgbClr val="0033CC"/>
                </a:solidFill>
              </a:rPr>
              <a:t> </a:t>
            </a:r>
            <a:r>
              <a:rPr lang="en-US" sz="1050" b="1" kern="1200" dirty="0" err="1">
                <a:solidFill>
                  <a:srgbClr val="0033CC"/>
                </a:solidFill>
              </a:rPr>
              <a:t>Intenses</a:t>
            </a:r>
            <a:r>
              <a:rPr lang="en-US" sz="1050" b="1" kern="1200" dirty="0">
                <a:solidFill>
                  <a:srgbClr val="0033CC"/>
                </a:solidFill>
              </a:rPr>
              <a:t>, Grenoble &amp; Toulouse, France; 2. NHMFL</a:t>
            </a:r>
          </a:p>
          <a:p>
            <a:pPr algn="ctr">
              <a:spcBef>
                <a:spcPts val="0"/>
              </a:spcBef>
            </a:pPr>
            <a:r>
              <a:rPr lang="en-US" sz="600" b="1" kern="1200" dirty="0">
                <a:solidFill>
                  <a:srgbClr val="0033CC"/>
                </a:solidFill>
              </a:rPr>
              <a:t> </a:t>
            </a:r>
          </a:p>
          <a:p>
            <a:pPr algn="ctr">
              <a:spcBef>
                <a:spcPts val="0"/>
              </a:spcBef>
            </a:pPr>
            <a:r>
              <a:rPr lang="en-US" sz="1050" b="1" kern="1200" dirty="0"/>
              <a:t>Funding Grants:</a:t>
            </a:r>
            <a:r>
              <a:rPr lang="en-US" sz="1050" kern="1200" dirty="0"/>
              <a:t> </a:t>
            </a:r>
            <a:r>
              <a:rPr lang="en-US" sz="1050" dirty="0"/>
              <a:t>C. Proust, D. </a:t>
            </a:r>
            <a:r>
              <a:rPr lang="en-US" sz="1050" dirty="0" err="1"/>
              <a:t>LeBoeuf</a:t>
            </a:r>
            <a:r>
              <a:rPr lang="en-US" sz="1050" dirty="0"/>
              <a:t>, M.-H. Julien (</a:t>
            </a:r>
            <a:r>
              <a:rPr lang="fr-FR" sz="1050" dirty="0"/>
              <a:t>ANR</a:t>
            </a:r>
            <a:r>
              <a:rPr lang="en-US" sz="1050" dirty="0"/>
              <a:t>); </a:t>
            </a:r>
            <a:r>
              <a:rPr lang="en-US" sz="1050" kern="1200" dirty="0"/>
              <a:t>R. Zhou (NNSFC, CAS); </a:t>
            </a:r>
            <a:r>
              <a:rPr lang="en-US" sz="1050" dirty="0"/>
              <a:t>G.S. </a:t>
            </a:r>
            <a:r>
              <a:rPr lang="en-US" sz="1050" dirty="0" err="1"/>
              <a:t>Boebinger</a:t>
            </a:r>
            <a:r>
              <a:rPr lang="en-US" sz="1050" dirty="0"/>
              <a:t> (NSF DMR-1644779)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  <p:sp>
        <p:nvSpPr>
          <p:cNvPr id="19" name="Text Box 28">
            <a:extLst>
              <a:ext uri="{FF2B5EF4-FFF2-40B4-BE49-F238E27FC236}">
                <a16:creationId xmlns:a16="http://schemas.microsoft.com/office/drawing/2014/main" id="{618D71D4-AFFD-1747-9429-C59C7E54D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52" y="6096258"/>
            <a:ext cx="906271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333399"/>
                </a:solidFill>
              </a:rPr>
              <a:t>					Facilities </a:t>
            </a:r>
            <a:r>
              <a:rPr lang="en-US" sz="1100" b="1" dirty="0">
                <a:solidFill>
                  <a:srgbClr val="333399"/>
                </a:solidFill>
              </a:rPr>
              <a:t>and instrumentation used:</a:t>
            </a:r>
            <a:r>
              <a:rPr lang="en-US" sz="1100" dirty="0">
                <a:solidFill>
                  <a:srgbClr val="333399"/>
                </a:solidFill>
              </a:rPr>
              <a:t>  45 T Hybrid magnet</a:t>
            </a:r>
          </a:p>
          <a:p>
            <a:r>
              <a:rPr lang="en-US" sz="1100" b="1" dirty="0">
                <a:solidFill>
                  <a:srgbClr val="333399"/>
                </a:solidFill>
              </a:rPr>
              <a:t>Citation: </a:t>
            </a:r>
            <a:r>
              <a:rPr lang="en-US" sz="1100" dirty="0" err="1">
                <a:solidFill>
                  <a:srgbClr val="333399"/>
                </a:solidFill>
              </a:rPr>
              <a:t>Frachet</a:t>
            </a:r>
            <a:r>
              <a:rPr lang="en-US" sz="1100" dirty="0">
                <a:solidFill>
                  <a:srgbClr val="333399"/>
                </a:solidFill>
              </a:rPr>
              <a:t>, M.; </a:t>
            </a:r>
            <a:r>
              <a:rPr lang="en-US" sz="1100" dirty="0" err="1">
                <a:solidFill>
                  <a:srgbClr val="333399"/>
                </a:solidFill>
              </a:rPr>
              <a:t>Vinograd</a:t>
            </a:r>
            <a:r>
              <a:rPr lang="en-US" sz="1100" dirty="0">
                <a:solidFill>
                  <a:srgbClr val="333399"/>
                </a:solidFill>
              </a:rPr>
              <a:t>, I.; Zhou, R.; </a:t>
            </a:r>
            <a:r>
              <a:rPr lang="en-US" sz="1100" dirty="0" err="1">
                <a:solidFill>
                  <a:srgbClr val="333399"/>
                </a:solidFill>
              </a:rPr>
              <a:t>Benhabib</a:t>
            </a:r>
            <a:r>
              <a:rPr lang="en-US" sz="1100" dirty="0">
                <a:solidFill>
                  <a:srgbClr val="333399"/>
                </a:solidFill>
              </a:rPr>
              <a:t>, S.; Wu, S.; </a:t>
            </a:r>
            <a:r>
              <a:rPr lang="en-US" sz="1100" dirty="0" err="1">
                <a:solidFill>
                  <a:srgbClr val="333399"/>
                </a:solidFill>
              </a:rPr>
              <a:t>Mayaffre</a:t>
            </a:r>
            <a:r>
              <a:rPr lang="en-US" sz="1100" dirty="0">
                <a:solidFill>
                  <a:srgbClr val="333399"/>
                </a:solidFill>
              </a:rPr>
              <a:t>, H.; Kramer, S.; </a:t>
            </a:r>
            <a:r>
              <a:rPr lang="en-US" sz="1100" dirty="0" err="1">
                <a:solidFill>
                  <a:srgbClr val="333399"/>
                </a:solidFill>
              </a:rPr>
              <a:t>Ramakrishnan</a:t>
            </a:r>
            <a:r>
              <a:rPr lang="en-US" sz="1100" dirty="0">
                <a:solidFill>
                  <a:srgbClr val="333399"/>
                </a:solidFill>
              </a:rPr>
              <a:t>, S.; Reyes, A.P.; </a:t>
            </a:r>
            <a:r>
              <a:rPr lang="en-US" sz="1100" dirty="0" err="1">
                <a:solidFill>
                  <a:srgbClr val="333399"/>
                </a:solidFill>
              </a:rPr>
              <a:t>Debray</a:t>
            </a:r>
            <a:r>
              <a:rPr lang="en-US" sz="1100" dirty="0">
                <a:solidFill>
                  <a:srgbClr val="333399"/>
                </a:solidFill>
              </a:rPr>
              <a:t>, J.; Kurosawa, T.; </a:t>
            </a:r>
            <a:r>
              <a:rPr lang="en-US" sz="1100" dirty="0" err="1">
                <a:solidFill>
                  <a:srgbClr val="333399"/>
                </a:solidFill>
              </a:rPr>
              <a:t>Momono</a:t>
            </a:r>
            <a:r>
              <a:rPr lang="en-US" sz="1100" dirty="0">
                <a:solidFill>
                  <a:srgbClr val="333399"/>
                </a:solidFill>
              </a:rPr>
              <a:t>, N.; </a:t>
            </a:r>
            <a:r>
              <a:rPr lang="en-US" sz="1100" dirty="0" err="1">
                <a:solidFill>
                  <a:srgbClr val="333399"/>
                </a:solidFill>
              </a:rPr>
              <a:t>Oda</a:t>
            </a:r>
            <a:r>
              <a:rPr lang="en-US" sz="1100" dirty="0">
                <a:solidFill>
                  <a:srgbClr val="333399"/>
                </a:solidFill>
              </a:rPr>
              <a:t>, M.; Komiya, S.; Ono, S.; </a:t>
            </a:r>
            <a:r>
              <a:rPr lang="en-US" sz="1100" dirty="0" err="1">
                <a:solidFill>
                  <a:srgbClr val="333399"/>
                </a:solidFill>
              </a:rPr>
              <a:t>Horio</a:t>
            </a:r>
            <a:r>
              <a:rPr lang="en-US" sz="1100" dirty="0">
                <a:solidFill>
                  <a:srgbClr val="333399"/>
                </a:solidFill>
              </a:rPr>
              <a:t>, M.; Chang, J.; Proust, D.; </a:t>
            </a:r>
            <a:r>
              <a:rPr lang="en-US" sz="1100" dirty="0" err="1">
                <a:solidFill>
                  <a:srgbClr val="333399"/>
                </a:solidFill>
              </a:rPr>
              <a:t>LeBoeuf</a:t>
            </a:r>
            <a:r>
              <a:rPr lang="en-US" sz="1100" dirty="0">
                <a:solidFill>
                  <a:srgbClr val="333399"/>
                </a:solidFill>
              </a:rPr>
              <a:t>, D.; Julien, M. H., </a:t>
            </a:r>
            <a:r>
              <a:rPr lang="en-US" sz="1100" i="1" dirty="0">
                <a:solidFill>
                  <a:srgbClr val="333399"/>
                </a:solidFill>
              </a:rPr>
              <a:t>Hidden magnetism at the </a:t>
            </a:r>
            <a:r>
              <a:rPr lang="en-US" sz="1100" i="1" dirty="0" err="1">
                <a:solidFill>
                  <a:srgbClr val="333399"/>
                </a:solidFill>
              </a:rPr>
              <a:t>pseudogap</a:t>
            </a:r>
            <a:r>
              <a:rPr lang="en-US" sz="1100" i="1" dirty="0">
                <a:solidFill>
                  <a:srgbClr val="333399"/>
                </a:solidFill>
              </a:rPr>
              <a:t> critical point of a </a:t>
            </a:r>
            <a:r>
              <a:rPr lang="en-US" sz="1100" i="1" dirty="0" err="1">
                <a:solidFill>
                  <a:srgbClr val="333399"/>
                </a:solidFill>
              </a:rPr>
              <a:t>cuprate</a:t>
            </a:r>
            <a:r>
              <a:rPr lang="en-US" sz="1100" i="1" dirty="0">
                <a:solidFill>
                  <a:srgbClr val="333399"/>
                </a:solidFill>
              </a:rPr>
              <a:t> superconductor,</a:t>
            </a:r>
            <a:r>
              <a:rPr lang="en-US" sz="1100" dirty="0">
                <a:solidFill>
                  <a:srgbClr val="333399"/>
                </a:solidFill>
              </a:rPr>
              <a:t> Nature Physics, </a:t>
            </a:r>
            <a:r>
              <a:rPr lang="en-US" sz="1100" b="1" dirty="0">
                <a:solidFill>
                  <a:srgbClr val="333399"/>
                </a:solidFill>
              </a:rPr>
              <a:t>16</a:t>
            </a:r>
            <a:r>
              <a:rPr lang="en-US" sz="1100" dirty="0">
                <a:solidFill>
                  <a:srgbClr val="333399"/>
                </a:solidFill>
              </a:rPr>
              <a:t>, 1745-2481 (2020) </a:t>
            </a:r>
            <a:r>
              <a:rPr lang="en-US" sz="1100" dirty="0">
                <a:solidFill>
                  <a:srgbClr val="333399"/>
                </a:solidFill>
                <a:hlinkClick r:id="rId6"/>
              </a:rPr>
              <a:t>doi.org/10.1038/s41567-020-0950-5</a:t>
            </a:r>
            <a:endParaRPr lang="en-US" sz="1100" dirty="0">
              <a:solidFill>
                <a:srgbClr val="33339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02ED0CECD0B641A5BB9FB5CB620836" ma:contentTypeVersion="1" ma:contentTypeDescription="Create a new document." ma:contentTypeScope="" ma:versionID="83dda36b849837e9f775fc17b333851c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400a779ef7cc78711cad3a81b79875b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8E94FF9-53F8-4972-8936-39AFD852E461}"/>
</file>

<file path=customXml/itemProps2.xml><?xml version="1.0" encoding="utf-8"?>
<ds:datastoreItem xmlns:ds="http://schemas.openxmlformats.org/officeDocument/2006/customXml" ds:itemID="{167341B4-9EAD-49E2-AF44-EBDF752E304C}"/>
</file>

<file path=customXml/itemProps3.xml><?xml version="1.0" encoding="utf-8"?>
<ds:datastoreItem xmlns:ds="http://schemas.openxmlformats.org/officeDocument/2006/customXml" ds:itemID="{6C5E00DC-2BBF-4358-AE64-3B87DA877A79}"/>
</file>

<file path=docProps/app.xml><?xml version="1.0" encoding="utf-8"?>
<Properties xmlns="http://schemas.openxmlformats.org/officeDocument/2006/extended-properties" xmlns:vt="http://schemas.openxmlformats.org/officeDocument/2006/docPropsVTypes">
  <TotalTime>16057</TotalTime>
  <Words>1182</Words>
  <Application>Microsoft Office PowerPoint</Application>
  <PresentationFormat>On-screen Show (4:3)</PresentationFormat>
  <Paragraphs>32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194</cp:revision>
  <cp:lastPrinted>2019-07-16T13:07:28Z</cp:lastPrinted>
  <dcterms:created xsi:type="dcterms:W3CDTF">2004-08-07T03:10:56Z</dcterms:created>
  <dcterms:modified xsi:type="dcterms:W3CDTF">2020-08-18T19:31:03Z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0x0101000802ED0CECD0B641A5BB9FB5CB620836</vt:lpwstr>
  </property>
</Properties>
</file>