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2" r:id="rId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3"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E959"/>
    <a:srgbClr val="23B044"/>
    <a:srgbClr val="47E312"/>
    <a:srgbClr val="FECC13"/>
    <a:srgbClr val="E3E30A"/>
    <a:srgbClr val="E3A80E"/>
    <a:srgbClr val="E3952C"/>
    <a:srgbClr val="E31B3E"/>
    <a:srgbClr val="3333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10" autoAdjust="0"/>
    <p:restoredTop sz="89388" autoAdjust="0"/>
  </p:normalViewPr>
  <p:slideViewPr>
    <p:cSldViewPr snapToGrid="0">
      <p:cViewPr varScale="1">
        <p:scale>
          <a:sx n="73" d="100"/>
          <a:sy n="73" d="100"/>
        </p:scale>
        <p:origin x="2057"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commentAuthors" Target="commentAuthors.xml"/><Relationship Id="rId10" Type="http://schemas.openxmlformats.org/officeDocument/2006/relationships/customXml" Target="../customXml/item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239377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784225" y="6337493"/>
            <a:ext cx="184150" cy="274637"/>
          </a:xfrm>
          <a:prstGeom prst="rect">
            <a:avLst/>
          </a:prstGeom>
          <a:noFill/>
          <a:ln w="9525">
            <a:noFill/>
            <a:miter lim="800000"/>
            <a:headEnd/>
            <a:tailEnd/>
          </a:ln>
        </p:spPr>
        <p:txBody>
          <a:bodyPr wrap="none">
            <a:spAutoFit/>
          </a:bodyPr>
          <a:lstStyle/>
          <a:p>
            <a:endParaRPr lang="en-US" sz="1200"/>
          </a:p>
        </p:txBody>
      </p:sp>
      <p:sp>
        <p:nvSpPr>
          <p:cNvPr id="1029" name="Line 42"/>
          <p:cNvSpPr>
            <a:spLocks noChangeShapeType="1"/>
          </p:cNvSpPr>
          <p:nvPr/>
        </p:nvSpPr>
        <p:spPr bwMode="auto">
          <a:xfrm>
            <a:off x="38100" y="1101475"/>
            <a:ext cx="9029700" cy="0"/>
          </a:xfrm>
          <a:prstGeom prst="line">
            <a:avLst/>
          </a:prstGeom>
          <a:noFill/>
          <a:ln w="82550" cmpd="thickThin">
            <a:solidFill>
              <a:schemeClr val="tx1"/>
            </a:solidFill>
            <a:round/>
            <a:headEnd/>
            <a:tailEnd/>
          </a:ln>
        </p:spPr>
        <p:txBody>
          <a:bodyPr/>
          <a:lstStyle/>
          <a:p>
            <a:endParaRPr lang="en-US"/>
          </a:p>
        </p:txBody>
      </p:sp>
      <p:pic>
        <p:nvPicPr>
          <p:cNvPr id="12" name="Picture 11" descr="NSF logo.jpg"/>
          <p:cNvPicPr>
            <a:picLocks noChangeAspect="1"/>
          </p:cNvPicPr>
          <p:nvPr/>
        </p:nvPicPr>
        <p:blipFill>
          <a:blip r:embed="rId3" cstate="print"/>
          <a:stretch>
            <a:fillRect/>
          </a:stretch>
        </p:blipFill>
        <p:spPr>
          <a:xfrm>
            <a:off x="8126812" y="0"/>
            <a:ext cx="1017188" cy="1023315"/>
          </a:xfrm>
          <a:prstGeom prst="rect">
            <a:avLst/>
          </a:prstGeom>
        </p:spPr>
      </p:pic>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sp>
        <p:nvSpPr>
          <p:cNvPr id="16" name="Text Box 62">
            <a:extLst>
              <a:ext uri="{FF2B5EF4-FFF2-40B4-BE49-F238E27FC236}">
                <a16:creationId xmlns:a16="http://schemas.microsoft.com/office/drawing/2014/main" id="{EC83C8CC-1653-FA42-BE0C-1A0252B48A03}"/>
              </a:ext>
            </a:extLst>
          </p:cNvPr>
          <p:cNvSpPr txBox="1">
            <a:spLocks noChangeArrowheads="1"/>
          </p:cNvSpPr>
          <p:nvPr/>
        </p:nvSpPr>
        <p:spPr bwMode="auto">
          <a:xfrm>
            <a:off x="909175" y="116159"/>
            <a:ext cx="7289074" cy="884858"/>
          </a:xfrm>
          <a:prstGeom prst="rect">
            <a:avLst/>
          </a:prstGeom>
          <a:noFill/>
          <a:ln w="9525">
            <a:noFill/>
            <a:miter lim="800000"/>
            <a:headEnd/>
            <a:tailEnd/>
          </a:ln>
        </p:spPr>
        <p:txBody>
          <a:bodyPr wrap="square">
            <a:spAutoFit/>
          </a:bodyPr>
          <a:lstStyle/>
          <a:p>
            <a:pPr algn="ctr"/>
            <a:r>
              <a:rPr lang="en-US" b="1" dirty="0" smtClean="0"/>
              <a:t>Safely Disassembling a Chemical </a:t>
            </a:r>
            <a:r>
              <a:rPr lang="en-US" b="1" dirty="0"/>
              <a:t>Vapor Deposition </a:t>
            </a:r>
            <a:r>
              <a:rPr lang="en-US" b="1" dirty="0" smtClean="0"/>
              <a:t>System</a:t>
            </a:r>
          </a:p>
          <a:p>
            <a:pPr algn="ctr"/>
            <a:r>
              <a:rPr lang="en-US" b="1" dirty="0"/>
              <a:t>a</a:t>
            </a:r>
            <a:r>
              <a:rPr lang="en-US" b="1" dirty="0" smtClean="0"/>
              <a:t>t the MagLab</a:t>
            </a:r>
          </a:p>
          <a:p>
            <a:pPr algn="ctr"/>
            <a:endParaRPr lang="en-US" sz="500" dirty="0"/>
          </a:p>
          <a:p>
            <a:pPr algn="ctr">
              <a:spcBef>
                <a:spcPts val="0"/>
              </a:spcBef>
            </a:pPr>
            <a:r>
              <a:rPr lang="en-US" sz="1050" b="1" kern="1200" dirty="0"/>
              <a:t>Funding Grants:</a:t>
            </a:r>
            <a:r>
              <a:rPr lang="en-US" sz="1050" kern="1200" dirty="0"/>
              <a:t>  G.S. Boebinger (NSF DMR-1157490, NSF </a:t>
            </a:r>
            <a:r>
              <a:rPr lang="en-US" sz="1050" dirty="0"/>
              <a:t>DMR-1644779</a:t>
            </a:r>
            <a:r>
              <a:rPr lang="en-US" sz="1050" kern="1200" dirty="0"/>
              <a:t>)</a:t>
            </a:r>
            <a:endParaRPr lang="en-US" sz="1050" b="1" kern="1200" dirty="0">
              <a:solidFill>
                <a:srgbClr val="0033CC"/>
              </a:solidFill>
            </a:endParaRPr>
          </a:p>
        </p:txBody>
      </p:sp>
      <p:sp>
        <p:nvSpPr>
          <p:cNvPr id="19" name="TextBox 18">
            <a:extLst>
              <a:ext uri="{FF2B5EF4-FFF2-40B4-BE49-F238E27FC236}">
                <a16:creationId xmlns:a16="http://schemas.microsoft.com/office/drawing/2014/main" id="{19A40652-5A35-1D4A-9548-5D3604167D9F}"/>
              </a:ext>
            </a:extLst>
          </p:cNvPr>
          <p:cNvSpPr txBox="1"/>
          <p:nvPr/>
        </p:nvSpPr>
        <p:spPr>
          <a:xfrm>
            <a:off x="4277679" y="4268461"/>
            <a:ext cx="4736137" cy="2492990"/>
          </a:xfrm>
          <a:prstGeom prst="rect">
            <a:avLst/>
          </a:prstGeom>
          <a:noFill/>
          <a:ln w="15875">
            <a:noFill/>
          </a:ln>
        </p:spPr>
        <p:txBody>
          <a:bodyPr wrap="square" rtlCol="0">
            <a:spAutoFit/>
          </a:bodyPr>
          <a:lstStyle/>
          <a:p>
            <a:r>
              <a:rPr lang="en-US" sz="1200" b="1" dirty="0" smtClean="0">
                <a:latin typeface="Arial" charset="0"/>
              </a:rPr>
              <a:t>Chemical </a:t>
            </a:r>
            <a:r>
              <a:rPr lang="en-US" sz="1200" b="1" dirty="0">
                <a:latin typeface="Arial" charset="0"/>
              </a:rPr>
              <a:t>Vapor Deposition </a:t>
            </a:r>
            <a:r>
              <a:rPr lang="en-US" sz="1200" b="1" dirty="0" smtClean="0">
                <a:latin typeface="Arial" charset="0"/>
              </a:rPr>
              <a:t>System in </a:t>
            </a:r>
            <a:r>
              <a:rPr lang="en-US" sz="1200" b="1" dirty="0" err="1" smtClean="0">
                <a:latin typeface="Arial" charset="0"/>
              </a:rPr>
              <a:t>MagLab’s</a:t>
            </a:r>
            <a:r>
              <a:rPr lang="en-US" sz="1200" b="1" dirty="0" smtClean="0">
                <a:latin typeface="Arial" charset="0"/>
              </a:rPr>
              <a:t> </a:t>
            </a:r>
            <a:r>
              <a:rPr lang="en-US" sz="1200" b="1" dirty="0">
                <a:latin typeface="Arial" charset="0"/>
              </a:rPr>
              <a:t>Room </a:t>
            </a:r>
            <a:r>
              <a:rPr lang="en-US" sz="1200" b="1" dirty="0" smtClean="0">
                <a:latin typeface="Arial" charset="0"/>
              </a:rPr>
              <a:t>C318 that needed to be </a:t>
            </a:r>
            <a:r>
              <a:rPr lang="en-US" sz="1200" b="1" dirty="0">
                <a:latin typeface="Arial" charset="0"/>
              </a:rPr>
              <a:t>safely </a:t>
            </a:r>
            <a:r>
              <a:rPr lang="en-US" sz="1200" b="1" dirty="0" smtClean="0">
                <a:latin typeface="Arial" charset="0"/>
              </a:rPr>
              <a:t>disassembled.</a:t>
            </a:r>
          </a:p>
          <a:p>
            <a:r>
              <a:rPr lang="en-US" sz="1200" dirty="0" smtClean="0">
                <a:latin typeface="Arial" charset="0"/>
              </a:rPr>
              <a:t>To err on the side of safety, it was assumed that all volumes were in an unknown state throughout the gas handling system consisting of </a:t>
            </a:r>
            <a:r>
              <a:rPr lang="en-US" sz="1200" dirty="0">
                <a:latin typeface="Arial" charset="0"/>
              </a:rPr>
              <a:t>carrier gas lines and </a:t>
            </a:r>
            <a:r>
              <a:rPr lang="en-US" sz="1200" dirty="0" smtClean="0">
                <a:latin typeface="Arial" charset="0"/>
              </a:rPr>
              <a:t>the gas cabinet.  The gas cabinet contained:</a:t>
            </a:r>
            <a:endParaRPr lang="en-US" sz="1200" dirty="0">
              <a:latin typeface="Arial" charset="0"/>
            </a:endParaRPr>
          </a:p>
          <a:p>
            <a:pPr marL="742950" lvl="1" indent="-285750">
              <a:buFont typeface="Arial" panose="020B0604020202020204" pitchFamily="34" charset="0"/>
              <a:buChar char="•"/>
            </a:pPr>
            <a:r>
              <a:rPr lang="en-US" sz="1200" dirty="0">
                <a:latin typeface="Arial" charset="0"/>
              </a:rPr>
              <a:t>10% phosphine balance hydrogen</a:t>
            </a:r>
          </a:p>
          <a:p>
            <a:pPr marL="742950" lvl="1" indent="-285750">
              <a:buFont typeface="Arial" panose="020B0604020202020204" pitchFamily="34" charset="0"/>
              <a:buChar char="•"/>
            </a:pPr>
            <a:r>
              <a:rPr lang="en-US" sz="1200" dirty="0">
                <a:latin typeface="Arial" charset="0"/>
              </a:rPr>
              <a:t>10% germane balance hydrogen</a:t>
            </a:r>
          </a:p>
          <a:p>
            <a:pPr marL="742950" lvl="1" indent="-285750">
              <a:buFont typeface="Arial" panose="020B0604020202020204" pitchFamily="34" charset="0"/>
              <a:buChar char="•"/>
            </a:pPr>
            <a:r>
              <a:rPr lang="en-US" sz="1200" dirty="0">
                <a:latin typeface="Arial" charset="0"/>
              </a:rPr>
              <a:t>1% </a:t>
            </a:r>
            <a:r>
              <a:rPr lang="en-US" sz="1200" dirty="0" err="1">
                <a:latin typeface="Arial" charset="0"/>
              </a:rPr>
              <a:t>diborane</a:t>
            </a:r>
            <a:r>
              <a:rPr lang="en-US" sz="1200" dirty="0">
                <a:latin typeface="Arial" charset="0"/>
              </a:rPr>
              <a:t> balance helium	</a:t>
            </a:r>
          </a:p>
          <a:p>
            <a:r>
              <a:rPr lang="en-US" sz="1200" dirty="0">
                <a:latin typeface="Arial" charset="0"/>
              </a:rPr>
              <a:t>There was an issue with a control </a:t>
            </a:r>
            <a:r>
              <a:rPr lang="en-US" sz="1200" dirty="0" smtClean="0">
                <a:latin typeface="Arial" charset="0"/>
              </a:rPr>
              <a:t>valve (right photo) </a:t>
            </a:r>
            <a:r>
              <a:rPr lang="en-US" sz="1200" dirty="0">
                <a:latin typeface="Arial" charset="0"/>
              </a:rPr>
              <a:t>in the purging process that prohibited </a:t>
            </a:r>
            <a:r>
              <a:rPr lang="en-US" sz="1200" dirty="0" smtClean="0">
                <a:latin typeface="Arial" charset="0"/>
              </a:rPr>
              <a:t>the safety group </a:t>
            </a:r>
            <a:r>
              <a:rPr lang="en-US" sz="1200" dirty="0">
                <a:latin typeface="Arial" charset="0"/>
              </a:rPr>
              <a:t>from completing the final </a:t>
            </a:r>
            <a:r>
              <a:rPr lang="en-US" sz="1200" dirty="0" smtClean="0">
                <a:latin typeface="Arial" charset="0"/>
              </a:rPr>
              <a:t>purge, </a:t>
            </a:r>
            <a:r>
              <a:rPr lang="en-US" sz="1200" dirty="0">
                <a:latin typeface="Arial" charset="0"/>
              </a:rPr>
              <a:t>potentially trapping gas </a:t>
            </a:r>
            <a:r>
              <a:rPr lang="en-US" sz="1200" dirty="0" smtClean="0">
                <a:latin typeface="Arial" charset="0"/>
              </a:rPr>
              <a:t>in the final length of tubing from </a:t>
            </a:r>
            <a:r>
              <a:rPr lang="en-US" sz="1200" dirty="0">
                <a:latin typeface="Arial" charset="0"/>
              </a:rPr>
              <a:t>the last </a:t>
            </a:r>
            <a:r>
              <a:rPr lang="en-US" sz="1200" dirty="0" smtClean="0">
                <a:latin typeface="Arial" charset="0"/>
              </a:rPr>
              <a:t>cylinder, which contained </a:t>
            </a:r>
            <a:r>
              <a:rPr lang="en-US" sz="1200" dirty="0">
                <a:latin typeface="Arial" charset="0"/>
              </a:rPr>
              <a:t>10% silane balance hydrogen. </a:t>
            </a:r>
            <a:r>
              <a:rPr lang="en-US" sz="1200" dirty="0" smtClean="0">
                <a:latin typeface="Arial" charset="0"/>
              </a:rPr>
              <a:t>The ISM process addressed this situation safely.</a:t>
            </a:r>
            <a:endParaRPr lang="en-US" sz="1200" dirty="0">
              <a:latin typeface="Arial" charset="0"/>
            </a:endParaRPr>
          </a:p>
        </p:txBody>
      </p:sp>
      <p:sp>
        <p:nvSpPr>
          <p:cNvPr id="17" name="Text Box 28">
            <a:extLst>
              <a:ext uri="{FF2B5EF4-FFF2-40B4-BE49-F238E27FC236}">
                <a16:creationId xmlns:a16="http://schemas.microsoft.com/office/drawing/2014/main" id="{F2A15EFB-C32A-F746-91A8-ED549473D7C7}"/>
              </a:ext>
            </a:extLst>
          </p:cNvPr>
          <p:cNvSpPr txBox="1">
            <a:spLocks noChangeArrowheads="1"/>
          </p:cNvSpPr>
          <p:nvPr/>
        </p:nvSpPr>
        <p:spPr bwMode="auto">
          <a:xfrm>
            <a:off x="69454" y="1182905"/>
            <a:ext cx="4077054" cy="5601533"/>
          </a:xfrm>
          <a:prstGeom prst="rect">
            <a:avLst/>
          </a:prstGeom>
          <a:noFill/>
          <a:ln w="9525">
            <a:noFill/>
            <a:miter lim="800000"/>
            <a:headEnd/>
            <a:tailEnd/>
          </a:ln>
        </p:spPr>
        <p:txBody>
          <a:bodyPr wrap="square">
            <a:spAutoFit/>
          </a:bodyPr>
          <a:lstStyle/>
          <a:p>
            <a:r>
              <a:rPr lang="en-US" sz="1200" b="1" i="1" dirty="0">
                <a:solidFill>
                  <a:srgbClr val="000000"/>
                </a:solidFill>
              </a:rPr>
              <a:t>What was the </a:t>
            </a:r>
            <a:r>
              <a:rPr lang="en-US" sz="1200" b="1" i="1" dirty="0" smtClean="0">
                <a:solidFill>
                  <a:srgbClr val="000000"/>
                </a:solidFill>
              </a:rPr>
              <a:t>status </a:t>
            </a:r>
            <a:r>
              <a:rPr lang="en-US" sz="1200" b="1" i="1" dirty="0">
                <a:solidFill>
                  <a:srgbClr val="000000"/>
                </a:solidFill>
              </a:rPr>
              <a:t>of the </a:t>
            </a:r>
            <a:r>
              <a:rPr lang="en-US" sz="1200" b="1" i="1" dirty="0" smtClean="0">
                <a:solidFill>
                  <a:srgbClr val="000000"/>
                </a:solidFill>
              </a:rPr>
              <a:t>Low-Pressure Chemical Vapor Deposition (LPCVD) System?</a:t>
            </a:r>
            <a:endParaRPr lang="en-US" sz="1200" b="1" i="1" dirty="0">
              <a:solidFill>
                <a:srgbClr val="000000"/>
              </a:solidFill>
            </a:endParaRPr>
          </a:p>
          <a:p>
            <a:r>
              <a:rPr lang="en-US" sz="1200" i="1" dirty="0" smtClean="0">
                <a:solidFill>
                  <a:srgbClr val="000000"/>
                </a:solidFill>
              </a:rPr>
              <a:t>-- </a:t>
            </a:r>
            <a:r>
              <a:rPr lang="en-US" sz="1200" dirty="0" smtClean="0">
                <a:solidFill>
                  <a:srgbClr val="000000"/>
                </a:solidFill>
              </a:rPr>
              <a:t>A professor, whose research involved chemical vapor deposition of semiconductor nanostructures using toxic gasses, departed Florida State University (FSU) and the MagLab, leaving the equipment in a safe state.</a:t>
            </a:r>
          </a:p>
          <a:p>
            <a:r>
              <a:rPr lang="en-US" sz="1200" i="1" dirty="0" smtClean="0">
                <a:solidFill>
                  <a:srgbClr val="000000"/>
                </a:solidFill>
              </a:rPr>
              <a:t>-- </a:t>
            </a:r>
            <a:r>
              <a:rPr lang="en-US" sz="1200" dirty="0" smtClean="0">
                <a:solidFill>
                  <a:srgbClr val="000000"/>
                </a:solidFill>
              </a:rPr>
              <a:t> After several years of sitting dormant, during which time it was determined that no future hire would be sought to utilize this expensive system, it was decided to remove the system.</a:t>
            </a:r>
            <a:endParaRPr lang="en-US" sz="1200" i="1" dirty="0">
              <a:solidFill>
                <a:srgbClr val="000000"/>
              </a:solidFill>
            </a:endParaRPr>
          </a:p>
          <a:p>
            <a:r>
              <a:rPr lang="en-US" sz="1200" dirty="0" smtClean="0">
                <a:latin typeface="Arial" charset="0"/>
              </a:rPr>
              <a:t>-- Recognizing that disassembly could involve new hazards, a full Integrated Safety Management (ISM) analysis was initiated.</a:t>
            </a:r>
            <a:endParaRPr lang="en-US" sz="1200" b="1" i="1" dirty="0">
              <a:solidFill>
                <a:srgbClr val="000000"/>
              </a:solidFill>
            </a:endParaRPr>
          </a:p>
          <a:p>
            <a:pPr algn="just">
              <a:spcBef>
                <a:spcPts val="600"/>
              </a:spcBef>
            </a:pPr>
            <a:r>
              <a:rPr lang="en-US" sz="1200" b="1" i="1" dirty="0"/>
              <a:t>What </a:t>
            </a:r>
            <a:r>
              <a:rPr lang="en-US" sz="1200" b="1" i="1" dirty="0" smtClean="0"/>
              <a:t>were </a:t>
            </a:r>
            <a:r>
              <a:rPr lang="en-US" sz="1200" b="1" i="1" dirty="0"/>
              <a:t>the </a:t>
            </a:r>
            <a:r>
              <a:rPr lang="en-US" sz="1200" b="1" i="1" dirty="0" smtClean="0"/>
              <a:t>potential hazards</a:t>
            </a:r>
            <a:r>
              <a:rPr lang="en-US" sz="1200" b="1" i="1" dirty="0"/>
              <a:t>?</a:t>
            </a:r>
          </a:p>
          <a:p>
            <a:pPr marL="171450" lvl="0" indent="-171450">
              <a:buFont typeface="Arial" panose="020B0604020202020204" pitchFamily="34" charset="0"/>
              <a:buChar char="•"/>
            </a:pPr>
            <a:r>
              <a:rPr lang="en-US" sz="1200" dirty="0">
                <a:latin typeface="Arial" charset="0"/>
              </a:rPr>
              <a:t>High pressure </a:t>
            </a:r>
            <a:r>
              <a:rPr lang="en-US" sz="1200" dirty="0" smtClean="0">
                <a:latin typeface="Arial" charset="0"/>
              </a:rPr>
              <a:t>and/or poisonous gases</a:t>
            </a:r>
            <a:endParaRPr lang="en-US" sz="1200" dirty="0">
              <a:latin typeface="Arial" charset="0"/>
            </a:endParaRPr>
          </a:p>
          <a:p>
            <a:pPr marL="171450" lvl="0" indent="-171450">
              <a:buFont typeface="Arial" panose="020B0604020202020204" pitchFamily="34" charset="0"/>
              <a:buChar char="•"/>
            </a:pPr>
            <a:r>
              <a:rPr lang="en-US" sz="1200" dirty="0">
                <a:latin typeface="Arial" charset="0"/>
              </a:rPr>
              <a:t>Flammable and pyrophoric gas mixture</a:t>
            </a:r>
          </a:p>
          <a:p>
            <a:pPr marL="171450" lvl="0" indent="-171450">
              <a:buFont typeface="Arial" panose="020B0604020202020204" pitchFamily="34" charset="0"/>
              <a:buChar char="•"/>
            </a:pPr>
            <a:r>
              <a:rPr lang="en-US" sz="1200" dirty="0" smtClean="0">
                <a:latin typeface="Arial" charset="0"/>
              </a:rPr>
              <a:t>Electrical p</a:t>
            </a:r>
            <a:r>
              <a:rPr lang="en-US" sz="1200" dirty="0" smtClean="0">
                <a:latin typeface="Arial" charset="0"/>
              </a:rPr>
              <a:t>ower </a:t>
            </a:r>
            <a:r>
              <a:rPr lang="en-US" sz="1200" dirty="0">
                <a:latin typeface="Arial" charset="0"/>
              </a:rPr>
              <a:t>as </a:t>
            </a:r>
            <a:r>
              <a:rPr lang="en-US" sz="1200" dirty="0" smtClean="0">
                <a:latin typeface="Arial" charset="0"/>
              </a:rPr>
              <a:t>an ignition </a:t>
            </a:r>
            <a:r>
              <a:rPr lang="en-US" sz="1200" dirty="0">
                <a:latin typeface="Arial" charset="0"/>
              </a:rPr>
              <a:t>source</a:t>
            </a:r>
          </a:p>
          <a:p>
            <a:pPr marL="171450" lvl="0" indent="-171450">
              <a:buFont typeface="Arial" panose="020B0604020202020204" pitchFamily="34" charset="0"/>
              <a:buChar char="•"/>
            </a:pPr>
            <a:r>
              <a:rPr lang="en-US" sz="1200" dirty="0" smtClean="0">
                <a:latin typeface="Arial" charset="0"/>
              </a:rPr>
              <a:t>Assumed unknown </a:t>
            </a:r>
            <a:r>
              <a:rPr lang="en-US" sz="1200" dirty="0">
                <a:latin typeface="Arial" charset="0"/>
              </a:rPr>
              <a:t>state of carrier gas </a:t>
            </a:r>
            <a:r>
              <a:rPr lang="en-US" sz="1200" dirty="0" smtClean="0">
                <a:latin typeface="Arial" charset="0"/>
              </a:rPr>
              <a:t>lines</a:t>
            </a:r>
            <a:endParaRPr lang="en-US" sz="1200" b="1" i="1" dirty="0" smtClean="0">
              <a:solidFill>
                <a:srgbClr val="000000"/>
              </a:solidFill>
            </a:endParaRPr>
          </a:p>
          <a:p>
            <a:pPr>
              <a:spcBef>
                <a:spcPts val="600"/>
              </a:spcBef>
            </a:pPr>
            <a:r>
              <a:rPr lang="en-US" sz="1200" b="1" i="1" dirty="0" smtClean="0">
                <a:solidFill>
                  <a:srgbClr val="000000"/>
                </a:solidFill>
              </a:rPr>
              <a:t>What </a:t>
            </a:r>
            <a:r>
              <a:rPr lang="en-US" sz="1200" b="1" i="1" dirty="0">
                <a:solidFill>
                  <a:srgbClr val="000000"/>
                </a:solidFill>
              </a:rPr>
              <a:t>controls under the Integrated Safety Management System (ISM) were used to limit risk? </a:t>
            </a:r>
          </a:p>
          <a:p>
            <a:pPr marL="171450" lvl="0" indent="-171450">
              <a:buFont typeface="Arial" panose="020B0604020202020204" pitchFamily="34" charset="0"/>
              <a:buChar char="•"/>
            </a:pPr>
            <a:r>
              <a:rPr lang="en-US" sz="1200" dirty="0" smtClean="0">
                <a:solidFill>
                  <a:srgbClr val="000000"/>
                </a:solidFill>
              </a:rPr>
              <a:t>Three MagLab </a:t>
            </a:r>
            <a:r>
              <a:rPr lang="en-US" sz="1200" dirty="0">
                <a:solidFill>
                  <a:srgbClr val="000000"/>
                </a:solidFill>
              </a:rPr>
              <a:t>subject matter experts </a:t>
            </a:r>
            <a:r>
              <a:rPr lang="en-US" sz="1200" dirty="0" smtClean="0">
                <a:solidFill>
                  <a:srgbClr val="000000"/>
                </a:solidFill>
              </a:rPr>
              <a:t>were consulted.</a:t>
            </a:r>
            <a:endParaRPr lang="en-US" sz="1200" dirty="0">
              <a:solidFill>
                <a:srgbClr val="000000"/>
              </a:solidFill>
            </a:endParaRPr>
          </a:p>
          <a:p>
            <a:pPr marL="171450" lvl="0" indent="-171450">
              <a:buFont typeface="Arial" panose="020B0604020202020204" pitchFamily="34" charset="0"/>
              <a:buChar char="•"/>
            </a:pPr>
            <a:r>
              <a:rPr lang="en-US" sz="1200" dirty="0">
                <a:solidFill>
                  <a:srgbClr val="000000"/>
                </a:solidFill>
              </a:rPr>
              <a:t>An independent subject matter expert from </a:t>
            </a:r>
            <a:r>
              <a:rPr lang="en-US" sz="1200" dirty="0" err="1">
                <a:solidFill>
                  <a:srgbClr val="000000"/>
                </a:solidFill>
              </a:rPr>
              <a:t>AirGas</a:t>
            </a:r>
            <a:r>
              <a:rPr lang="en-US" sz="1200" dirty="0">
                <a:solidFill>
                  <a:srgbClr val="000000"/>
                </a:solidFill>
              </a:rPr>
              <a:t> was consulted on the hazardous </a:t>
            </a:r>
            <a:r>
              <a:rPr lang="en-US" sz="1200" dirty="0" smtClean="0">
                <a:solidFill>
                  <a:srgbClr val="000000"/>
                </a:solidFill>
              </a:rPr>
              <a:t>gasses.</a:t>
            </a:r>
            <a:endParaRPr lang="en-US" sz="1200" dirty="0">
              <a:solidFill>
                <a:srgbClr val="000000"/>
              </a:solidFill>
            </a:endParaRPr>
          </a:p>
          <a:p>
            <a:pPr marL="171450" lvl="0" indent="-171450">
              <a:buFont typeface="Arial" panose="020B0604020202020204" pitchFamily="34" charset="0"/>
              <a:buChar char="•"/>
            </a:pPr>
            <a:r>
              <a:rPr lang="en-US" sz="1200" dirty="0" smtClean="0">
                <a:solidFill>
                  <a:srgbClr val="000000"/>
                </a:solidFill>
              </a:rPr>
              <a:t>A Safety </a:t>
            </a:r>
            <a:r>
              <a:rPr lang="en-US" sz="1200" dirty="0">
                <a:solidFill>
                  <a:srgbClr val="000000"/>
                </a:solidFill>
              </a:rPr>
              <a:t>Standard Operating </a:t>
            </a:r>
            <a:r>
              <a:rPr lang="en-US" sz="1200" dirty="0" smtClean="0">
                <a:solidFill>
                  <a:srgbClr val="000000"/>
                </a:solidFill>
              </a:rPr>
              <a:t>Procedure was developed and approved that included:</a:t>
            </a:r>
            <a:endParaRPr lang="en-US" sz="1200" dirty="0">
              <a:solidFill>
                <a:srgbClr val="000000"/>
              </a:solidFill>
            </a:endParaRPr>
          </a:p>
          <a:p>
            <a:pPr marL="460375" lvl="1" indent="-171450">
              <a:buFont typeface="Arial" panose="020B0604020202020204" pitchFamily="34" charset="0"/>
              <a:buChar char="•"/>
            </a:pPr>
            <a:r>
              <a:rPr lang="en-US" sz="1200" dirty="0">
                <a:solidFill>
                  <a:srgbClr val="000000"/>
                </a:solidFill>
              </a:rPr>
              <a:t>Two qualified workers </a:t>
            </a:r>
            <a:r>
              <a:rPr lang="en-US" sz="1200" dirty="0" smtClean="0">
                <a:solidFill>
                  <a:srgbClr val="000000"/>
                </a:solidFill>
              </a:rPr>
              <a:t>always present during work</a:t>
            </a:r>
            <a:endParaRPr lang="en-US" sz="1200" dirty="0">
              <a:solidFill>
                <a:srgbClr val="000000"/>
              </a:solidFill>
            </a:endParaRPr>
          </a:p>
          <a:p>
            <a:pPr marL="460375" lvl="1" indent="-171450">
              <a:buFont typeface="Arial" panose="020B0604020202020204" pitchFamily="34" charset="0"/>
              <a:buChar char="•"/>
            </a:pPr>
            <a:r>
              <a:rPr lang="en-US" sz="1200" dirty="0" smtClean="0">
                <a:solidFill>
                  <a:srgbClr val="000000"/>
                </a:solidFill>
              </a:rPr>
              <a:t>Ventilation continuously monitored during work</a:t>
            </a:r>
            <a:endParaRPr lang="en-US" sz="1200" dirty="0">
              <a:solidFill>
                <a:srgbClr val="000000"/>
              </a:solidFill>
            </a:endParaRPr>
          </a:p>
          <a:p>
            <a:pPr marL="171450" lvl="0" indent="-171450">
              <a:buFont typeface="Arial" panose="020B0604020202020204" pitchFamily="34" charset="0"/>
              <a:buChar char="•"/>
            </a:pPr>
            <a:r>
              <a:rPr lang="en-US" sz="1200" dirty="0" smtClean="0">
                <a:solidFill>
                  <a:srgbClr val="000000"/>
                </a:solidFill>
              </a:rPr>
              <a:t>FSU’s chemical </a:t>
            </a:r>
            <a:r>
              <a:rPr lang="en-US" sz="1200" dirty="0">
                <a:solidFill>
                  <a:srgbClr val="000000"/>
                </a:solidFill>
              </a:rPr>
              <a:t>safety office </a:t>
            </a:r>
            <a:r>
              <a:rPr lang="en-US" sz="1200" dirty="0" smtClean="0">
                <a:solidFill>
                  <a:srgbClr val="000000"/>
                </a:solidFill>
              </a:rPr>
              <a:t>handled the </a:t>
            </a:r>
            <a:r>
              <a:rPr lang="en-US" sz="1200" dirty="0">
                <a:solidFill>
                  <a:srgbClr val="000000"/>
                </a:solidFill>
              </a:rPr>
              <a:t>hazardous waste </a:t>
            </a:r>
            <a:r>
              <a:rPr lang="en-US" sz="1200" dirty="0" smtClean="0">
                <a:solidFill>
                  <a:srgbClr val="000000"/>
                </a:solidFill>
              </a:rPr>
              <a:t>disposal.</a:t>
            </a:r>
            <a:endParaRPr lang="en-US" sz="600" dirty="0">
              <a:solidFill>
                <a:srgbClr val="000000"/>
              </a:solidFill>
            </a:endParaRPr>
          </a:p>
        </p:txBody>
      </p:sp>
      <p:pic>
        <p:nvPicPr>
          <p:cNvPr id="41" name="Picture 40" descr="20190913_084757"/>
          <p:cNvPicPr/>
          <p:nvPr/>
        </p:nvPicPr>
        <p:blipFill rotWithShape="1">
          <a:blip r:embed="rId5" cstate="print">
            <a:extLst>
              <a:ext uri="{28A0092B-C50C-407E-A947-70E740481C1C}">
                <a14:useLocalDpi xmlns:a14="http://schemas.microsoft.com/office/drawing/2010/main" val="0"/>
              </a:ext>
            </a:extLst>
          </a:blip>
          <a:srcRect l="29928" r="14683"/>
          <a:stretch/>
        </p:blipFill>
        <p:spPr bwMode="auto">
          <a:xfrm>
            <a:off x="7438871" y="1294457"/>
            <a:ext cx="1574945" cy="2864980"/>
          </a:xfrm>
          <a:prstGeom prst="rect">
            <a:avLst/>
          </a:prstGeom>
          <a:noFill/>
          <a:ln>
            <a:noFill/>
          </a:ln>
        </p:spPr>
      </p:pic>
      <p:pic>
        <p:nvPicPr>
          <p:cNvPr id="2" name="Picture 1"/>
          <p:cNvPicPr>
            <a:picLocks noChangeAspect="1"/>
          </p:cNvPicPr>
          <p:nvPr/>
        </p:nvPicPr>
        <p:blipFill rotWithShape="1">
          <a:blip r:embed="rId6"/>
          <a:srcRect l="3044" r="1377" b="6200"/>
          <a:stretch/>
        </p:blipFill>
        <p:spPr>
          <a:xfrm>
            <a:off x="4252094" y="1294457"/>
            <a:ext cx="3136260" cy="2864980"/>
          </a:xfrm>
          <a:prstGeom prst="rect">
            <a:avLst/>
          </a:prstGeom>
        </p:spPr>
      </p:pic>
      <p:sp>
        <p:nvSpPr>
          <p:cNvPr id="11" name="Rectangle 49"/>
          <p:cNvSpPr>
            <a:spLocks noChangeArrowheads="1"/>
          </p:cNvSpPr>
          <p:nvPr/>
        </p:nvSpPr>
        <p:spPr bwMode="auto">
          <a:xfrm>
            <a:off x="4188309" y="1259453"/>
            <a:ext cx="4884718" cy="5481390"/>
          </a:xfrm>
          <a:prstGeom prst="rect">
            <a:avLst/>
          </a:prstGeom>
          <a:noFill/>
          <a:ln w="19050">
            <a:solidFill>
              <a:srgbClr val="0033CC"/>
            </a:solidFill>
            <a:miter lim="800000"/>
            <a:headEnd/>
            <a:tailEnd/>
          </a:ln>
        </p:spPr>
        <p:txBody>
          <a:bodyPr wrap="none" anchor="ctr"/>
          <a:lstStyle/>
          <a:p>
            <a:endParaRPr lang="en-US"/>
          </a:p>
        </p:txBody>
      </p:sp>
    </p:spTree>
    <p:extLst>
      <p:ext uri="{BB962C8B-B14F-4D97-AF65-F5344CB8AC3E}">
        <p14:creationId xmlns:p14="http://schemas.microsoft.com/office/powerpoint/2010/main" val="167605497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02ED0CECD0B641A5BB9FB5CB620836" ma:contentTypeVersion="1" ma:contentTypeDescription="Create a new document." ma:contentTypeScope="" ma:versionID="83dda36b849837e9f775fc17b333851c">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A7C6FE-4BDA-4ADD-9B80-1287133E6993}"/>
</file>

<file path=customXml/itemProps2.xml><?xml version="1.0" encoding="utf-8"?>
<ds:datastoreItem xmlns:ds="http://schemas.openxmlformats.org/officeDocument/2006/customXml" ds:itemID="{22C2F7A5-46CD-4F4A-91F7-3D9ED74DE39E}"/>
</file>

<file path=customXml/itemProps3.xml><?xml version="1.0" encoding="utf-8"?>
<ds:datastoreItem xmlns:ds="http://schemas.openxmlformats.org/officeDocument/2006/customXml" ds:itemID="{F103DB28-41C4-455C-8755-889754FF91AD}"/>
</file>

<file path=docProps/app.xml><?xml version="1.0" encoding="utf-8"?>
<Properties xmlns="http://schemas.openxmlformats.org/officeDocument/2006/extended-properties" xmlns:vt="http://schemas.openxmlformats.org/officeDocument/2006/docPropsVTypes">
  <TotalTime>7369</TotalTime>
  <Words>360</Words>
  <Application>Microsoft Office PowerPoint</Application>
  <PresentationFormat>On-screen Show (4:3)</PresentationFormat>
  <Paragraphs>27</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214</cp:revision>
  <cp:lastPrinted>2019-07-16T13:07:28Z</cp:lastPrinted>
  <dcterms:created xsi:type="dcterms:W3CDTF">2004-08-07T03:10:56Z</dcterms:created>
  <dcterms:modified xsi:type="dcterms:W3CDTF">2020-08-18T19:49:10Z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0x0101000802ED0CECD0B641A5BB9FB5CB620836</vt:lpwstr>
  </property>
</Properties>
</file>