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89387" autoAdjust="0"/>
  </p:normalViewPr>
  <p:slideViewPr>
    <p:cSldViewPr snapToGrid="0">
      <p:cViewPr varScale="1">
        <p:scale>
          <a:sx n="80" d="100"/>
          <a:sy n="80" d="100"/>
        </p:scale>
        <p:origin x="1147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03/PhysRevLett.124.1053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103/PhysRevLett.124.105302" TargetMode="Externa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90489" y="1502953"/>
            <a:ext cx="461962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When </a:t>
            </a:r>
            <a:r>
              <a:rPr lang="en-US" sz="1200" dirty="0"/>
              <a:t>rotating classical fluids </a:t>
            </a:r>
            <a:r>
              <a:rPr lang="en-US" sz="1200" dirty="0" smtClean="0"/>
              <a:t>merge, </a:t>
            </a:r>
            <a:r>
              <a:rPr lang="en-US" sz="1200" dirty="0"/>
              <a:t>the viscous shear </a:t>
            </a:r>
            <a:r>
              <a:rPr lang="en-US" sz="1200" dirty="0" smtClean="0"/>
              <a:t>force </a:t>
            </a:r>
            <a:r>
              <a:rPr lang="en-US" sz="1200" dirty="0"/>
              <a:t>at the interface can lead to the formation of </a:t>
            </a:r>
            <a:r>
              <a:rPr lang="en-US" sz="1200" dirty="0" err="1"/>
              <a:t>vortical</a:t>
            </a:r>
            <a:r>
              <a:rPr lang="en-US" sz="1200" dirty="0"/>
              <a:t> </a:t>
            </a:r>
            <a:r>
              <a:rPr lang="en-US" sz="1200" dirty="0" smtClean="0"/>
              <a:t>structures, the drifting of which assists angular momentum transfer </a:t>
            </a:r>
            <a:r>
              <a:rPr lang="en-US" sz="1200" dirty="0"/>
              <a:t>from one fluid body to </a:t>
            </a:r>
            <a:r>
              <a:rPr lang="en-US" sz="1200" dirty="0" smtClean="0"/>
              <a:t>another. </a:t>
            </a:r>
            <a:r>
              <a:rPr lang="en-US" sz="1200" i="1" u="sng" dirty="0"/>
              <a:t>However, for </a:t>
            </a:r>
            <a:r>
              <a:rPr lang="en-US" sz="1200" i="1" u="sng" dirty="0" smtClean="0"/>
              <a:t>inviscid </a:t>
            </a:r>
            <a:r>
              <a:rPr lang="en-US" sz="1200" i="1" u="sng" dirty="0"/>
              <a:t>quantum fluids such as Bose-Einstein </a:t>
            </a:r>
            <a:r>
              <a:rPr lang="en-US" sz="1200" i="1" u="sng" dirty="0" smtClean="0"/>
              <a:t>Condensates </a:t>
            </a:r>
            <a:r>
              <a:rPr lang="en-US" sz="1200" i="1" u="sng" dirty="0"/>
              <a:t>(BECs), little is known on what flow structures may form at the interface and how the angular momentum transfer is achieved between rotating </a:t>
            </a:r>
            <a:r>
              <a:rPr lang="en-US" sz="1200" i="1" u="sng" dirty="0" smtClean="0"/>
              <a:t>BECs.</a:t>
            </a:r>
            <a:endParaRPr lang="en-US" sz="1200" i="1" u="sng" dirty="0"/>
          </a:p>
          <a:p>
            <a:pPr algn="just"/>
            <a:endParaRPr lang="en-US" sz="800" dirty="0"/>
          </a:p>
          <a:p>
            <a:pPr algn="just"/>
            <a:r>
              <a:rPr lang="en-US" sz="1200" dirty="0" smtClean="0"/>
              <a:t>Researchers report </a:t>
            </a:r>
            <a:r>
              <a:rPr lang="en-US" sz="1200" dirty="0"/>
              <a:t>the first numerical study of the merging dynamics of two rotating atomic BECs </a:t>
            </a:r>
            <a:r>
              <a:rPr lang="en-US" sz="1200" dirty="0" smtClean="0"/>
              <a:t>in </a:t>
            </a:r>
            <a:r>
              <a:rPr lang="en-US" sz="1200" dirty="0"/>
              <a:t>three dimensional </a:t>
            </a:r>
            <a:r>
              <a:rPr lang="en-US" sz="1200" dirty="0" smtClean="0"/>
              <a:t>space. </a:t>
            </a:r>
            <a:r>
              <a:rPr lang="en-US" sz="1200" i="1" u="sng" dirty="0" smtClean="0"/>
              <a:t>A </a:t>
            </a:r>
            <a:r>
              <a:rPr lang="en-US" sz="1200" i="1" u="sng" dirty="0"/>
              <a:t>soliton sheet resembling a “corkscrew” </a:t>
            </a:r>
            <a:r>
              <a:rPr lang="en-US" sz="1200" i="1" u="sng" dirty="0" smtClean="0"/>
              <a:t>spontaneously emerges </a:t>
            </a:r>
            <a:r>
              <a:rPr lang="en-US" sz="1200" i="1" u="sng" dirty="0"/>
              <a:t>at the </a:t>
            </a:r>
            <a:r>
              <a:rPr lang="en-US" sz="1200" i="1" u="sng" dirty="0" smtClean="0"/>
              <a:t>interface (see yellow line in the figure).</a:t>
            </a:r>
            <a:r>
              <a:rPr lang="en-US" sz="1200" i="1" dirty="0" smtClean="0"/>
              <a:t> </a:t>
            </a:r>
            <a:r>
              <a:rPr lang="en-US" sz="1200" dirty="0" smtClean="0"/>
              <a:t>Angular momentum transfer </a:t>
            </a:r>
            <a:r>
              <a:rPr lang="en-US" sz="1200" dirty="0"/>
              <a:t>is achieved </a:t>
            </a:r>
            <a:r>
              <a:rPr lang="en-US" sz="1200" dirty="0" smtClean="0"/>
              <a:t>via </a:t>
            </a:r>
            <a:r>
              <a:rPr lang="en-US" sz="1200" dirty="0"/>
              <a:t>a novel mechanism: the </a:t>
            </a:r>
            <a:r>
              <a:rPr lang="en-US" sz="1200" dirty="0" err="1"/>
              <a:t>solitonic</a:t>
            </a:r>
            <a:r>
              <a:rPr lang="en-US" sz="1200" dirty="0"/>
              <a:t> “corkscrew</a:t>
            </a:r>
            <a:r>
              <a:rPr lang="en-US" sz="1200" dirty="0" smtClean="0"/>
              <a:t>” exerts </a:t>
            </a:r>
            <a:r>
              <a:rPr lang="en-US" sz="1200" dirty="0"/>
              <a:t>a torque that directly creates </a:t>
            </a:r>
            <a:r>
              <a:rPr lang="en-US" sz="1200" dirty="0" smtClean="0"/>
              <a:t>angular momentum in </a:t>
            </a:r>
            <a:r>
              <a:rPr lang="en-US" sz="1200" dirty="0"/>
              <a:t>the initially static BEC and annihilates </a:t>
            </a:r>
            <a:r>
              <a:rPr lang="en-US" sz="1200" dirty="0" smtClean="0"/>
              <a:t>angular momentum in </a:t>
            </a:r>
            <a:r>
              <a:rPr lang="en-US" sz="1200" dirty="0"/>
              <a:t>the rotating BEC. </a:t>
            </a:r>
            <a:r>
              <a:rPr lang="en-US" sz="1200" i="1" u="sng" dirty="0"/>
              <a:t>Strikingly, </a:t>
            </a:r>
            <a:r>
              <a:rPr lang="en-US" sz="1200" i="1" u="sng" dirty="0" smtClean="0"/>
              <a:t>this rapid </a:t>
            </a:r>
            <a:r>
              <a:rPr lang="en-US" sz="1200" i="1" u="sng" dirty="0"/>
              <a:t>angular momentum transfer occurs without involving fluid </a:t>
            </a:r>
            <a:r>
              <a:rPr lang="en-US" sz="1200" i="1" u="sng" dirty="0" smtClean="0"/>
              <a:t>transfer between the two BECs.</a:t>
            </a:r>
            <a:endParaRPr lang="en-US" sz="1200" dirty="0"/>
          </a:p>
          <a:p>
            <a:pPr algn="just"/>
            <a:endParaRPr lang="en-US" sz="800" dirty="0"/>
          </a:p>
          <a:p>
            <a:pPr algn="just"/>
            <a:r>
              <a:rPr lang="en-US" sz="1200" dirty="0"/>
              <a:t>Uncovering this fascinating </a:t>
            </a:r>
            <a:r>
              <a:rPr lang="en-US" sz="1200" dirty="0" smtClean="0"/>
              <a:t>angular momentum transport </a:t>
            </a:r>
            <a:r>
              <a:rPr lang="en-US" sz="1200" dirty="0"/>
              <a:t>mechanism not only enriches our knowledge of </a:t>
            </a:r>
            <a:r>
              <a:rPr lang="en-US" sz="1200" dirty="0" smtClean="0"/>
              <a:t>merging BECs but </a:t>
            </a:r>
            <a:r>
              <a:rPr lang="en-US" sz="1200" dirty="0"/>
              <a:t>also has a far-reaching impact due to its relevance to the dynamical evolution of various rotating coherent matter-wave </a:t>
            </a:r>
            <a:r>
              <a:rPr lang="en-US" sz="1200" dirty="0" smtClean="0"/>
              <a:t>systems, such as </a:t>
            </a:r>
            <a:r>
              <a:rPr lang="en-US" sz="1200" i="1" u="sng" dirty="0" smtClean="0"/>
              <a:t>the </a:t>
            </a:r>
            <a:r>
              <a:rPr lang="en-US" sz="1200" i="1" u="sng" dirty="0"/>
              <a:t>merging of spinning neutron stars </a:t>
            </a:r>
            <a:r>
              <a:rPr lang="en-US" sz="1200" i="1" u="sng" dirty="0" smtClean="0"/>
              <a:t>and </a:t>
            </a:r>
            <a:r>
              <a:rPr lang="en-US" sz="1200" i="1" u="sng" dirty="0"/>
              <a:t>the collision of revolving galactic dark matter halos that are believed to form </a:t>
            </a:r>
            <a:r>
              <a:rPr lang="en-US" sz="1200" i="1" u="sng" dirty="0" smtClean="0"/>
              <a:t>Bose-Einstein Condensates</a:t>
            </a:r>
            <a:r>
              <a:rPr lang="en-US" sz="1200" dirty="0" smtClean="0"/>
              <a:t>. 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3836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810125" y="1468392"/>
            <a:ext cx="4257676" cy="4787902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38100" y="6256293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 The work was done at the Cryogenics Lab of the National High Magnetic Field Laboratory.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T</a:t>
            </a:r>
            <a:r>
              <a:rPr lang="en-US" sz="1100" dirty="0">
                <a:solidFill>
                  <a:srgbClr val="333399"/>
                </a:solidFill>
              </a:rPr>
              <a:t>. Kanai, W. </a:t>
            </a:r>
            <a:r>
              <a:rPr lang="en-US" sz="1100" dirty="0" smtClean="0">
                <a:solidFill>
                  <a:srgbClr val="333399"/>
                </a:solidFill>
              </a:rPr>
              <a:t>Guo, </a:t>
            </a:r>
            <a:r>
              <a:rPr lang="en-US" sz="1100" dirty="0">
                <a:solidFill>
                  <a:srgbClr val="333399"/>
                </a:solidFill>
              </a:rPr>
              <a:t>M. </a:t>
            </a:r>
            <a:r>
              <a:rPr lang="en-US" sz="1100" dirty="0" err="1">
                <a:solidFill>
                  <a:srgbClr val="333399"/>
                </a:solidFill>
              </a:rPr>
              <a:t>Tsubota</a:t>
            </a:r>
            <a:r>
              <a:rPr lang="en-US" sz="1100" dirty="0">
                <a:solidFill>
                  <a:srgbClr val="333399"/>
                </a:solidFill>
              </a:rPr>
              <a:t>, and D. </a:t>
            </a:r>
            <a:r>
              <a:rPr lang="en-US" sz="1100" dirty="0" err="1">
                <a:solidFill>
                  <a:srgbClr val="333399"/>
                </a:solidFill>
              </a:rPr>
              <a:t>Jin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i="1" dirty="0">
                <a:solidFill>
                  <a:srgbClr val="333399"/>
                </a:solidFill>
              </a:rPr>
              <a:t>“Torque and Angular Momentum Transfer in Merging Rotating Bose-Einstein Condensates”, </a:t>
            </a:r>
            <a:r>
              <a:rPr lang="en-US" sz="1100" b="1" dirty="0">
                <a:solidFill>
                  <a:srgbClr val="333399"/>
                </a:solidFill>
              </a:rPr>
              <a:t>Phys. Rev. Lett., 124, </a:t>
            </a:r>
            <a:r>
              <a:rPr lang="en-US" sz="1100" dirty="0">
                <a:solidFill>
                  <a:srgbClr val="333399"/>
                </a:solidFill>
              </a:rPr>
              <a:t>105302 (2020</a:t>
            </a:r>
            <a:r>
              <a:rPr lang="en-US" sz="1100" dirty="0" smtClean="0">
                <a:solidFill>
                  <a:srgbClr val="333399"/>
                </a:solidFill>
              </a:rPr>
              <a:t>). DOI</a:t>
            </a:r>
            <a:r>
              <a:rPr lang="en-US" sz="1100" dirty="0">
                <a:solidFill>
                  <a:srgbClr val="333399"/>
                </a:solidFill>
              </a:rPr>
              <a:t>: </a:t>
            </a:r>
            <a:r>
              <a:rPr lang="en-US" sz="1100" dirty="0">
                <a:solidFill>
                  <a:srgbClr val="333399"/>
                </a:solidFill>
                <a:hlinkClick r:id="rId3"/>
              </a:rPr>
              <a:t>https://</a:t>
            </a:r>
            <a:r>
              <a:rPr lang="en-US" sz="1100" dirty="0" smtClean="0">
                <a:solidFill>
                  <a:srgbClr val="333399"/>
                </a:solidFill>
                <a:hlinkClick r:id="rId3"/>
              </a:rPr>
              <a:t>doi.org/10.1103/PhysRevLett.124.105302</a:t>
            </a:r>
            <a:endParaRPr lang="en-US" sz="11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73328" y="50341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62037" y="34666"/>
            <a:ext cx="7521954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R</a:t>
            </a:r>
            <a:r>
              <a:rPr lang="en-US" sz="1600" b="1" kern="1200" dirty="0" smtClean="0"/>
              <a:t>otating </a:t>
            </a:r>
            <a:r>
              <a:rPr lang="en-US" sz="1600" b="1" dirty="0" err="1"/>
              <a:t>S</a:t>
            </a:r>
            <a:r>
              <a:rPr lang="en-US" sz="1600" b="1" kern="1200" dirty="0" err="1" smtClean="0"/>
              <a:t>uperfluids</a:t>
            </a:r>
            <a:r>
              <a:rPr lang="en-US" sz="1600" b="1" kern="1200" dirty="0" smtClean="0"/>
              <a:t> Merge </a:t>
            </a:r>
            <a:r>
              <a:rPr lang="en-US" sz="1600" b="1" dirty="0"/>
              <a:t>L</a:t>
            </a:r>
            <a:r>
              <a:rPr lang="en-US" sz="1600" b="1" kern="1200" dirty="0" smtClean="0"/>
              <a:t>ike Corkscrews</a:t>
            </a: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200" dirty="0" smtClean="0"/>
              <a:t>Toshiaki Kanai</a:t>
            </a:r>
            <a:r>
              <a:rPr lang="en-US" sz="1200" kern="1200" baseline="30000" dirty="0" smtClean="0"/>
              <a:t>1,2</a:t>
            </a:r>
            <a:r>
              <a:rPr lang="en-US" sz="1200" kern="1200" dirty="0" smtClean="0"/>
              <a:t>, Wei Guo</a:t>
            </a:r>
            <a:r>
              <a:rPr lang="en-US" sz="1200" baseline="30000" dirty="0" smtClean="0"/>
              <a:t>1,3</a:t>
            </a:r>
            <a:r>
              <a:rPr lang="en-US" sz="1200" kern="1200" dirty="0" smtClean="0"/>
              <a:t>, Makoto Tsubota</a:t>
            </a:r>
            <a:r>
              <a:rPr lang="en-US" sz="1200" kern="1200" baseline="30000" dirty="0" smtClean="0"/>
              <a:t>4</a:t>
            </a:r>
            <a:r>
              <a:rPr lang="en-US" sz="1200" kern="1200" dirty="0" smtClean="0"/>
              <a:t>, </a:t>
            </a:r>
            <a:r>
              <a:rPr lang="en-US" sz="1200" kern="1200" dirty="0" err="1" smtClean="0"/>
              <a:t>Dafei</a:t>
            </a:r>
            <a:r>
              <a:rPr lang="en-US" sz="1200" kern="1200" dirty="0" smtClean="0"/>
              <a:t> Jin</a:t>
            </a:r>
            <a:r>
              <a:rPr lang="en-US" sz="1200" kern="1200" baseline="30000" dirty="0" smtClean="0"/>
              <a:t>5</a:t>
            </a:r>
            <a:r>
              <a:rPr lang="en-US" sz="1200" kern="1200" dirty="0" smtClean="0"/>
              <a:t>,</a:t>
            </a:r>
            <a:endParaRPr lang="en-US" sz="12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dirty="0" smtClean="0">
                <a:solidFill>
                  <a:srgbClr val="0033CC"/>
                </a:solidFill>
              </a:rPr>
              <a:t>National High Magnetic Field Laboratory, Tallahassee, USA</a:t>
            </a:r>
            <a:r>
              <a:rPr lang="en-US" sz="1050" b="1" kern="1200" dirty="0" smtClean="0">
                <a:solidFill>
                  <a:srgbClr val="0033CC"/>
                </a:solidFill>
              </a:rPr>
              <a:t>; 2</a:t>
            </a:r>
            <a:r>
              <a:rPr lang="en-US" sz="1050" b="1" dirty="0">
                <a:solidFill>
                  <a:srgbClr val="0033CC"/>
                </a:solidFill>
              </a:rPr>
              <a:t>. </a:t>
            </a:r>
            <a:r>
              <a:rPr lang="en-US" sz="1050" b="1" dirty="0" smtClean="0">
                <a:solidFill>
                  <a:srgbClr val="0033CC"/>
                </a:solidFill>
              </a:rPr>
              <a:t>Dept. </a:t>
            </a:r>
            <a:r>
              <a:rPr lang="en-US" sz="1050" b="1" dirty="0">
                <a:solidFill>
                  <a:srgbClr val="0033CC"/>
                </a:solidFill>
              </a:rPr>
              <a:t>of </a:t>
            </a:r>
            <a:r>
              <a:rPr lang="en-US" sz="1050" b="1" dirty="0" smtClean="0">
                <a:solidFill>
                  <a:srgbClr val="0033CC"/>
                </a:solidFill>
              </a:rPr>
              <a:t>Physics, Florida </a:t>
            </a:r>
            <a:r>
              <a:rPr lang="en-US" sz="1050" b="1" dirty="0">
                <a:solidFill>
                  <a:srgbClr val="0033CC"/>
                </a:solidFill>
              </a:rPr>
              <a:t>State University; </a:t>
            </a:r>
            <a:endParaRPr lang="en-US" sz="1050" b="1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3</a:t>
            </a:r>
            <a:r>
              <a:rPr lang="en-US" sz="1050" b="1" dirty="0">
                <a:solidFill>
                  <a:srgbClr val="0033CC"/>
                </a:solidFill>
              </a:rPr>
              <a:t>. Mechanical Engineering </a:t>
            </a:r>
            <a:r>
              <a:rPr lang="en-US" sz="1050" b="1" dirty="0" smtClean="0">
                <a:solidFill>
                  <a:srgbClr val="0033CC"/>
                </a:solidFill>
              </a:rPr>
              <a:t>Dept., Florida </a:t>
            </a:r>
            <a:r>
              <a:rPr lang="en-US" sz="1050" b="1" dirty="0">
                <a:solidFill>
                  <a:srgbClr val="0033CC"/>
                </a:solidFill>
              </a:rPr>
              <a:t>State University; </a:t>
            </a:r>
            <a:r>
              <a:rPr lang="en-US" sz="1050" b="1" kern="1200" dirty="0" smtClean="0">
                <a:solidFill>
                  <a:srgbClr val="0033CC"/>
                </a:solidFill>
              </a:rPr>
              <a:t>4. Dept. of Physics, Osaka City University, Osaka, Japan; 5. Argonne National Laboratory, Argonne, USA  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</a:t>
            </a:r>
            <a:r>
              <a:rPr lang="en-US" sz="1050" kern="1200" dirty="0" smtClean="0"/>
              <a:t>DMR-1157490, NSF </a:t>
            </a:r>
            <a:r>
              <a:rPr lang="en-US" sz="1050" dirty="0" smtClean="0"/>
              <a:t>DMR-1644779</a:t>
            </a:r>
            <a:r>
              <a:rPr lang="en-US" sz="1050" kern="1200" dirty="0" smtClean="0"/>
              <a:t>); W. Guo (NSF DMR-1807291); M. </a:t>
            </a:r>
            <a:r>
              <a:rPr lang="en-US" sz="1050" kern="1200" dirty="0" err="1" smtClean="0"/>
              <a:t>Tsubota</a:t>
            </a:r>
            <a:r>
              <a:rPr lang="en-US" sz="1050" kern="1200" dirty="0" smtClean="0"/>
              <a:t> (JP17K05548); D. </a:t>
            </a:r>
            <a:r>
              <a:rPr lang="en-US" sz="1050" kern="1200" dirty="0" err="1" smtClean="0"/>
              <a:t>Jin</a:t>
            </a:r>
            <a:r>
              <a:rPr lang="en-US" sz="1050" kern="1200" dirty="0" smtClean="0"/>
              <a:t> (DE-AC02-06CH11357)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614" y="1590446"/>
            <a:ext cx="3627474" cy="39634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24419" y="5564686"/>
            <a:ext cx="40828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Figure: </a:t>
            </a:r>
            <a:r>
              <a:rPr lang="en-US" sz="1200" dirty="0"/>
              <a:t>E</a:t>
            </a:r>
            <a:r>
              <a:rPr lang="en-US" sz="1200" dirty="0" smtClean="0"/>
              <a:t>volution of the Bose-Einstein Condensate (BEC) density and angular momentum during the merging of a rotating BEC with an initially static BEC.  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 rot="16200000">
            <a:off x="4069352" y="2483999"/>
            <a:ext cx="2096592" cy="4801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Bose-Einstein Condensate</a:t>
            </a:r>
          </a:p>
          <a:p>
            <a:pPr algn="ctr">
              <a:lnSpc>
                <a:spcPct val="90000"/>
              </a:lnSpc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(BEC) density</a:t>
            </a: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3130" y="1419529"/>
            <a:ext cx="447267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</a:t>
            </a:r>
            <a:r>
              <a:rPr lang="en-US" sz="1200" b="1" dirty="0" smtClean="0">
                <a:solidFill>
                  <a:srgbClr val="000000"/>
                </a:solidFill>
              </a:rPr>
              <a:t>? </a:t>
            </a:r>
            <a:r>
              <a:rPr lang="en-GB" sz="1200" dirty="0" err="1" smtClean="0">
                <a:latin typeface="Arial" charset="0"/>
              </a:rPr>
              <a:t>Superfluids</a:t>
            </a:r>
            <a:r>
              <a:rPr lang="en-GB" sz="1200" dirty="0" smtClean="0">
                <a:latin typeface="Arial" charset="0"/>
              </a:rPr>
              <a:t> have no viscosity. This research reveals how rotating superfluid drops merge. </a:t>
            </a:r>
            <a:r>
              <a:rPr lang="en-GB" sz="1200" i="1" u="sng" dirty="0" smtClean="0">
                <a:latin typeface="Arial" charset="0"/>
              </a:rPr>
              <a:t>Unlike </a:t>
            </a:r>
            <a:r>
              <a:rPr lang="en-GB" sz="1200" i="1" u="sng" dirty="0">
                <a:latin typeface="Arial" charset="0"/>
              </a:rPr>
              <a:t>the eddies found in classical fluids, a </a:t>
            </a:r>
            <a:r>
              <a:rPr lang="en-GB" sz="1200" i="1" u="sng" dirty="0" smtClean="0">
                <a:latin typeface="Arial" charset="0"/>
              </a:rPr>
              <a:t>“corkscrew” </a:t>
            </a:r>
            <a:r>
              <a:rPr lang="en-GB" sz="1200" i="1" u="sng" dirty="0">
                <a:latin typeface="Arial" charset="0"/>
              </a:rPr>
              <a:t>structure </a:t>
            </a:r>
            <a:r>
              <a:rPr lang="en-GB" sz="1200" i="1" u="sng" dirty="0" smtClean="0">
                <a:latin typeface="Arial" charset="0"/>
              </a:rPr>
              <a:t>transfers rotation </a:t>
            </a:r>
            <a:r>
              <a:rPr lang="en-GB" sz="1200" i="1" u="sng" dirty="0">
                <a:latin typeface="Arial" charset="0"/>
              </a:rPr>
              <a:t>from one </a:t>
            </a:r>
            <a:r>
              <a:rPr lang="en-GB" sz="1200" i="1" u="sng" dirty="0" smtClean="0">
                <a:latin typeface="Arial" charset="0"/>
              </a:rPr>
              <a:t>superfluid drop to another by exerting torques on the two drops without transferring fluid</a:t>
            </a:r>
            <a:r>
              <a:rPr lang="en-GB" sz="1200" dirty="0" smtClean="0">
                <a:latin typeface="Arial" charset="0"/>
              </a:rPr>
              <a:t>.</a:t>
            </a:r>
          </a:p>
          <a:p>
            <a:pPr algn="just"/>
            <a:endParaRPr lang="en-US" sz="800" b="1" dirty="0" smtClean="0">
              <a:solidFill>
                <a:srgbClr val="000000"/>
              </a:solidFill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is this important</a:t>
            </a:r>
            <a:r>
              <a:rPr lang="en-US" sz="1200" b="1" dirty="0" smtClean="0">
                <a:solidFill>
                  <a:srgbClr val="000000"/>
                </a:solidFill>
              </a:rPr>
              <a:t>? </a:t>
            </a:r>
            <a:r>
              <a:rPr lang="en-GB" sz="1200" dirty="0" smtClean="0">
                <a:latin typeface="Arial" charset="0"/>
              </a:rPr>
              <a:t>As </a:t>
            </a:r>
            <a:r>
              <a:rPr lang="en-GB" sz="1200" dirty="0">
                <a:latin typeface="Arial" charset="0"/>
              </a:rPr>
              <a:t>Lord Kelvin and Helmholtz revealed in the 19th </a:t>
            </a:r>
            <a:r>
              <a:rPr lang="en-GB" sz="1200" dirty="0" smtClean="0">
                <a:latin typeface="Arial" charset="0"/>
              </a:rPr>
              <a:t>century, eddies can form at the interface of a rotating water drop and the surrounding static water body, which spreads out the angular momentum (a measure of the amount of rotation). The work reveals a new mechanism for angular momentum transfer between rotating </a:t>
            </a:r>
            <a:r>
              <a:rPr lang="en-GB" sz="1200" dirty="0" err="1" smtClean="0">
                <a:latin typeface="Arial" charset="0"/>
              </a:rPr>
              <a:t>superfluids</a:t>
            </a:r>
            <a:r>
              <a:rPr lang="en-GB" sz="1200" dirty="0" smtClean="0">
                <a:latin typeface="Arial" charset="0"/>
              </a:rPr>
              <a:t>, such as Bose-Einstein condensates </a:t>
            </a:r>
            <a:r>
              <a:rPr lang="en-GB" sz="1200" dirty="0">
                <a:latin typeface="Arial" charset="0"/>
              </a:rPr>
              <a:t>(</a:t>
            </a:r>
            <a:r>
              <a:rPr lang="en-GB" sz="1200" dirty="0" smtClean="0">
                <a:latin typeface="Arial" charset="0"/>
              </a:rPr>
              <a:t>BECs). </a:t>
            </a:r>
            <a:r>
              <a:rPr lang="en-GB" sz="1200" i="1" u="sng" dirty="0" smtClean="0">
                <a:latin typeface="Arial" charset="0"/>
              </a:rPr>
              <a:t>The mechanism involves the emergence of a “</a:t>
            </a:r>
            <a:r>
              <a:rPr lang="en-GB" sz="1200" i="1" u="sng" dirty="0">
                <a:latin typeface="Arial" charset="0"/>
              </a:rPr>
              <a:t>corkscrew” </a:t>
            </a:r>
            <a:r>
              <a:rPr lang="en-GB" sz="1200" i="1" u="sng" dirty="0" smtClean="0">
                <a:latin typeface="Arial" charset="0"/>
              </a:rPr>
              <a:t>structure that serves a function similar to that of </a:t>
            </a:r>
            <a:r>
              <a:rPr lang="en-GB" sz="1200" i="1" u="sng" dirty="0">
                <a:latin typeface="Arial" charset="0"/>
              </a:rPr>
              <a:t>a real corkscrew for opening wine bottles: the rotating BEC exerts a torque through the “corkscrew” and </a:t>
            </a:r>
            <a:r>
              <a:rPr lang="en-GB" sz="1200" i="1" u="sng" dirty="0" smtClean="0">
                <a:latin typeface="Arial" charset="0"/>
              </a:rPr>
              <a:t>forces </a:t>
            </a:r>
            <a:r>
              <a:rPr lang="en-GB" sz="1200" i="1" u="sng" dirty="0">
                <a:latin typeface="Arial" charset="0"/>
              </a:rPr>
              <a:t>the static BEC to rotate</a:t>
            </a:r>
            <a:r>
              <a:rPr lang="en-GB" sz="1200" i="1" dirty="0">
                <a:latin typeface="Arial" charset="0"/>
              </a:rPr>
              <a:t>! </a:t>
            </a:r>
            <a:r>
              <a:rPr lang="en-GB" sz="1200" i="1" dirty="0" smtClean="0">
                <a:latin typeface="Arial" charset="0"/>
              </a:rPr>
              <a:t> </a:t>
            </a:r>
            <a:r>
              <a:rPr lang="en-GB" sz="1200" dirty="0" smtClean="0">
                <a:latin typeface="Arial" charset="0"/>
              </a:rPr>
              <a:t>Uncovering </a:t>
            </a:r>
            <a:r>
              <a:rPr lang="en-GB" sz="1200" dirty="0">
                <a:latin typeface="Arial" charset="0"/>
              </a:rPr>
              <a:t>this intriguing mechanism can have a far-reaching impact </a:t>
            </a:r>
            <a:r>
              <a:rPr lang="en-GB" sz="1200" dirty="0" smtClean="0">
                <a:latin typeface="Arial" charset="0"/>
              </a:rPr>
              <a:t>on </a:t>
            </a:r>
            <a:r>
              <a:rPr lang="en-GB" sz="1200" dirty="0">
                <a:latin typeface="Arial" charset="0"/>
              </a:rPr>
              <a:t>the study of various rotating </a:t>
            </a:r>
            <a:r>
              <a:rPr lang="en-GB" sz="1200" dirty="0" smtClean="0">
                <a:latin typeface="Arial" charset="0"/>
              </a:rPr>
              <a:t>superfluid </a:t>
            </a:r>
            <a:r>
              <a:rPr lang="en-GB" sz="1200" dirty="0">
                <a:latin typeface="Arial" charset="0"/>
              </a:rPr>
              <a:t>systems, such as the </a:t>
            </a:r>
            <a:r>
              <a:rPr lang="en-GB" sz="1200" i="1" u="sng" dirty="0">
                <a:latin typeface="Arial" charset="0"/>
              </a:rPr>
              <a:t>merging of spinning neutron stars that consist of neutron-pair superfluid and the collision of revolving galactic dark matter halos that </a:t>
            </a:r>
            <a:r>
              <a:rPr lang="en-GB" sz="1200" i="1" u="sng" dirty="0" smtClean="0">
                <a:latin typeface="Arial" charset="0"/>
              </a:rPr>
              <a:t>are also believed to form BECs</a:t>
            </a:r>
            <a:r>
              <a:rPr lang="en-GB" sz="1200" i="1" dirty="0" smtClean="0">
                <a:latin typeface="Arial" charset="0"/>
              </a:rPr>
              <a:t>.</a:t>
            </a:r>
            <a:endParaRPr lang="en-GB" sz="1200" dirty="0" smtClean="0">
              <a:latin typeface="Arial" charset="0"/>
            </a:endParaRPr>
          </a:p>
          <a:p>
            <a:pPr algn="just"/>
            <a:endParaRPr lang="en-US" sz="800" b="1" dirty="0" smtClean="0">
              <a:solidFill>
                <a:srgbClr val="000000"/>
              </a:solidFill>
            </a:endParaRPr>
          </a:p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</a:t>
            </a:r>
            <a:r>
              <a:rPr lang="en-US" sz="1200" b="1" dirty="0" err="1">
                <a:solidFill>
                  <a:srgbClr val="000000"/>
                </a:solidFill>
              </a:rPr>
              <a:t>MagLab</a:t>
            </a:r>
            <a:r>
              <a:rPr lang="en-US" sz="1200" b="1" dirty="0" smtClean="0">
                <a:solidFill>
                  <a:srgbClr val="000000"/>
                </a:solidFill>
              </a:rPr>
              <a:t>? </a:t>
            </a:r>
            <a:r>
              <a:rPr lang="en-GB" sz="1200" dirty="0" smtClean="0">
                <a:latin typeface="Arial" charset="0"/>
              </a:rPr>
              <a:t>The cryogenics lab at the </a:t>
            </a:r>
            <a:r>
              <a:rPr lang="en-GB" sz="1200" dirty="0" err="1" smtClean="0">
                <a:latin typeface="Arial" charset="0"/>
              </a:rPr>
              <a:t>Maglab</a:t>
            </a:r>
            <a:r>
              <a:rPr lang="en-GB" sz="1200" dirty="0" smtClean="0">
                <a:latin typeface="Arial" charset="0"/>
              </a:rPr>
              <a:t> has extensive experience with both basic and applied research on </a:t>
            </a:r>
            <a:r>
              <a:rPr lang="en-GB" sz="1200" dirty="0" err="1" smtClean="0">
                <a:latin typeface="Arial" charset="0"/>
              </a:rPr>
              <a:t>superfluids</a:t>
            </a:r>
            <a:r>
              <a:rPr lang="en-GB" sz="1200" dirty="0" smtClean="0">
                <a:latin typeface="Arial" charset="0"/>
              </a:rPr>
              <a:t>, the base of this research.</a:t>
            </a:r>
            <a:endParaRPr lang="en-US" sz="1200" dirty="0">
              <a:latin typeface="Arial" charset="0"/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19615" y="1524000"/>
            <a:ext cx="4441809" cy="4552949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7" t="5418" b="3926"/>
          <a:stretch/>
        </p:blipFill>
        <p:spPr>
          <a:xfrm>
            <a:off x="5124450" y="1647825"/>
            <a:ext cx="3766456" cy="333851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569717" y="5160149"/>
            <a:ext cx="43678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Figure: On the left, calculated BEC density profile showing the “corkscrew” structure that spontaneously forms in a rotating BEC after merging with an initially static BEC. On the right, the corresponding profile of the angular momentum.</a:t>
            </a:r>
          </a:p>
        </p:txBody>
      </p:sp>
      <p:sp>
        <p:nvSpPr>
          <p:cNvPr id="9" name="Rectangle 8"/>
          <p:cNvSpPr/>
          <p:nvPr/>
        </p:nvSpPr>
        <p:spPr>
          <a:xfrm rot="16200000">
            <a:off x="3551122" y="3115965"/>
            <a:ext cx="2628122" cy="5909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Bose-Einstein Condensate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(BEC) density</a:t>
            </a: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38100" y="13836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" name="Picture 10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73328" y="50341"/>
            <a:ext cx="1017188" cy="1023315"/>
          </a:xfrm>
          <a:prstGeom prst="rect">
            <a:avLst/>
          </a:prstGeom>
        </p:spPr>
      </p:pic>
      <p:sp>
        <p:nvSpPr>
          <p:cNvPr id="12" name="Text Box 62"/>
          <p:cNvSpPr txBox="1">
            <a:spLocks noChangeArrowheads="1"/>
          </p:cNvSpPr>
          <p:nvPr/>
        </p:nvSpPr>
        <p:spPr bwMode="auto">
          <a:xfrm>
            <a:off x="762037" y="34666"/>
            <a:ext cx="7521954" cy="133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R</a:t>
            </a:r>
            <a:r>
              <a:rPr lang="en-US" sz="1600" b="1" kern="1200" dirty="0" smtClean="0"/>
              <a:t>otating </a:t>
            </a:r>
            <a:r>
              <a:rPr lang="en-US" sz="1600" b="1" dirty="0" err="1"/>
              <a:t>S</a:t>
            </a:r>
            <a:r>
              <a:rPr lang="en-US" sz="1600" b="1" kern="1200" dirty="0" err="1" smtClean="0"/>
              <a:t>uperfluids</a:t>
            </a:r>
            <a:r>
              <a:rPr lang="en-US" sz="1600" b="1" kern="1200" dirty="0" smtClean="0"/>
              <a:t> Merge </a:t>
            </a:r>
            <a:r>
              <a:rPr lang="en-US" sz="1600" b="1" dirty="0"/>
              <a:t>L</a:t>
            </a:r>
            <a:r>
              <a:rPr lang="en-US" sz="1600" b="1" kern="1200" dirty="0" smtClean="0"/>
              <a:t>ike Corkscrews</a:t>
            </a: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200" dirty="0" smtClean="0"/>
              <a:t>Toshiaki Kanai</a:t>
            </a:r>
            <a:r>
              <a:rPr lang="en-US" sz="1200" kern="1200" baseline="30000" dirty="0" smtClean="0"/>
              <a:t>1,2</a:t>
            </a:r>
            <a:r>
              <a:rPr lang="en-US" sz="1200" kern="1200" dirty="0" smtClean="0"/>
              <a:t>, Wei Guo</a:t>
            </a:r>
            <a:r>
              <a:rPr lang="en-US" sz="1200" baseline="30000" dirty="0" smtClean="0"/>
              <a:t>1,3</a:t>
            </a:r>
            <a:r>
              <a:rPr lang="en-US" sz="1200" kern="1200" dirty="0" smtClean="0"/>
              <a:t>, Makoto Tsubota</a:t>
            </a:r>
            <a:r>
              <a:rPr lang="en-US" sz="1200" kern="1200" baseline="30000" dirty="0" smtClean="0"/>
              <a:t>4</a:t>
            </a:r>
            <a:r>
              <a:rPr lang="en-US" sz="1200" kern="1200" dirty="0" smtClean="0"/>
              <a:t>, </a:t>
            </a:r>
            <a:r>
              <a:rPr lang="en-US" sz="1200" kern="1200" dirty="0" err="1" smtClean="0"/>
              <a:t>Dafei</a:t>
            </a:r>
            <a:r>
              <a:rPr lang="en-US" sz="1200" kern="1200" dirty="0" smtClean="0"/>
              <a:t> Jin</a:t>
            </a:r>
            <a:r>
              <a:rPr lang="en-US" sz="1200" kern="1200" baseline="30000" dirty="0" smtClean="0"/>
              <a:t>5</a:t>
            </a:r>
            <a:r>
              <a:rPr lang="en-US" sz="1200" kern="1200" dirty="0" smtClean="0"/>
              <a:t>,</a:t>
            </a:r>
            <a:endParaRPr lang="en-US" sz="1200" kern="12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dirty="0" smtClean="0">
                <a:solidFill>
                  <a:srgbClr val="0033CC"/>
                </a:solidFill>
              </a:rPr>
              <a:t>National High Magnetic Field Laboratory, Tallahassee, USA</a:t>
            </a:r>
            <a:r>
              <a:rPr lang="en-US" sz="1050" b="1" kern="1200" dirty="0" smtClean="0">
                <a:solidFill>
                  <a:srgbClr val="0033CC"/>
                </a:solidFill>
              </a:rPr>
              <a:t>; 2</a:t>
            </a:r>
            <a:r>
              <a:rPr lang="en-US" sz="1050" b="1" dirty="0">
                <a:solidFill>
                  <a:srgbClr val="0033CC"/>
                </a:solidFill>
              </a:rPr>
              <a:t>. </a:t>
            </a:r>
            <a:r>
              <a:rPr lang="en-US" sz="1050" b="1" dirty="0" smtClean="0">
                <a:solidFill>
                  <a:srgbClr val="0033CC"/>
                </a:solidFill>
              </a:rPr>
              <a:t>Dept. </a:t>
            </a:r>
            <a:r>
              <a:rPr lang="en-US" sz="1050" b="1" dirty="0">
                <a:solidFill>
                  <a:srgbClr val="0033CC"/>
                </a:solidFill>
              </a:rPr>
              <a:t>of </a:t>
            </a:r>
            <a:r>
              <a:rPr lang="en-US" sz="1050" b="1" dirty="0" smtClean="0">
                <a:solidFill>
                  <a:srgbClr val="0033CC"/>
                </a:solidFill>
              </a:rPr>
              <a:t>Physics, Florida </a:t>
            </a:r>
            <a:r>
              <a:rPr lang="en-US" sz="1050" b="1" dirty="0">
                <a:solidFill>
                  <a:srgbClr val="0033CC"/>
                </a:solidFill>
              </a:rPr>
              <a:t>State University; </a:t>
            </a:r>
            <a:endParaRPr lang="en-US" sz="1050" b="1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3</a:t>
            </a:r>
            <a:r>
              <a:rPr lang="en-US" sz="1050" b="1" dirty="0">
                <a:solidFill>
                  <a:srgbClr val="0033CC"/>
                </a:solidFill>
              </a:rPr>
              <a:t>. Mechanical Engineering </a:t>
            </a:r>
            <a:r>
              <a:rPr lang="en-US" sz="1050" b="1" dirty="0" smtClean="0">
                <a:solidFill>
                  <a:srgbClr val="0033CC"/>
                </a:solidFill>
              </a:rPr>
              <a:t>Dept., Florida </a:t>
            </a:r>
            <a:r>
              <a:rPr lang="en-US" sz="1050" b="1" dirty="0">
                <a:solidFill>
                  <a:srgbClr val="0033CC"/>
                </a:solidFill>
              </a:rPr>
              <a:t>State University; </a:t>
            </a:r>
            <a:r>
              <a:rPr lang="en-US" sz="1050" b="1" kern="1200" dirty="0" smtClean="0">
                <a:solidFill>
                  <a:srgbClr val="0033CC"/>
                </a:solidFill>
              </a:rPr>
              <a:t>4. Dept. of Physics, Osaka City University, Osaka, Japan; 5. Argonne National Laboratory, Argonne, USA  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Boebinger (NSF </a:t>
            </a:r>
            <a:r>
              <a:rPr lang="en-US" sz="1050" kern="1200" dirty="0" smtClean="0"/>
              <a:t>DMR-1157490, NSF </a:t>
            </a:r>
            <a:r>
              <a:rPr lang="en-US" sz="1050" dirty="0" smtClean="0"/>
              <a:t>DMR-1644779</a:t>
            </a:r>
            <a:r>
              <a:rPr lang="en-US" sz="1050" kern="1200" dirty="0" smtClean="0"/>
              <a:t>); W. Guo (NSF DMR-1807291); M. </a:t>
            </a:r>
            <a:r>
              <a:rPr lang="en-US" sz="1050" kern="1200" dirty="0" err="1" smtClean="0"/>
              <a:t>Tsubota</a:t>
            </a:r>
            <a:r>
              <a:rPr lang="en-US" sz="1050" kern="1200" dirty="0" smtClean="0"/>
              <a:t> (JP17K05548); D. </a:t>
            </a:r>
            <a:r>
              <a:rPr lang="en-US" sz="1050" kern="1200" dirty="0" err="1" smtClean="0"/>
              <a:t>Jin</a:t>
            </a:r>
            <a:r>
              <a:rPr lang="en-US" sz="1050" kern="1200" dirty="0" smtClean="0"/>
              <a:t> (DE-AC02-06CH11357)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3" name="Text Box 28"/>
          <p:cNvSpPr txBox="1">
            <a:spLocks noChangeArrowheads="1"/>
          </p:cNvSpPr>
          <p:nvPr/>
        </p:nvSpPr>
        <p:spPr bwMode="auto">
          <a:xfrm>
            <a:off x="38100" y="6256293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 The work was done at the Cryogenics Lab of the National High Magnetic Field Laboratory.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T</a:t>
            </a:r>
            <a:r>
              <a:rPr lang="en-US" sz="1100" dirty="0">
                <a:solidFill>
                  <a:srgbClr val="333399"/>
                </a:solidFill>
              </a:rPr>
              <a:t>. Kanai, W. </a:t>
            </a:r>
            <a:r>
              <a:rPr lang="en-US" sz="1100" dirty="0" smtClean="0">
                <a:solidFill>
                  <a:srgbClr val="333399"/>
                </a:solidFill>
              </a:rPr>
              <a:t>Guo, </a:t>
            </a:r>
            <a:r>
              <a:rPr lang="en-US" sz="1100" dirty="0">
                <a:solidFill>
                  <a:srgbClr val="333399"/>
                </a:solidFill>
              </a:rPr>
              <a:t>M. </a:t>
            </a:r>
            <a:r>
              <a:rPr lang="en-US" sz="1100" dirty="0" err="1">
                <a:solidFill>
                  <a:srgbClr val="333399"/>
                </a:solidFill>
              </a:rPr>
              <a:t>Tsubota</a:t>
            </a:r>
            <a:r>
              <a:rPr lang="en-US" sz="1100" dirty="0">
                <a:solidFill>
                  <a:srgbClr val="333399"/>
                </a:solidFill>
              </a:rPr>
              <a:t>, and D. </a:t>
            </a:r>
            <a:r>
              <a:rPr lang="en-US" sz="1100" dirty="0" err="1">
                <a:solidFill>
                  <a:srgbClr val="333399"/>
                </a:solidFill>
              </a:rPr>
              <a:t>Jin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i="1" dirty="0">
                <a:solidFill>
                  <a:srgbClr val="333399"/>
                </a:solidFill>
              </a:rPr>
              <a:t>“Torque and Angular Momentum Transfer in Merging Rotating Bose-Einstein Condensates”, </a:t>
            </a:r>
            <a:r>
              <a:rPr lang="en-US" sz="1100" b="1" dirty="0">
                <a:solidFill>
                  <a:srgbClr val="333399"/>
                </a:solidFill>
              </a:rPr>
              <a:t>Phys. Rev. Lett., 124, </a:t>
            </a:r>
            <a:r>
              <a:rPr lang="en-US" sz="1100" dirty="0">
                <a:solidFill>
                  <a:srgbClr val="333399"/>
                </a:solidFill>
              </a:rPr>
              <a:t>105302 (2020</a:t>
            </a:r>
            <a:r>
              <a:rPr lang="en-US" sz="1100" dirty="0" smtClean="0">
                <a:solidFill>
                  <a:srgbClr val="333399"/>
                </a:solidFill>
              </a:rPr>
              <a:t>). DOI</a:t>
            </a:r>
            <a:r>
              <a:rPr lang="en-US" sz="1100" dirty="0">
                <a:solidFill>
                  <a:srgbClr val="333399"/>
                </a:solidFill>
              </a:rPr>
              <a:t>: </a:t>
            </a:r>
            <a:r>
              <a:rPr lang="en-US" sz="1100" dirty="0">
                <a:solidFill>
                  <a:srgbClr val="333399"/>
                </a:solidFill>
                <a:hlinkClick r:id="rId6"/>
              </a:rPr>
              <a:t>https://</a:t>
            </a:r>
            <a:r>
              <a:rPr lang="en-US" sz="1100" dirty="0" smtClean="0">
                <a:solidFill>
                  <a:srgbClr val="333399"/>
                </a:solidFill>
                <a:hlinkClick r:id="rId6"/>
              </a:rPr>
              <a:t>doi.org/10.1103/PhysRevLett.124.105302</a:t>
            </a:r>
            <a:endParaRPr lang="en-US" sz="11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61698B-08D1-4A46-9FAA-5439E2859BB1}"/>
</file>

<file path=customXml/itemProps2.xml><?xml version="1.0" encoding="utf-8"?>
<ds:datastoreItem xmlns:ds="http://schemas.openxmlformats.org/officeDocument/2006/customXml" ds:itemID="{847DD235-172E-4617-B312-00205A5FFBD6}"/>
</file>

<file path=customXml/itemProps3.xml><?xml version="1.0" encoding="utf-8"?>
<ds:datastoreItem xmlns:ds="http://schemas.openxmlformats.org/officeDocument/2006/customXml" ds:itemID="{F4622D46-1880-44E3-B69A-42D71AD6BEF8}"/>
</file>

<file path=docProps/app.xml><?xml version="1.0" encoding="utf-8"?>
<Properties xmlns="http://schemas.openxmlformats.org/officeDocument/2006/extended-properties" xmlns:vt="http://schemas.openxmlformats.org/officeDocument/2006/docPropsVTypes">
  <TotalTime>10350</TotalTime>
  <Words>907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140</cp:revision>
  <cp:lastPrinted>2019-07-16T13:07:28Z</cp:lastPrinted>
  <dcterms:created xsi:type="dcterms:W3CDTF">2004-08-07T03:10:56Z</dcterms:created>
  <dcterms:modified xsi:type="dcterms:W3CDTF">2020-10-10T01:33:00Z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