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1.xml" ContentType="application/vnd.openxmlformats-officedocument.presentationml.slid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handoutMasterIdLst>
    <p:handoutMasterId r:id="rId5"/>
  </p:handoutMasterIdLst>
  <p:sldIdLst>
    <p:sldId id="265" r:id="rId2"/>
    <p:sldId id="264" r:id="rId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521415D9-36F7-43E2-AB2F-B90AF26B5E84}">
      <p14:sectionLst xmlns:p14="http://schemas.microsoft.com/office/powerpoint/2010/main">
        <p14:section name="Drafts" id="{FBBEF6EB-0E66-4E16-8F7B-F0740F5324CC}">
          <p14:sldIdLst>
            <p14:sldId id="265"/>
            <p14:sldId id="26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0033CC"/>
    <a:srgbClr val="008080"/>
    <a:srgbClr val="006600"/>
    <a:srgbClr val="000066"/>
    <a:srgbClr val="FFFF00"/>
    <a:srgbClr val="0066FF"/>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34587" autoAdjust="0"/>
    <p:restoredTop sz="89362" autoAdjust="0"/>
  </p:normalViewPr>
  <p:slideViewPr>
    <p:cSldViewPr snapToGrid="0">
      <p:cViewPr varScale="1">
        <p:scale>
          <a:sx n="83" d="100"/>
          <a:sy n="83" d="100"/>
        </p:scale>
        <p:origin x="874" y="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73" d="100"/>
          <a:sy n="73" d="100"/>
        </p:scale>
        <p:origin x="-1986"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12" Type="http://schemas.openxmlformats.org/officeDocument/2006/relationships/customXml" Target="../customXml/item3.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openxmlformats.org/officeDocument/2006/relationships/customXml" Target="../customXml/item2.xml"/><Relationship Id="rId5" Type="http://schemas.openxmlformats.org/officeDocument/2006/relationships/handoutMaster" Target="handoutMasters/handoutMaster1.xml"/><Relationship Id="rId10" Type="http://schemas.openxmlformats.org/officeDocument/2006/relationships/customXml" Target="../customXml/item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17411"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cs typeface="+mn-cs"/>
              </a:defRPr>
            </a:lvl1pPr>
          </a:lstStyle>
          <a:p>
            <a:pPr>
              <a:defRPr/>
            </a:pPr>
            <a:endParaRPr lang="en-US"/>
          </a:p>
        </p:txBody>
      </p:sp>
      <p:sp>
        <p:nvSpPr>
          <p:cNvPr id="17412"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17413"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cs typeface="+mn-cs"/>
              </a:defRPr>
            </a:lvl1pPr>
          </a:lstStyle>
          <a:p>
            <a:pPr>
              <a:defRPr/>
            </a:pPr>
            <a:fld id="{722FB8F7-A4EF-491B-8766-3F9B2991C918}" type="slidenum">
              <a:rPr lang="en-US"/>
              <a:pPr>
                <a:defRPr/>
              </a:pPr>
              <a:t>‹#›</a:t>
            </a:fld>
            <a:endParaRPr lang="en-US"/>
          </a:p>
        </p:txBody>
      </p:sp>
    </p:spTree>
    <p:extLst>
      <p:ext uri="{BB962C8B-B14F-4D97-AF65-F5344CB8AC3E}">
        <p14:creationId xmlns:p14="http://schemas.microsoft.com/office/powerpoint/2010/main" val="1201631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9219"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cs typeface="+mn-cs"/>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9223"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cs typeface="+mn-cs"/>
              </a:defRPr>
            </a:lvl1pPr>
          </a:lstStyle>
          <a:p>
            <a:pPr>
              <a:defRPr/>
            </a:pPr>
            <a:fld id="{5B9D219D-06B3-467B-AA93-169E2354984A}" type="slidenum">
              <a:rPr lang="en-US"/>
              <a:pPr>
                <a:defRPr/>
              </a:pPr>
              <a:t>‹#›</a:t>
            </a:fld>
            <a:endParaRPr lang="en-US"/>
          </a:p>
        </p:txBody>
      </p:sp>
    </p:spTree>
    <p:extLst>
      <p:ext uri="{BB962C8B-B14F-4D97-AF65-F5344CB8AC3E}">
        <p14:creationId xmlns:p14="http://schemas.microsoft.com/office/powerpoint/2010/main" val="37186680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p:txBody>
          <a:bodyPr/>
          <a:lstStyle/>
          <a:p>
            <a:pPr>
              <a:defRPr/>
            </a:pPr>
            <a:fld id="{D6AC04BA-D5B1-4AEE-92A8-018E0611CCA8}" type="slidenum">
              <a:rPr lang="en-US" smtClean="0"/>
              <a:pPr>
                <a:defRPr/>
              </a:pPr>
              <a:t>1</a:t>
            </a:fld>
            <a:endParaRPr lang="en-US"/>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p:spPr>
        <p:txBody>
          <a:bodyPr/>
          <a:lstStyle/>
          <a:p>
            <a:endParaRPr lang="en-US" sz="120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4166165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p:txBody>
          <a:bodyPr/>
          <a:lstStyle/>
          <a:p>
            <a:pPr>
              <a:defRPr/>
            </a:pPr>
            <a:fld id="{D6AC04BA-D5B1-4AEE-92A8-018E0611CCA8}" type="slidenum">
              <a:rPr lang="en-US" smtClean="0"/>
              <a:pPr>
                <a:defRPr/>
              </a:pPr>
              <a:t>2</a:t>
            </a:fld>
            <a:endParaRPr lang="en-US"/>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p:spPr>
        <p:txBody>
          <a:bodyPr/>
          <a:lstStyle/>
          <a:p>
            <a:endParaRPr lang="en-US" sz="120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2527785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3AA275-2248-4703-A6BD-2B2C7E46629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DCB457-3824-4C81-AF28-F5618F2A63D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992C00-8830-40B8-83C7-509852F4927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0F46750-D5FA-4671-B5BA-E95E7F67745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2780E7-AE4B-4A74-913C-69559A8F9A5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E93F4C-B641-44D5-88A7-D685C8539F6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7937C37-A518-4341-96B5-795628DF95D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1634430-B1CB-4CC6-9592-621DF5AC230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9ADFAB3-0539-4C14-B23B-7AC1C4980DD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0B7CBC-4F8F-4D89-AE90-5DB130C8D89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41E606A-5DAB-4153-87A7-04FF9161543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7728583B-E7C8-46C8-B594-1E9554A88C2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oi.org/10.1021/acs.jproteome.0c00303"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doi.org/10.1021/acs.jproteome.0c00303" TargetMode="External"/><Relationship Id="rId5" Type="http://schemas.openxmlformats.org/officeDocument/2006/relationships/image" Target="../media/image4.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5"/>
          <p:cNvSpPr>
            <a:spLocks noChangeArrowheads="1"/>
          </p:cNvSpPr>
          <p:nvPr/>
        </p:nvSpPr>
        <p:spPr bwMode="auto">
          <a:xfrm>
            <a:off x="784225" y="6281738"/>
            <a:ext cx="184150" cy="274637"/>
          </a:xfrm>
          <a:prstGeom prst="rect">
            <a:avLst/>
          </a:prstGeom>
          <a:noFill/>
          <a:ln w="9525">
            <a:noFill/>
            <a:miter lim="800000"/>
            <a:headEnd/>
            <a:tailEnd/>
          </a:ln>
        </p:spPr>
        <p:txBody>
          <a:bodyPr wrap="none">
            <a:spAutoFit/>
          </a:bodyPr>
          <a:lstStyle/>
          <a:p>
            <a:endParaRPr lang="en-US" sz="1200"/>
          </a:p>
        </p:txBody>
      </p:sp>
      <p:sp>
        <p:nvSpPr>
          <p:cNvPr id="1028" name="Text Box 28"/>
          <p:cNvSpPr txBox="1">
            <a:spLocks noChangeArrowheads="1"/>
          </p:cNvSpPr>
          <p:nvPr/>
        </p:nvSpPr>
        <p:spPr bwMode="auto">
          <a:xfrm>
            <a:off x="92825" y="1248561"/>
            <a:ext cx="3895613" cy="4884462"/>
          </a:xfrm>
          <a:prstGeom prst="rect">
            <a:avLst/>
          </a:prstGeom>
          <a:noFill/>
          <a:ln w="9525">
            <a:noFill/>
            <a:miter lim="800000"/>
            <a:headEnd/>
            <a:tailEnd/>
          </a:ln>
        </p:spPr>
        <p:txBody>
          <a:bodyPr wrap="square" lIns="0" rIns="0">
            <a:noAutofit/>
          </a:bodyPr>
          <a:lstStyle/>
          <a:p>
            <a:pPr algn="just" defTabSz="228600"/>
            <a:r>
              <a:rPr lang="en-US" sz="1200" dirty="0" smtClean="0">
                <a:latin typeface="Arial" charset="0"/>
                <a:ea typeface="ＭＳ Ｐゴシック" charset="-128"/>
                <a:cs typeface="ＭＳ Ｐゴシック" charset="-128"/>
              </a:rPr>
              <a:t>	Intact </a:t>
            </a:r>
            <a:r>
              <a:rPr lang="en-US" sz="1200" dirty="0">
                <a:latin typeface="Arial" charset="0"/>
                <a:ea typeface="ＭＳ Ｐゴシック" charset="-128"/>
                <a:cs typeface="ＭＳ Ｐゴシック" charset="-128"/>
              </a:rPr>
              <a:t>protein mass analysis, or “top-down” proteomics (TDP), provides molecular understanding of phenotype that is otherwise unobtainable. </a:t>
            </a:r>
            <a:r>
              <a:rPr lang="en-US" sz="1200" dirty="0"/>
              <a:t>Polyacrylamide gel electrophoresis (PAGE) is a widespread analytical tool that provides approximate molecular weight-based prefractionation of intact proteins. Until now there has been no means to efficiently recover intact proteins from PAGE gels, which has </a:t>
            </a:r>
            <a:r>
              <a:rPr lang="en-US" sz="1200" i="1" dirty="0"/>
              <a:t>long </a:t>
            </a:r>
            <a:r>
              <a:rPr lang="en-US" sz="1200" dirty="0"/>
              <a:t>been a barrier for coupling PAGE with high resolution, accurate mass TDP. </a:t>
            </a:r>
            <a:endParaRPr lang="en-US" sz="400" dirty="0"/>
          </a:p>
          <a:p>
            <a:pPr algn="just" defTabSz="228600"/>
            <a:endParaRPr lang="en-US" sz="700" dirty="0"/>
          </a:p>
          <a:p>
            <a:pPr algn="just" defTabSz="228600"/>
            <a:r>
              <a:rPr lang="en-US" sz="1200" dirty="0" smtClean="0"/>
              <a:t>A new technique, </a:t>
            </a:r>
            <a:r>
              <a:rPr lang="en-US" sz="1200" b="1" dirty="0" smtClean="0"/>
              <a:t>PEPPI-MS</a:t>
            </a:r>
            <a:r>
              <a:rPr lang="en-US" sz="1200" dirty="0" smtClean="0"/>
              <a:t> </a:t>
            </a:r>
            <a:r>
              <a:rPr lang="en-US" sz="1200" dirty="0"/>
              <a:t>(</a:t>
            </a:r>
            <a:r>
              <a:rPr lang="en-US" sz="1200" u="sng" dirty="0"/>
              <a:t>P</a:t>
            </a:r>
            <a:r>
              <a:rPr lang="en-US" sz="1200" dirty="0"/>
              <a:t>assively </a:t>
            </a:r>
            <a:r>
              <a:rPr lang="en-US" sz="1200" u="sng" dirty="0"/>
              <a:t>E</a:t>
            </a:r>
            <a:r>
              <a:rPr lang="en-US" sz="1200" dirty="0"/>
              <a:t>luting </a:t>
            </a:r>
            <a:r>
              <a:rPr lang="en-US" sz="1200" u="sng" dirty="0"/>
              <a:t>P</a:t>
            </a:r>
            <a:r>
              <a:rPr lang="en-US" sz="1200" dirty="0"/>
              <a:t>roteins from </a:t>
            </a:r>
            <a:r>
              <a:rPr lang="en-US" sz="1200" u="sng" dirty="0"/>
              <a:t>P</a:t>
            </a:r>
            <a:r>
              <a:rPr lang="en-US" sz="1200" dirty="0"/>
              <a:t>olyacrylamide gels as </a:t>
            </a:r>
            <a:r>
              <a:rPr lang="en-US" sz="1200" u="sng" dirty="0"/>
              <a:t>I</a:t>
            </a:r>
            <a:r>
              <a:rPr lang="en-US" sz="1200" dirty="0"/>
              <a:t>ntact species for </a:t>
            </a:r>
            <a:r>
              <a:rPr lang="en-US" sz="1200" u="sng" dirty="0"/>
              <a:t>M</a:t>
            </a:r>
            <a:r>
              <a:rPr lang="en-US" sz="1200" dirty="0"/>
              <a:t>ass </a:t>
            </a:r>
            <a:r>
              <a:rPr lang="en-US" sz="1200" u="sng" dirty="0"/>
              <a:t>S</a:t>
            </a:r>
            <a:r>
              <a:rPr lang="en-US" sz="1200" dirty="0"/>
              <a:t>pectrometry), </a:t>
            </a:r>
            <a:r>
              <a:rPr lang="en-US" sz="1200" dirty="0" err="1" smtClean="0"/>
              <a:t>prefractionates</a:t>
            </a:r>
            <a:r>
              <a:rPr lang="en-US" sz="1200" dirty="0" smtClean="0"/>
              <a:t> </a:t>
            </a:r>
            <a:r>
              <a:rPr lang="en-US" sz="1200" dirty="0"/>
              <a:t>protein mixtures into discrete molecular weight (MW) ranges with widely available PAGE materials and </a:t>
            </a:r>
            <a:r>
              <a:rPr lang="en-US" sz="1200" dirty="0" smtClean="0"/>
              <a:t>equipment. </a:t>
            </a:r>
            <a:r>
              <a:rPr lang="en-US" sz="1200" dirty="0" smtClean="0"/>
              <a:t>These </a:t>
            </a:r>
            <a:r>
              <a:rPr lang="en-US" sz="1200" dirty="0" smtClean="0"/>
              <a:t>TDP </a:t>
            </a:r>
            <a:r>
              <a:rPr lang="en-US" sz="1200" dirty="0"/>
              <a:t>experiments </a:t>
            </a:r>
            <a:r>
              <a:rPr lang="en-US" sz="1200" dirty="0" smtClean="0"/>
              <a:t>identified </a:t>
            </a:r>
            <a:r>
              <a:rPr lang="en-US" sz="1200" dirty="0"/>
              <a:t>more than 1000 proteoforms from PEPPI-MS samples; performance equivalent to </a:t>
            </a:r>
            <a:r>
              <a:rPr lang="en-US" sz="1200" dirty="0" smtClean="0"/>
              <a:t>other far </a:t>
            </a:r>
            <a:r>
              <a:rPr lang="en-US" sz="1200" dirty="0"/>
              <a:t>more complex and expensive prefractionation strategies.       </a:t>
            </a:r>
          </a:p>
          <a:p>
            <a:pPr algn="just" defTabSz="228600"/>
            <a:endParaRPr lang="en-US" sz="700" dirty="0">
              <a:latin typeface="Arial" charset="0"/>
              <a:ea typeface="ＭＳ Ｐゴシック" charset="-128"/>
              <a:cs typeface="ＭＳ Ｐゴシック" charset="-128"/>
            </a:endParaRPr>
          </a:p>
          <a:p>
            <a:pPr algn="just" defTabSz="228600"/>
            <a:r>
              <a:rPr lang="en-US" sz="1200" dirty="0" smtClean="0">
                <a:latin typeface="Arial" charset="0"/>
                <a:ea typeface="ＭＳ Ｐゴシック" charset="-128"/>
                <a:cs typeface="ＭＳ Ｐゴシック" charset="-128"/>
              </a:rPr>
              <a:t>PEPPI-MS </a:t>
            </a:r>
            <a:r>
              <a:rPr lang="en-US" sz="1200" dirty="0">
                <a:latin typeface="Arial" charset="0"/>
                <a:ea typeface="ＭＳ Ｐゴシック" charset="-128"/>
                <a:cs typeface="ＭＳ Ｐゴシック" charset="-128"/>
              </a:rPr>
              <a:t>will empower many laboratories to prepare samples for intact protein mass analysis. PEPPI-MS does not require expensive or specialized equipment or consumables, and provides several advantages over other methods. PAGE parameters such as gel percentage, buffer system, and the MW range of the fractions can be easily tailored to the proteins of interest in the sample to optimize performance.  </a:t>
            </a:r>
            <a:endParaRPr lang="en-US" sz="1200" dirty="0"/>
          </a:p>
        </p:txBody>
      </p:sp>
      <p:sp>
        <p:nvSpPr>
          <p:cNvPr id="1029" name="Line 42"/>
          <p:cNvSpPr>
            <a:spLocks noChangeShapeType="1"/>
          </p:cNvSpPr>
          <p:nvPr/>
        </p:nvSpPr>
        <p:spPr bwMode="auto">
          <a:xfrm>
            <a:off x="38100" y="1197230"/>
            <a:ext cx="9029700" cy="0"/>
          </a:xfrm>
          <a:prstGeom prst="line">
            <a:avLst/>
          </a:prstGeom>
          <a:noFill/>
          <a:ln w="82550" cmpd="thickThin">
            <a:solidFill>
              <a:schemeClr val="tx1"/>
            </a:solidFill>
            <a:round/>
            <a:headEnd/>
            <a:tailEnd/>
          </a:ln>
        </p:spPr>
        <p:txBody>
          <a:bodyPr/>
          <a:lstStyle/>
          <a:p>
            <a:endParaRPr lang="en-US"/>
          </a:p>
        </p:txBody>
      </p:sp>
      <p:sp>
        <p:nvSpPr>
          <p:cNvPr id="10" name="Text Box 28"/>
          <p:cNvSpPr txBox="1">
            <a:spLocks noChangeArrowheads="1"/>
          </p:cNvSpPr>
          <p:nvPr/>
        </p:nvSpPr>
        <p:spPr bwMode="auto">
          <a:xfrm>
            <a:off x="-8984" y="6122097"/>
            <a:ext cx="9144000" cy="738664"/>
          </a:xfrm>
          <a:prstGeom prst="rect">
            <a:avLst/>
          </a:prstGeom>
          <a:noFill/>
          <a:ln w="9525">
            <a:noFill/>
            <a:miter lim="800000"/>
            <a:headEnd/>
            <a:tailEnd/>
          </a:ln>
        </p:spPr>
        <p:txBody>
          <a:bodyPr wrap="square">
            <a:spAutoFit/>
          </a:bodyPr>
          <a:lstStyle/>
          <a:p>
            <a:pPr algn="just"/>
            <a:r>
              <a:rPr lang="en-US" sz="1050" b="1" dirty="0" smtClean="0">
                <a:solidFill>
                  <a:srgbClr val="333399"/>
                </a:solidFill>
                <a:latin typeface="+mn-lt"/>
              </a:rPr>
              <a:t>Instrumentation used:  </a:t>
            </a:r>
            <a:r>
              <a:rPr lang="en-US" sz="1050" dirty="0" smtClean="0">
                <a:solidFill>
                  <a:srgbClr val="333399"/>
                </a:solidFill>
                <a:latin typeface="+mn-lt"/>
              </a:rPr>
              <a:t>21T FT-ICR Mass Spectrometer </a:t>
            </a:r>
            <a:endParaRPr lang="en-US" sz="1050" dirty="0">
              <a:solidFill>
                <a:srgbClr val="333399"/>
              </a:solidFill>
              <a:latin typeface="+mn-lt"/>
            </a:endParaRPr>
          </a:p>
          <a:p>
            <a:pPr algn="just"/>
            <a:r>
              <a:rPr lang="en-US" sz="1050" b="1" dirty="0" smtClean="0">
                <a:solidFill>
                  <a:srgbClr val="333399"/>
                </a:solidFill>
                <a:latin typeface="+mn-lt"/>
              </a:rPr>
              <a:t>Citation: </a:t>
            </a:r>
            <a:r>
              <a:rPr lang="en-US" sz="1050" dirty="0" err="1" smtClean="0">
                <a:solidFill>
                  <a:srgbClr val="333399"/>
                </a:solidFill>
                <a:latin typeface="+mn-lt"/>
              </a:rPr>
              <a:t>Takemori</a:t>
            </a:r>
            <a:r>
              <a:rPr lang="en-US" sz="1050" dirty="0" smtClean="0">
                <a:solidFill>
                  <a:srgbClr val="333399"/>
                </a:solidFill>
                <a:latin typeface="+mn-lt"/>
              </a:rPr>
              <a:t>, A.; Butcher, D. S.; Harman, V. M.; </a:t>
            </a:r>
            <a:r>
              <a:rPr lang="en-US" sz="1050" dirty="0" err="1" smtClean="0">
                <a:solidFill>
                  <a:srgbClr val="333399"/>
                </a:solidFill>
                <a:latin typeface="+mn-lt"/>
              </a:rPr>
              <a:t>Brownridge</a:t>
            </a:r>
            <a:r>
              <a:rPr lang="en-US" sz="1050" dirty="0" smtClean="0">
                <a:solidFill>
                  <a:srgbClr val="333399"/>
                </a:solidFill>
                <a:latin typeface="+mn-lt"/>
              </a:rPr>
              <a:t>, P.; </a:t>
            </a:r>
            <a:r>
              <a:rPr lang="en-US" sz="1050" dirty="0" err="1" smtClean="0">
                <a:solidFill>
                  <a:srgbClr val="333399"/>
                </a:solidFill>
                <a:latin typeface="+mn-lt"/>
              </a:rPr>
              <a:t>Shima</a:t>
            </a:r>
            <a:r>
              <a:rPr lang="en-US" sz="1050" dirty="0" smtClean="0">
                <a:solidFill>
                  <a:srgbClr val="333399"/>
                </a:solidFill>
                <a:latin typeface="+mn-lt"/>
              </a:rPr>
              <a:t>, K.; Higo, D.; </a:t>
            </a:r>
            <a:r>
              <a:rPr lang="en-US" sz="1050" dirty="0" err="1" smtClean="0">
                <a:solidFill>
                  <a:srgbClr val="333399"/>
                </a:solidFill>
                <a:latin typeface="+mn-lt"/>
              </a:rPr>
              <a:t>Ishizaki</a:t>
            </a:r>
            <a:r>
              <a:rPr lang="en-US" sz="1050" dirty="0" smtClean="0">
                <a:solidFill>
                  <a:srgbClr val="333399"/>
                </a:solidFill>
                <a:latin typeface="+mn-lt"/>
              </a:rPr>
              <a:t>, J.; Hasegawa, H.; Suzuki, J.; Yamashita, M.; et al. </a:t>
            </a:r>
            <a:r>
              <a:rPr lang="en-US" sz="1050" i="1" dirty="0">
                <a:solidFill>
                  <a:srgbClr val="333399"/>
                </a:solidFill>
                <a:latin typeface="+mn-lt"/>
              </a:rPr>
              <a:t>PEPPI-MS: Polyacrylamide-Gel-Based </a:t>
            </a:r>
            <a:r>
              <a:rPr lang="en-US" sz="1050" i="1" dirty="0" err="1">
                <a:solidFill>
                  <a:srgbClr val="333399"/>
                </a:solidFill>
                <a:latin typeface="+mn-lt"/>
              </a:rPr>
              <a:t>Prefractionation</a:t>
            </a:r>
            <a:r>
              <a:rPr lang="en-US" sz="1050" i="1" dirty="0">
                <a:solidFill>
                  <a:srgbClr val="333399"/>
                </a:solidFill>
                <a:latin typeface="+mn-lt"/>
              </a:rPr>
              <a:t> for Analysis </a:t>
            </a:r>
            <a:r>
              <a:rPr lang="en-US" sz="1050" i="1" dirty="0" smtClean="0">
                <a:solidFill>
                  <a:srgbClr val="333399"/>
                </a:solidFill>
                <a:latin typeface="+mn-lt"/>
              </a:rPr>
              <a:t>of Intact </a:t>
            </a:r>
            <a:r>
              <a:rPr lang="en-US" sz="1050" i="1" dirty="0" err="1">
                <a:solidFill>
                  <a:srgbClr val="333399"/>
                </a:solidFill>
                <a:latin typeface="+mn-lt"/>
              </a:rPr>
              <a:t>Proteoforms</a:t>
            </a:r>
            <a:r>
              <a:rPr lang="en-US" sz="1050" i="1" dirty="0">
                <a:solidFill>
                  <a:srgbClr val="333399"/>
                </a:solidFill>
                <a:latin typeface="+mn-lt"/>
              </a:rPr>
              <a:t> and Protein Complexes by Mass </a:t>
            </a:r>
            <a:r>
              <a:rPr lang="en-US" sz="1050" i="1" dirty="0" smtClean="0">
                <a:solidFill>
                  <a:srgbClr val="333399"/>
                </a:solidFill>
                <a:latin typeface="+mn-lt"/>
              </a:rPr>
              <a:t>Spectrometry,</a:t>
            </a:r>
            <a:r>
              <a:rPr lang="en-US" sz="1050" dirty="0" smtClean="0">
                <a:solidFill>
                  <a:srgbClr val="333399"/>
                </a:solidFill>
                <a:latin typeface="+mn-lt"/>
              </a:rPr>
              <a:t> </a:t>
            </a:r>
            <a:endParaRPr lang="en-US" sz="1050" dirty="0" smtClean="0">
              <a:solidFill>
                <a:srgbClr val="333399"/>
              </a:solidFill>
              <a:latin typeface="+mn-lt"/>
            </a:endParaRPr>
          </a:p>
          <a:p>
            <a:pPr algn="just"/>
            <a:r>
              <a:rPr lang="en-US" sz="1050" b="1" dirty="0" smtClean="0">
                <a:solidFill>
                  <a:srgbClr val="333399"/>
                </a:solidFill>
                <a:latin typeface="+mn-lt"/>
              </a:rPr>
              <a:t>J</a:t>
            </a:r>
            <a:r>
              <a:rPr lang="en-US" sz="1050" b="1" dirty="0" smtClean="0">
                <a:solidFill>
                  <a:srgbClr val="333399"/>
                </a:solidFill>
                <a:latin typeface="+mn-lt"/>
              </a:rPr>
              <a:t>. Proteome </a:t>
            </a:r>
            <a:r>
              <a:rPr lang="en-US" sz="1050" b="1" dirty="0" smtClean="0">
                <a:solidFill>
                  <a:srgbClr val="333399"/>
                </a:solidFill>
                <a:latin typeface="+mn-lt"/>
              </a:rPr>
              <a:t>Research, (2020)  </a:t>
            </a:r>
            <a:r>
              <a:rPr lang="en-US" sz="1050" dirty="0" smtClean="0">
                <a:solidFill>
                  <a:srgbClr val="333399"/>
                </a:solidFill>
                <a:latin typeface="+mn-lt"/>
                <a:hlinkClick r:id="rId3"/>
              </a:rPr>
              <a:t>https://doi.org/10.1021/acs.jproteome.0c00303</a:t>
            </a:r>
            <a:r>
              <a:rPr lang="en-US" sz="1050" dirty="0" smtClean="0">
                <a:solidFill>
                  <a:srgbClr val="333399"/>
                </a:solidFill>
                <a:latin typeface="+mn-lt"/>
              </a:rPr>
              <a:t>. </a:t>
            </a:r>
            <a:r>
              <a:rPr lang="en-US" sz="1050" b="1" dirty="0" smtClean="0">
                <a:solidFill>
                  <a:srgbClr val="FF0000"/>
                </a:solidFill>
                <a:latin typeface="+mn-lt"/>
              </a:rPr>
              <a:t>(ACS Editor’s Choice </a:t>
            </a:r>
            <a:r>
              <a:rPr lang="en-US" sz="1050" b="1" dirty="0" smtClean="0">
                <a:solidFill>
                  <a:srgbClr val="FF0000"/>
                </a:solidFill>
                <a:latin typeface="+mn-lt"/>
              </a:rPr>
              <a:t>Selection </a:t>
            </a:r>
            <a:r>
              <a:rPr lang="en-US" sz="1050" b="1" dirty="0">
                <a:solidFill>
                  <a:srgbClr val="FF0000"/>
                </a:solidFill>
                <a:latin typeface="+mn-lt"/>
              </a:rPr>
              <a:t>g</a:t>
            </a:r>
            <a:r>
              <a:rPr lang="en-US" sz="1050" b="1" dirty="0" smtClean="0">
                <a:solidFill>
                  <a:srgbClr val="FF0000"/>
                </a:solidFill>
                <a:latin typeface="+mn-lt"/>
              </a:rPr>
              <a:t>ranted free public access)</a:t>
            </a:r>
            <a:endParaRPr lang="en-US" sz="1050" b="1" dirty="0">
              <a:solidFill>
                <a:srgbClr val="FF0000"/>
              </a:solidFill>
              <a:latin typeface="+mn-lt"/>
            </a:endParaRPr>
          </a:p>
        </p:txBody>
      </p:sp>
      <p:pic>
        <p:nvPicPr>
          <p:cNvPr id="12" name="Picture 11" descr="NSF logo.jpg"/>
          <p:cNvPicPr>
            <a:picLocks noChangeAspect="1"/>
          </p:cNvPicPr>
          <p:nvPr/>
        </p:nvPicPr>
        <p:blipFill>
          <a:blip r:embed="rId4" cstate="print"/>
          <a:stretch>
            <a:fillRect/>
          </a:stretch>
        </p:blipFill>
        <p:spPr>
          <a:xfrm>
            <a:off x="8071878" y="40618"/>
            <a:ext cx="1017188" cy="1023315"/>
          </a:xfrm>
          <a:prstGeom prst="rect">
            <a:avLst/>
          </a:prstGeom>
        </p:spPr>
      </p:pic>
      <p:sp>
        <p:nvSpPr>
          <p:cNvPr id="13" name="Text Box 62"/>
          <p:cNvSpPr txBox="1">
            <a:spLocks noChangeArrowheads="1"/>
          </p:cNvSpPr>
          <p:nvPr/>
        </p:nvSpPr>
        <p:spPr bwMode="auto">
          <a:xfrm>
            <a:off x="843499" y="-13355"/>
            <a:ext cx="7207111" cy="1261130"/>
          </a:xfrm>
          <a:prstGeom prst="rect">
            <a:avLst/>
          </a:prstGeom>
          <a:noFill/>
          <a:ln w="9525">
            <a:noFill/>
            <a:miter lim="800000"/>
            <a:headEnd/>
            <a:tailEnd/>
          </a:ln>
        </p:spPr>
        <p:txBody>
          <a:bodyPr wrap="square">
            <a:normAutofit fontScale="92500"/>
          </a:bodyPr>
          <a:lstStyle/>
          <a:p>
            <a:pPr algn="ctr">
              <a:spcBef>
                <a:spcPts val="0"/>
              </a:spcBef>
              <a:spcAft>
                <a:spcPts val="600"/>
              </a:spcAft>
            </a:pPr>
            <a:r>
              <a:rPr lang="en-US" b="1" kern="1200" dirty="0" err="1" smtClean="0"/>
              <a:t>Prefractionation</a:t>
            </a:r>
            <a:r>
              <a:rPr lang="en-US" b="1" dirty="0"/>
              <a:t> </a:t>
            </a:r>
            <a:r>
              <a:rPr lang="en-US" b="1" kern="1200" dirty="0" smtClean="0"/>
              <a:t>of </a:t>
            </a:r>
            <a:r>
              <a:rPr lang="en-US" b="1" kern="1200" dirty="0"/>
              <a:t>Intact Proteins for Mass Spectrometry</a:t>
            </a:r>
            <a:endParaRPr lang="en-US" sz="800" dirty="0"/>
          </a:p>
          <a:p>
            <a:pPr algn="ctr">
              <a:spcBef>
                <a:spcPts val="0"/>
              </a:spcBef>
              <a:spcAft>
                <a:spcPts val="200"/>
              </a:spcAft>
            </a:pPr>
            <a:r>
              <a:rPr lang="en-US" sz="1400" dirty="0"/>
              <a:t>David S. Butcher</a:t>
            </a:r>
            <a:r>
              <a:rPr lang="en-US" sz="1400" baseline="30000" dirty="0"/>
              <a:t>1</a:t>
            </a:r>
            <a:r>
              <a:rPr lang="en-US" sz="1400" dirty="0"/>
              <a:t>, Ayako Takemori</a:t>
            </a:r>
            <a:r>
              <a:rPr lang="en-US" sz="1400" baseline="30000" dirty="0"/>
              <a:t>2</a:t>
            </a:r>
            <a:r>
              <a:rPr lang="en-US" sz="1400" dirty="0"/>
              <a:t>, Nobuaki Takemori</a:t>
            </a:r>
            <a:r>
              <a:rPr lang="en-US" sz="1400" baseline="30000" dirty="0"/>
              <a:t>2</a:t>
            </a:r>
            <a:r>
              <a:rPr lang="en-US" sz="1400" dirty="0"/>
              <a:t>, and Lissa C. Anderson</a:t>
            </a:r>
            <a:r>
              <a:rPr lang="en-US" sz="1400" baseline="30000" dirty="0"/>
              <a:t>1</a:t>
            </a:r>
            <a:endParaRPr lang="en-US" sz="1400" dirty="0"/>
          </a:p>
          <a:p>
            <a:pPr algn="ctr">
              <a:spcBef>
                <a:spcPts val="0"/>
              </a:spcBef>
              <a:spcAft>
                <a:spcPts val="200"/>
              </a:spcAft>
            </a:pPr>
            <a:r>
              <a:rPr lang="en-US" sz="1100" b="1" kern="1200" dirty="0">
                <a:solidFill>
                  <a:srgbClr val="0033CC"/>
                </a:solidFill>
              </a:rPr>
              <a:t>1. National High Magnetic Field Laboratory, Florida State University, Tallahassee, FL</a:t>
            </a:r>
          </a:p>
          <a:p>
            <a:pPr algn="ctr">
              <a:spcBef>
                <a:spcPts val="0"/>
              </a:spcBef>
              <a:spcAft>
                <a:spcPts val="200"/>
              </a:spcAft>
            </a:pPr>
            <a:r>
              <a:rPr lang="en-US" sz="1100" b="1" kern="1200" dirty="0">
                <a:solidFill>
                  <a:srgbClr val="0033CC"/>
                </a:solidFill>
              </a:rPr>
              <a:t>2. Advanced Research Support Center, Ehime University, Toon, Ehime, Japan</a:t>
            </a:r>
          </a:p>
          <a:p>
            <a:pPr algn="ctr">
              <a:spcBef>
                <a:spcPts val="0"/>
              </a:spcBef>
              <a:spcAft>
                <a:spcPts val="200"/>
              </a:spcAft>
            </a:pPr>
            <a:r>
              <a:rPr lang="en-US" sz="1100" b="1" kern="1200" dirty="0"/>
              <a:t>Funding Grants:</a:t>
            </a:r>
            <a:r>
              <a:rPr lang="en-US" sz="1100" kern="1200" dirty="0"/>
              <a:t>  G.S. Boebinger (NSF </a:t>
            </a:r>
            <a:r>
              <a:rPr lang="en-US" sz="1100" dirty="0"/>
              <a:t>DMR-1644779</a:t>
            </a:r>
            <a:r>
              <a:rPr lang="en-US" sz="1100" kern="1200" dirty="0"/>
              <a:t>); N. Takemori (JSPS KAKHENI 16K08937, 18H04559, 19K05526 )</a:t>
            </a:r>
            <a:endParaRPr lang="en-US" sz="1100" b="1" kern="1200" dirty="0">
              <a:solidFill>
                <a:srgbClr val="0033CC"/>
              </a:solidFill>
            </a:endParaRPr>
          </a:p>
        </p:txBody>
      </p:sp>
      <p:pic>
        <p:nvPicPr>
          <p:cNvPr id="14" name="Picture 13" descr="JustM_purple.jp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0802" y="42335"/>
            <a:ext cx="792698" cy="944759"/>
          </a:xfrm>
          <a:prstGeom prst="rect">
            <a:avLst/>
          </a:prstGeom>
        </p:spPr>
      </p:pic>
      <p:sp>
        <p:nvSpPr>
          <p:cNvPr id="5" name="Text Box 28">
            <a:extLst>
              <a:ext uri="{FF2B5EF4-FFF2-40B4-BE49-F238E27FC236}">
                <a16:creationId xmlns:a16="http://schemas.microsoft.com/office/drawing/2014/main" id="{2559BD0E-F5F7-4F5B-90C9-5C3F0A5400F4}"/>
              </a:ext>
            </a:extLst>
          </p:cNvPr>
          <p:cNvSpPr txBox="1">
            <a:spLocks noChangeArrowheads="1"/>
          </p:cNvSpPr>
          <p:nvPr/>
        </p:nvSpPr>
        <p:spPr bwMode="auto">
          <a:xfrm>
            <a:off x="4081193" y="5722918"/>
            <a:ext cx="5004134" cy="565554"/>
          </a:xfrm>
          <a:prstGeom prst="rect">
            <a:avLst/>
          </a:prstGeom>
          <a:noFill/>
          <a:ln w="9525">
            <a:noFill/>
            <a:miter lim="800000"/>
            <a:headEnd/>
            <a:tailEnd/>
          </a:ln>
        </p:spPr>
        <p:txBody>
          <a:bodyPr wrap="square">
            <a:noAutofit/>
          </a:bodyPr>
          <a:lstStyle/>
          <a:p>
            <a:pPr algn="just"/>
            <a:r>
              <a:rPr lang="en-US" sz="1050" dirty="0" smtClean="0"/>
              <a:t>(top </a:t>
            </a:r>
            <a:r>
              <a:rPr lang="en-US" sz="1050" dirty="0"/>
              <a:t>left) </a:t>
            </a:r>
            <a:r>
              <a:rPr lang="en-US" sz="1050" dirty="0" err="1"/>
              <a:t>prefractionates</a:t>
            </a:r>
            <a:r>
              <a:rPr lang="en-US" sz="1050" dirty="0"/>
              <a:t> proteins derived from </a:t>
            </a:r>
            <a:r>
              <a:rPr lang="en-US" sz="1050" i="1" dirty="0"/>
              <a:t>E. coli </a:t>
            </a:r>
            <a:r>
              <a:rPr lang="en-US" sz="1050" dirty="0"/>
              <a:t>whole cell lysate. </a:t>
            </a:r>
            <a:r>
              <a:rPr lang="en-US" sz="1050" dirty="0" smtClean="0"/>
              <a:t>(right) PEPPI-MS efficiently </a:t>
            </a:r>
            <a:r>
              <a:rPr lang="en-US" sz="1050" dirty="0"/>
              <a:t>recovers the intact proteins from PAGE gels, which </a:t>
            </a:r>
            <a:r>
              <a:rPr lang="en-US" sz="1050" dirty="0" smtClean="0"/>
              <a:t>enables (bottom) </a:t>
            </a:r>
            <a:r>
              <a:rPr lang="en-US" sz="1050" dirty="0"/>
              <a:t>rapid top-down protein identification by 21 T FT-ICR mass </a:t>
            </a:r>
            <a:r>
              <a:rPr lang="en-US" sz="1050" dirty="0" smtClean="0"/>
              <a:t>spectrometry.</a:t>
            </a:r>
            <a:endParaRPr lang="en-US" sz="1050" dirty="0"/>
          </a:p>
        </p:txBody>
      </p:sp>
      <p:pic>
        <p:nvPicPr>
          <p:cNvPr id="3" name="Picture 2">
            <a:extLst>
              <a:ext uri="{FF2B5EF4-FFF2-40B4-BE49-F238E27FC236}">
                <a16:creationId xmlns:a16="http://schemas.microsoft.com/office/drawing/2014/main" id="{0175455E-C7ED-4A90-B39B-11DACDC784C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68" t="8144" r="1061" b="563"/>
          <a:stretch/>
        </p:blipFill>
        <p:spPr>
          <a:xfrm>
            <a:off x="4241163" y="1324611"/>
            <a:ext cx="4742013" cy="4394179"/>
          </a:xfrm>
          <a:prstGeom prst="rect">
            <a:avLst/>
          </a:prstGeom>
        </p:spPr>
      </p:pic>
      <p:sp>
        <p:nvSpPr>
          <p:cNvPr id="11" name="Rectangle 10">
            <a:extLst>
              <a:ext uri="{FF2B5EF4-FFF2-40B4-BE49-F238E27FC236}">
                <a16:creationId xmlns:a16="http://schemas.microsoft.com/office/drawing/2014/main" id="{61C35FC4-2684-40DE-B830-C610269AC7F1}"/>
              </a:ext>
            </a:extLst>
          </p:cNvPr>
          <p:cNvSpPr/>
          <p:nvPr/>
        </p:nvSpPr>
        <p:spPr>
          <a:xfrm>
            <a:off x="4098719" y="1274068"/>
            <a:ext cx="4969082" cy="5031871"/>
          </a:xfrm>
          <a:prstGeom prst="rect">
            <a:avLst/>
          </a:prstGeom>
          <a:noFill/>
          <a:ln w="1905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4624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C35FC4-2684-40DE-B830-C610269AC7F1}"/>
              </a:ext>
            </a:extLst>
          </p:cNvPr>
          <p:cNvSpPr/>
          <p:nvPr/>
        </p:nvSpPr>
        <p:spPr>
          <a:xfrm>
            <a:off x="4572001" y="1293453"/>
            <a:ext cx="4495800" cy="4730559"/>
          </a:xfrm>
          <a:prstGeom prst="rect">
            <a:avLst/>
          </a:prstGeom>
          <a:solidFill>
            <a:schemeClr val="bg1"/>
          </a:solidFill>
          <a:ln w="1905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7" name="Rectangle 5"/>
          <p:cNvSpPr>
            <a:spLocks noChangeArrowheads="1"/>
          </p:cNvSpPr>
          <p:nvPr/>
        </p:nvSpPr>
        <p:spPr bwMode="auto">
          <a:xfrm>
            <a:off x="784225" y="6281738"/>
            <a:ext cx="184150" cy="274637"/>
          </a:xfrm>
          <a:prstGeom prst="rect">
            <a:avLst/>
          </a:prstGeom>
          <a:noFill/>
          <a:ln w="9525">
            <a:noFill/>
            <a:miter lim="800000"/>
            <a:headEnd/>
            <a:tailEnd/>
          </a:ln>
        </p:spPr>
        <p:txBody>
          <a:bodyPr wrap="none">
            <a:spAutoFit/>
          </a:bodyPr>
          <a:lstStyle/>
          <a:p>
            <a:endParaRPr lang="en-US" sz="1200"/>
          </a:p>
        </p:txBody>
      </p:sp>
      <p:sp>
        <p:nvSpPr>
          <p:cNvPr id="1028" name="Text Box 28"/>
          <p:cNvSpPr txBox="1">
            <a:spLocks noChangeArrowheads="1"/>
          </p:cNvSpPr>
          <p:nvPr/>
        </p:nvSpPr>
        <p:spPr bwMode="auto">
          <a:xfrm>
            <a:off x="76199" y="1259549"/>
            <a:ext cx="4384753" cy="5022189"/>
          </a:xfrm>
          <a:prstGeom prst="rect">
            <a:avLst/>
          </a:prstGeom>
          <a:noFill/>
          <a:ln w="9525">
            <a:noFill/>
            <a:miter lim="800000"/>
            <a:headEnd/>
            <a:tailEnd/>
          </a:ln>
        </p:spPr>
        <p:txBody>
          <a:bodyPr wrap="square" lIns="0" rIns="0">
            <a:noAutofit/>
          </a:bodyPr>
          <a:lstStyle/>
          <a:p>
            <a:pPr algn="just"/>
            <a:r>
              <a:rPr lang="en-US" sz="1200" b="1" dirty="0"/>
              <a:t>What is the finding? </a:t>
            </a:r>
            <a:r>
              <a:rPr lang="en-US" sz="1200" i="1" u="sng" dirty="0"/>
              <a:t>Intact protein analysis </a:t>
            </a:r>
            <a:r>
              <a:rPr lang="en-US" sz="1200" i="1" u="sng" dirty="0"/>
              <a:t>(</a:t>
            </a:r>
            <a:r>
              <a:rPr lang="en-US" sz="1200" i="1" u="sng" dirty="0" smtClean="0"/>
              <a:t>“top </a:t>
            </a:r>
            <a:r>
              <a:rPr lang="en-US" sz="1200" i="1" u="sng" dirty="0"/>
              <a:t>down </a:t>
            </a:r>
            <a:r>
              <a:rPr lang="en-US" sz="1200" i="1" u="sng" dirty="0" smtClean="0"/>
              <a:t>proteomics”) </a:t>
            </a:r>
            <a:r>
              <a:rPr lang="en-US" sz="1200" i="1" u="sng" dirty="0"/>
              <a:t>by mass spectrometry attempts to fully characterize proteins found in biological systems</a:t>
            </a:r>
            <a:r>
              <a:rPr lang="en-US" sz="1200" dirty="0"/>
              <a:t>. This can be a difficult </a:t>
            </a:r>
            <a:r>
              <a:rPr lang="en-US" sz="1200" dirty="0" smtClean="0"/>
              <a:t>problem, as </a:t>
            </a:r>
            <a:r>
              <a:rPr lang="en-US" sz="1200" dirty="0"/>
              <a:t>even a relatively simple extract from bacteria contains thousands of proteins. </a:t>
            </a:r>
            <a:endParaRPr lang="en-US" sz="1200" dirty="0"/>
          </a:p>
          <a:p>
            <a:pPr algn="just"/>
            <a:endParaRPr lang="en-US" sz="1200" i="1" u="sng" dirty="0" smtClean="0"/>
          </a:p>
          <a:p>
            <a:pPr algn="just"/>
            <a:r>
              <a:rPr lang="en-US" sz="1200" i="1" u="sng" dirty="0" smtClean="0"/>
              <a:t>The </a:t>
            </a:r>
            <a:r>
              <a:rPr lang="en-US" sz="1200" i="1" u="sng" dirty="0"/>
              <a:t>complex mixture of proteins can be simplified by </a:t>
            </a:r>
            <a:r>
              <a:rPr lang="en-US" sz="1200" b="1" i="1" u="sng" dirty="0"/>
              <a:t>prefractionation</a:t>
            </a:r>
            <a:r>
              <a:rPr lang="en-US" sz="1200" i="1" u="sng" dirty="0"/>
              <a:t>, in which protein mixtures are separated into several simpler fractions based on size</a:t>
            </a:r>
            <a:r>
              <a:rPr lang="en-US" sz="1200" dirty="0"/>
              <a:t>. </a:t>
            </a:r>
            <a:r>
              <a:rPr lang="en-US" sz="1200" dirty="0" smtClean="0"/>
              <a:t>This collaboration developed a new method for </a:t>
            </a:r>
            <a:r>
              <a:rPr lang="en-US" sz="1200" dirty="0" err="1" smtClean="0"/>
              <a:t>prefractionation</a:t>
            </a:r>
            <a:r>
              <a:rPr lang="en-US" sz="1200" dirty="0" smtClean="0"/>
              <a:t> called </a:t>
            </a:r>
            <a:r>
              <a:rPr lang="en-US" sz="1200" b="1" dirty="0" smtClean="0"/>
              <a:t>PEPPI-MS</a:t>
            </a:r>
            <a:r>
              <a:rPr lang="en-US" sz="1200" dirty="0" smtClean="0"/>
              <a:t> (</a:t>
            </a:r>
            <a:r>
              <a:rPr lang="en-US" sz="1200" u="sng" dirty="0" smtClean="0"/>
              <a:t>P</a:t>
            </a:r>
            <a:r>
              <a:rPr lang="en-US" sz="1200" dirty="0" smtClean="0"/>
              <a:t>assively </a:t>
            </a:r>
            <a:r>
              <a:rPr lang="en-US" sz="1200" u="sng" dirty="0" smtClean="0"/>
              <a:t>E</a:t>
            </a:r>
            <a:r>
              <a:rPr lang="en-US" sz="1200" dirty="0" smtClean="0"/>
              <a:t>luting </a:t>
            </a:r>
            <a:r>
              <a:rPr lang="en-US" sz="1200" u="sng" dirty="0" smtClean="0"/>
              <a:t>P</a:t>
            </a:r>
            <a:r>
              <a:rPr lang="en-US" sz="1200" dirty="0" smtClean="0"/>
              <a:t>roteins from </a:t>
            </a:r>
            <a:r>
              <a:rPr lang="en-US" sz="1200" u="sng" dirty="0" smtClean="0"/>
              <a:t>P</a:t>
            </a:r>
            <a:r>
              <a:rPr lang="en-US" sz="1200" dirty="0" smtClean="0"/>
              <a:t>olyacrylamide gels as </a:t>
            </a:r>
            <a:r>
              <a:rPr lang="en-US" sz="1200" u="sng" dirty="0" smtClean="0"/>
              <a:t>I</a:t>
            </a:r>
            <a:r>
              <a:rPr lang="en-US" sz="1200" dirty="0" smtClean="0"/>
              <a:t>ntact species for </a:t>
            </a:r>
            <a:r>
              <a:rPr lang="en-US" sz="1200" u="sng" dirty="0" smtClean="0"/>
              <a:t>M</a:t>
            </a:r>
            <a:r>
              <a:rPr lang="en-US" sz="1200" dirty="0" smtClean="0"/>
              <a:t>ass </a:t>
            </a:r>
            <a:r>
              <a:rPr lang="en-US" sz="1200" u="sng" dirty="0" smtClean="0"/>
              <a:t>S</a:t>
            </a:r>
            <a:r>
              <a:rPr lang="en-US" sz="1200" dirty="0" smtClean="0"/>
              <a:t>pectrometry).</a:t>
            </a:r>
          </a:p>
          <a:p>
            <a:pPr algn="just"/>
            <a:endParaRPr lang="en-US" sz="1000" dirty="0"/>
          </a:p>
          <a:p>
            <a:pPr algn="just"/>
            <a:r>
              <a:rPr lang="en-US" sz="1200" b="1" dirty="0"/>
              <a:t>Why is this important? </a:t>
            </a:r>
            <a:r>
              <a:rPr lang="en-US" sz="1200" dirty="0"/>
              <a:t>Existing prefractionation methods require expensive, dedicated equipment, which limits access to only a few researchers. </a:t>
            </a:r>
            <a:r>
              <a:rPr lang="en-US" sz="1200" i="1" u="sng" dirty="0"/>
              <a:t>PEPPI-MS uses low-cost materials and equipment commonly found in biochemistry laboratories, which makes an important separation strategy for top down proteomics widely available</a:t>
            </a:r>
            <a:r>
              <a:rPr lang="en-US" sz="1200" dirty="0"/>
              <a:t>.</a:t>
            </a:r>
            <a:endParaRPr lang="en-US" sz="1200" b="1" dirty="0"/>
          </a:p>
          <a:p>
            <a:pPr algn="just"/>
            <a:endParaRPr lang="en-US" sz="1000" dirty="0"/>
          </a:p>
          <a:p>
            <a:pPr algn="just"/>
            <a:r>
              <a:rPr lang="en-US" sz="1200" b="1" dirty="0">
                <a:solidFill>
                  <a:srgbClr val="000000"/>
                </a:solidFill>
              </a:rPr>
              <a:t>Why did this research need the </a:t>
            </a:r>
            <a:r>
              <a:rPr lang="en-US" sz="1200" b="1" dirty="0" err="1">
                <a:solidFill>
                  <a:srgbClr val="000000"/>
                </a:solidFill>
              </a:rPr>
              <a:t>MagLab</a:t>
            </a:r>
            <a:r>
              <a:rPr lang="en-US" sz="1200" b="1" dirty="0">
                <a:solidFill>
                  <a:srgbClr val="000000"/>
                </a:solidFill>
              </a:rPr>
              <a:t>?</a:t>
            </a:r>
            <a:r>
              <a:rPr lang="en-US" sz="1200" b="1" dirty="0">
                <a:latin typeface="Arial" charset="0"/>
              </a:rPr>
              <a:t> </a:t>
            </a:r>
            <a:r>
              <a:rPr lang="en-US" sz="1200" dirty="0">
                <a:latin typeface="Arial" charset="0"/>
              </a:rPr>
              <a:t> </a:t>
            </a:r>
            <a:r>
              <a:rPr lang="en-US" sz="1200" dirty="0"/>
              <a:t>Development and optimization of PEPPI-MS required advanced characterization  of protein </a:t>
            </a:r>
            <a:r>
              <a:rPr lang="en-US" sz="1200" dirty="0" smtClean="0"/>
              <a:t>mixtures using the </a:t>
            </a:r>
            <a:r>
              <a:rPr lang="en-US" sz="1200" dirty="0" err="1" smtClean="0"/>
              <a:t>MagLab’s</a:t>
            </a:r>
            <a:r>
              <a:rPr lang="en-US" sz="1200" dirty="0" smtClean="0"/>
              <a:t> unique 21T </a:t>
            </a:r>
            <a:r>
              <a:rPr lang="en-US" sz="1200" dirty="0"/>
              <a:t>FT-ICR </a:t>
            </a:r>
            <a:r>
              <a:rPr lang="en-US" sz="1200" dirty="0" smtClean="0"/>
              <a:t>mass spectrometry </a:t>
            </a:r>
            <a:r>
              <a:rPr lang="en-US" sz="1200" dirty="0"/>
              <a:t>instrument. </a:t>
            </a:r>
            <a:r>
              <a:rPr lang="en-US" sz="1200" b="1" i="1" u="sng" dirty="0">
                <a:solidFill>
                  <a:srgbClr val="FF0000"/>
                </a:solidFill>
              </a:rPr>
              <a:t>In recognition of the importance of this new technique, the PEPPI-MS publication was selected ACS Editors’ Choice</a:t>
            </a:r>
            <a:r>
              <a:rPr lang="en-US" sz="1200" b="1" i="1" u="sng" baseline="30000" dirty="0">
                <a:solidFill>
                  <a:srgbClr val="FF0000"/>
                </a:solidFill>
              </a:rPr>
              <a:t>®</a:t>
            </a:r>
            <a:r>
              <a:rPr lang="en-US" sz="1200" b="1" i="1" u="sng" dirty="0">
                <a:solidFill>
                  <a:srgbClr val="FF0000"/>
                </a:solidFill>
              </a:rPr>
              <a:t> and granted free public access</a:t>
            </a:r>
            <a:r>
              <a:rPr lang="en-US" sz="1200" dirty="0">
                <a:solidFill>
                  <a:srgbClr val="FF0000"/>
                </a:solidFill>
              </a:rPr>
              <a:t>. </a:t>
            </a:r>
          </a:p>
        </p:txBody>
      </p:sp>
      <p:pic>
        <p:nvPicPr>
          <p:cNvPr id="12" name="Picture 11" descr="NSF logo.jpg"/>
          <p:cNvPicPr>
            <a:picLocks noChangeAspect="1"/>
          </p:cNvPicPr>
          <p:nvPr/>
        </p:nvPicPr>
        <p:blipFill>
          <a:blip r:embed="rId3" cstate="print"/>
          <a:stretch>
            <a:fillRect/>
          </a:stretch>
        </p:blipFill>
        <p:spPr>
          <a:xfrm>
            <a:off x="8071878" y="40618"/>
            <a:ext cx="1017188" cy="1023315"/>
          </a:xfrm>
          <a:prstGeom prst="rect">
            <a:avLst/>
          </a:prstGeom>
        </p:spPr>
      </p:pic>
      <p:pic>
        <p:nvPicPr>
          <p:cNvPr id="14" name="Picture 13" descr="JustM_purple.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0802" y="42335"/>
            <a:ext cx="792698" cy="944759"/>
          </a:xfrm>
          <a:prstGeom prst="rect">
            <a:avLst/>
          </a:prstGeom>
        </p:spPr>
      </p:pic>
      <p:pic>
        <p:nvPicPr>
          <p:cNvPr id="9" name="Picture 8">
            <a:extLst>
              <a:ext uri="{FF2B5EF4-FFF2-40B4-BE49-F238E27FC236}">
                <a16:creationId xmlns:a16="http://schemas.microsoft.com/office/drawing/2014/main" id="{3D587513-8DAA-40E1-B9F1-7DCC2182585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632249" y="1407367"/>
            <a:ext cx="4383092" cy="4432845"/>
          </a:xfrm>
          <a:prstGeom prst="rect">
            <a:avLst/>
          </a:prstGeom>
          <a:solidFill>
            <a:schemeClr val="bg1"/>
          </a:solidFill>
          <a:ln w="19050">
            <a:noFill/>
          </a:ln>
        </p:spPr>
      </p:pic>
      <p:sp>
        <p:nvSpPr>
          <p:cNvPr id="16" name="Line 42"/>
          <p:cNvSpPr>
            <a:spLocks noChangeShapeType="1"/>
          </p:cNvSpPr>
          <p:nvPr/>
        </p:nvSpPr>
        <p:spPr bwMode="auto">
          <a:xfrm>
            <a:off x="38100" y="1197230"/>
            <a:ext cx="9029700" cy="0"/>
          </a:xfrm>
          <a:prstGeom prst="line">
            <a:avLst/>
          </a:prstGeom>
          <a:noFill/>
          <a:ln w="82550" cmpd="thickThin">
            <a:solidFill>
              <a:schemeClr val="tx1"/>
            </a:solidFill>
            <a:round/>
            <a:headEnd/>
            <a:tailEnd/>
          </a:ln>
        </p:spPr>
        <p:txBody>
          <a:bodyPr/>
          <a:lstStyle/>
          <a:p>
            <a:endParaRPr lang="en-US"/>
          </a:p>
        </p:txBody>
      </p:sp>
      <p:sp>
        <p:nvSpPr>
          <p:cNvPr id="17" name="Text Box 28"/>
          <p:cNvSpPr txBox="1">
            <a:spLocks noChangeArrowheads="1"/>
          </p:cNvSpPr>
          <p:nvPr/>
        </p:nvSpPr>
        <p:spPr bwMode="auto">
          <a:xfrm>
            <a:off x="-8984" y="6122097"/>
            <a:ext cx="9144000" cy="738664"/>
          </a:xfrm>
          <a:prstGeom prst="rect">
            <a:avLst/>
          </a:prstGeom>
          <a:noFill/>
          <a:ln w="9525">
            <a:noFill/>
            <a:miter lim="800000"/>
            <a:headEnd/>
            <a:tailEnd/>
          </a:ln>
        </p:spPr>
        <p:txBody>
          <a:bodyPr wrap="square">
            <a:spAutoFit/>
          </a:bodyPr>
          <a:lstStyle/>
          <a:p>
            <a:pPr algn="just"/>
            <a:r>
              <a:rPr lang="en-US" sz="1050" b="1" dirty="0">
                <a:solidFill>
                  <a:srgbClr val="333399"/>
                </a:solidFill>
                <a:latin typeface="+mn-lt"/>
              </a:rPr>
              <a:t>Facilities and instrumentation:</a:t>
            </a:r>
            <a:r>
              <a:rPr lang="en-US" sz="1050" dirty="0">
                <a:solidFill>
                  <a:srgbClr val="333399"/>
                </a:solidFill>
                <a:latin typeface="+mn-lt"/>
              </a:rPr>
              <a:t> Ion Cyclotron Resonance </a:t>
            </a:r>
            <a:r>
              <a:rPr lang="en-US" sz="1050" dirty="0" smtClean="0">
                <a:solidFill>
                  <a:srgbClr val="333399"/>
                </a:solidFill>
                <a:latin typeface="+mn-lt"/>
              </a:rPr>
              <a:t>Facility  (21 </a:t>
            </a:r>
            <a:r>
              <a:rPr lang="en-US" sz="1050" dirty="0">
                <a:solidFill>
                  <a:srgbClr val="333399"/>
                </a:solidFill>
                <a:latin typeface="+mn-lt"/>
              </a:rPr>
              <a:t>T </a:t>
            </a:r>
            <a:r>
              <a:rPr lang="en-US" sz="1050" dirty="0" smtClean="0">
                <a:solidFill>
                  <a:srgbClr val="333399"/>
                </a:solidFill>
                <a:latin typeface="+mn-lt"/>
              </a:rPr>
              <a:t>Fourier Transform – Ion Cyclotron Resonance Mass Spectrometer) </a:t>
            </a:r>
            <a:endParaRPr lang="en-US" sz="1050" dirty="0">
              <a:solidFill>
                <a:srgbClr val="333399"/>
              </a:solidFill>
              <a:latin typeface="+mn-lt"/>
            </a:endParaRPr>
          </a:p>
          <a:p>
            <a:pPr algn="just"/>
            <a:r>
              <a:rPr lang="en-US" sz="1050" b="1" dirty="0" smtClean="0">
                <a:solidFill>
                  <a:srgbClr val="333399"/>
                </a:solidFill>
                <a:latin typeface="+mn-lt"/>
              </a:rPr>
              <a:t>Citation: </a:t>
            </a:r>
            <a:r>
              <a:rPr lang="en-US" sz="1050" dirty="0" err="1" smtClean="0">
                <a:solidFill>
                  <a:srgbClr val="333399"/>
                </a:solidFill>
                <a:latin typeface="+mn-lt"/>
              </a:rPr>
              <a:t>Takemori</a:t>
            </a:r>
            <a:r>
              <a:rPr lang="en-US" sz="1050" dirty="0" smtClean="0">
                <a:solidFill>
                  <a:srgbClr val="333399"/>
                </a:solidFill>
                <a:latin typeface="+mn-lt"/>
              </a:rPr>
              <a:t>, A.; Butcher, D. S.; Harman, V. M.; </a:t>
            </a:r>
            <a:r>
              <a:rPr lang="en-US" sz="1050" dirty="0" err="1" smtClean="0">
                <a:solidFill>
                  <a:srgbClr val="333399"/>
                </a:solidFill>
                <a:latin typeface="+mn-lt"/>
              </a:rPr>
              <a:t>Brownridge</a:t>
            </a:r>
            <a:r>
              <a:rPr lang="en-US" sz="1050" dirty="0" smtClean="0">
                <a:solidFill>
                  <a:srgbClr val="333399"/>
                </a:solidFill>
                <a:latin typeface="+mn-lt"/>
              </a:rPr>
              <a:t>, P.; </a:t>
            </a:r>
            <a:r>
              <a:rPr lang="en-US" sz="1050" dirty="0" err="1" smtClean="0">
                <a:solidFill>
                  <a:srgbClr val="333399"/>
                </a:solidFill>
                <a:latin typeface="+mn-lt"/>
              </a:rPr>
              <a:t>Shima</a:t>
            </a:r>
            <a:r>
              <a:rPr lang="en-US" sz="1050" dirty="0" smtClean="0">
                <a:solidFill>
                  <a:srgbClr val="333399"/>
                </a:solidFill>
                <a:latin typeface="+mn-lt"/>
              </a:rPr>
              <a:t>, K.; Higo, D.; </a:t>
            </a:r>
            <a:r>
              <a:rPr lang="en-US" sz="1050" dirty="0" err="1" smtClean="0">
                <a:solidFill>
                  <a:srgbClr val="333399"/>
                </a:solidFill>
                <a:latin typeface="+mn-lt"/>
              </a:rPr>
              <a:t>Ishizaki</a:t>
            </a:r>
            <a:r>
              <a:rPr lang="en-US" sz="1050" dirty="0" smtClean="0">
                <a:solidFill>
                  <a:srgbClr val="333399"/>
                </a:solidFill>
                <a:latin typeface="+mn-lt"/>
              </a:rPr>
              <a:t>, J.; Hasegawa, H.; Suzuki, J.; Yamashita, M.; et al. </a:t>
            </a:r>
            <a:r>
              <a:rPr lang="en-US" sz="1050" i="1" dirty="0">
                <a:solidFill>
                  <a:srgbClr val="333399"/>
                </a:solidFill>
                <a:latin typeface="+mn-lt"/>
              </a:rPr>
              <a:t>PEPPI-MS: Polyacrylamide-Gel-Based </a:t>
            </a:r>
            <a:r>
              <a:rPr lang="en-US" sz="1050" i="1" dirty="0" err="1">
                <a:solidFill>
                  <a:srgbClr val="333399"/>
                </a:solidFill>
                <a:latin typeface="+mn-lt"/>
              </a:rPr>
              <a:t>Prefractionation</a:t>
            </a:r>
            <a:r>
              <a:rPr lang="en-US" sz="1050" i="1" dirty="0">
                <a:solidFill>
                  <a:srgbClr val="333399"/>
                </a:solidFill>
                <a:latin typeface="+mn-lt"/>
              </a:rPr>
              <a:t> for Analysis </a:t>
            </a:r>
            <a:r>
              <a:rPr lang="en-US" sz="1050" i="1" dirty="0" smtClean="0">
                <a:solidFill>
                  <a:srgbClr val="333399"/>
                </a:solidFill>
                <a:latin typeface="+mn-lt"/>
              </a:rPr>
              <a:t>of Intact </a:t>
            </a:r>
            <a:r>
              <a:rPr lang="en-US" sz="1050" i="1" dirty="0" err="1">
                <a:solidFill>
                  <a:srgbClr val="333399"/>
                </a:solidFill>
                <a:latin typeface="+mn-lt"/>
              </a:rPr>
              <a:t>Proteoforms</a:t>
            </a:r>
            <a:r>
              <a:rPr lang="en-US" sz="1050" i="1" dirty="0">
                <a:solidFill>
                  <a:srgbClr val="333399"/>
                </a:solidFill>
                <a:latin typeface="+mn-lt"/>
              </a:rPr>
              <a:t> and Protein Complexes by Mass </a:t>
            </a:r>
            <a:r>
              <a:rPr lang="en-US" sz="1050" i="1" dirty="0" smtClean="0">
                <a:solidFill>
                  <a:srgbClr val="333399"/>
                </a:solidFill>
                <a:latin typeface="+mn-lt"/>
              </a:rPr>
              <a:t>Spectrometry,</a:t>
            </a:r>
            <a:r>
              <a:rPr lang="en-US" sz="1050" dirty="0" smtClean="0">
                <a:solidFill>
                  <a:srgbClr val="333399"/>
                </a:solidFill>
                <a:latin typeface="+mn-lt"/>
              </a:rPr>
              <a:t> </a:t>
            </a:r>
            <a:endParaRPr lang="en-US" sz="1050" dirty="0" smtClean="0">
              <a:solidFill>
                <a:srgbClr val="333399"/>
              </a:solidFill>
              <a:latin typeface="+mn-lt"/>
            </a:endParaRPr>
          </a:p>
          <a:p>
            <a:pPr algn="just"/>
            <a:r>
              <a:rPr lang="en-US" sz="1050" b="1" dirty="0" smtClean="0">
                <a:solidFill>
                  <a:srgbClr val="333399"/>
                </a:solidFill>
                <a:latin typeface="+mn-lt"/>
              </a:rPr>
              <a:t>J</a:t>
            </a:r>
            <a:r>
              <a:rPr lang="en-US" sz="1050" b="1" dirty="0" smtClean="0">
                <a:solidFill>
                  <a:srgbClr val="333399"/>
                </a:solidFill>
                <a:latin typeface="+mn-lt"/>
              </a:rPr>
              <a:t>. Proteome </a:t>
            </a:r>
            <a:r>
              <a:rPr lang="en-US" sz="1050" b="1" dirty="0" smtClean="0">
                <a:solidFill>
                  <a:srgbClr val="333399"/>
                </a:solidFill>
                <a:latin typeface="+mn-lt"/>
              </a:rPr>
              <a:t>Research, (2020)  </a:t>
            </a:r>
            <a:r>
              <a:rPr lang="en-US" sz="1050" dirty="0" smtClean="0">
                <a:solidFill>
                  <a:srgbClr val="333399"/>
                </a:solidFill>
                <a:latin typeface="+mn-lt"/>
                <a:hlinkClick r:id="rId6"/>
              </a:rPr>
              <a:t>https://doi.org/10.1021/acs.jproteome.0c00303</a:t>
            </a:r>
            <a:r>
              <a:rPr lang="en-US" sz="1050" dirty="0" smtClean="0">
                <a:solidFill>
                  <a:srgbClr val="333399"/>
                </a:solidFill>
                <a:latin typeface="+mn-lt"/>
              </a:rPr>
              <a:t>. (ACS Editor’s Choice Selection)</a:t>
            </a:r>
            <a:endParaRPr lang="en-US" sz="1050" dirty="0">
              <a:solidFill>
                <a:srgbClr val="333399"/>
              </a:solidFill>
              <a:latin typeface="+mn-lt"/>
            </a:endParaRPr>
          </a:p>
        </p:txBody>
      </p:sp>
      <p:sp>
        <p:nvSpPr>
          <p:cNvPr id="18" name="Text Box 62"/>
          <p:cNvSpPr txBox="1">
            <a:spLocks noChangeArrowheads="1"/>
          </p:cNvSpPr>
          <p:nvPr/>
        </p:nvSpPr>
        <p:spPr bwMode="auto">
          <a:xfrm>
            <a:off x="843499" y="-13355"/>
            <a:ext cx="7207111" cy="1261130"/>
          </a:xfrm>
          <a:prstGeom prst="rect">
            <a:avLst/>
          </a:prstGeom>
          <a:noFill/>
          <a:ln w="9525">
            <a:noFill/>
            <a:miter lim="800000"/>
            <a:headEnd/>
            <a:tailEnd/>
          </a:ln>
        </p:spPr>
        <p:txBody>
          <a:bodyPr wrap="square">
            <a:normAutofit fontScale="92500"/>
          </a:bodyPr>
          <a:lstStyle/>
          <a:p>
            <a:pPr algn="ctr">
              <a:spcBef>
                <a:spcPts val="0"/>
              </a:spcBef>
              <a:spcAft>
                <a:spcPts val="600"/>
              </a:spcAft>
            </a:pPr>
            <a:r>
              <a:rPr lang="en-US" b="1" kern="1200" dirty="0" err="1" smtClean="0"/>
              <a:t>Prefractionation</a:t>
            </a:r>
            <a:r>
              <a:rPr lang="en-US" b="1" dirty="0"/>
              <a:t> </a:t>
            </a:r>
            <a:r>
              <a:rPr lang="en-US" b="1" kern="1200" dirty="0" smtClean="0"/>
              <a:t>of </a:t>
            </a:r>
            <a:r>
              <a:rPr lang="en-US" b="1" kern="1200" dirty="0"/>
              <a:t>Intact Proteins for Mass Spectrometry</a:t>
            </a:r>
            <a:endParaRPr lang="en-US" sz="800" dirty="0"/>
          </a:p>
          <a:p>
            <a:pPr algn="ctr">
              <a:spcBef>
                <a:spcPts val="0"/>
              </a:spcBef>
              <a:spcAft>
                <a:spcPts val="200"/>
              </a:spcAft>
            </a:pPr>
            <a:r>
              <a:rPr lang="en-US" sz="1400" dirty="0"/>
              <a:t>David S. Butcher</a:t>
            </a:r>
            <a:r>
              <a:rPr lang="en-US" sz="1400" baseline="30000" dirty="0"/>
              <a:t>1</a:t>
            </a:r>
            <a:r>
              <a:rPr lang="en-US" sz="1400" dirty="0"/>
              <a:t>, Ayako Takemori</a:t>
            </a:r>
            <a:r>
              <a:rPr lang="en-US" sz="1400" baseline="30000" dirty="0"/>
              <a:t>2</a:t>
            </a:r>
            <a:r>
              <a:rPr lang="en-US" sz="1400" dirty="0"/>
              <a:t>, Nobuaki Takemori</a:t>
            </a:r>
            <a:r>
              <a:rPr lang="en-US" sz="1400" baseline="30000" dirty="0"/>
              <a:t>2</a:t>
            </a:r>
            <a:r>
              <a:rPr lang="en-US" sz="1400" dirty="0"/>
              <a:t>, and Lissa C. Anderson</a:t>
            </a:r>
            <a:r>
              <a:rPr lang="en-US" sz="1400" baseline="30000" dirty="0"/>
              <a:t>1</a:t>
            </a:r>
            <a:endParaRPr lang="en-US" sz="1400" dirty="0"/>
          </a:p>
          <a:p>
            <a:pPr algn="ctr">
              <a:spcBef>
                <a:spcPts val="0"/>
              </a:spcBef>
              <a:spcAft>
                <a:spcPts val="200"/>
              </a:spcAft>
            </a:pPr>
            <a:r>
              <a:rPr lang="en-US" sz="1100" b="1" kern="1200" dirty="0">
                <a:solidFill>
                  <a:srgbClr val="0033CC"/>
                </a:solidFill>
              </a:rPr>
              <a:t>1. National High Magnetic Field Laboratory, Florida State University, Tallahassee, FL</a:t>
            </a:r>
          </a:p>
          <a:p>
            <a:pPr algn="ctr">
              <a:spcBef>
                <a:spcPts val="0"/>
              </a:spcBef>
              <a:spcAft>
                <a:spcPts val="200"/>
              </a:spcAft>
            </a:pPr>
            <a:r>
              <a:rPr lang="en-US" sz="1100" b="1" kern="1200" dirty="0">
                <a:solidFill>
                  <a:srgbClr val="0033CC"/>
                </a:solidFill>
              </a:rPr>
              <a:t>2. Advanced Research Support Center, Ehime University, Toon, Ehime, Japan</a:t>
            </a:r>
          </a:p>
          <a:p>
            <a:pPr algn="ctr">
              <a:spcBef>
                <a:spcPts val="0"/>
              </a:spcBef>
              <a:spcAft>
                <a:spcPts val="200"/>
              </a:spcAft>
            </a:pPr>
            <a:r>
              <a:rPr lang="en-US" sz="1100" b="1" kern="1200" dirty="0"/>
              <a:t>Funding Grants:</a:t>
            </a:r>
            <a:r>
              <a:rPr lang="en-US" sz="1100" kern="1200" dirty="0"/>
              <a:t>  G.S. Boebinger (NSF </a:t>
            </a:r>
            <a:r>
              <a:rPr lang="en-US" sz="1100" dirty="0"/>
              <a:t>DMR-1644779</a:t>
            </a:r>
            <a:r>
              <a:rPr lang="en-US" sz="1100" kern="1200" dirty="0"/>
              <a:t>); N. Takemori (JSPS KAKHENI 16K08937, 18H04559, 19K05526 )</a:t>
            </a:r>
            <a:endParaRPr lang="en-US" sz="1100" b="1" kern="1200" dirty="0">
              <a:solidFill>
                <a:srgbClr val="0033CC"/>
              </a:solidFill>
            </a:endParaRPr>
          </a:p>
        </p:txBody>
      </p:sp>
    </p:spTree>
    <p:extLst>
      <p:ext uri="{BB962C8B-B14F-4D97-AF65-F5344CB8AC3E}">
        <p14:creationId xmlns:p14="http://schemas.microsoft.com/office/powerpoint/2010/main" val="1042584236"/>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02ED0CECD0B641A5BB9FB5CB620836" ma:contentTypeVersion="1" ma:contentTypeDescription="Create a new document." ma:contentTypeScope="" ma:versionID="83dda36b849837e9f775fc17b333851c">
  <xsd:schema xmlns:xsd="http://www.w3.org/2001/XMLSchema" xmlns:xs="http://www.w3.org/2001/XMLSchema" xmlns:p="http://schemas.microsoft.com/office/2006/metadata/properties" xmlns:ns2="2ba5d019-e4dc-4c77-b441-444c3562fe17" targetNamespace="http://schemas.microsoft.com/office/2006/metadata/properties" ma:root="true" ma:fieldsID="400a779ef7cc78711cad3a81b79875b7" ns2:_="">
    <xsd:import namespace="2ba5d019-e4dc-4c77-b441-444c3562fe17"/>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a5d019-e4dc-4c77-b441-444c3562fe1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A142D68-E69D-472A-9235-7532545F3B14}"/>
</file>

<file path=customXml/itemProps2.xml><?xml version="1.0" encoding="utf-8"?>
<ds:datastoreItem xmlns:ds="http://schemas.openxmlformats.org/officeDocument/2006/customXml" ds:itemID="{5C5BB3E5-7771-4B60-A211-C16346273AA8}"/>
</file>

<file path=customXml/itemProps3.xml><?xml version="1.0" encoding="utf-8"?>
<ds:datastoreItem xmlns:ds="http://schemas.openxmlformats.org/officeDocument/2006/customXml" ds:itemID="{9F9A38DB-9E50-4D7C-991D-1CF5B9B9D5C4}"/>
</file>

<file path=docProps/app.xml><?xml version="1.0" encoding="utf-8"?>
<Properties xmlns="http://schemas.openxmlformats.org/officeDocument/2006/extended-properties" xmlns:vt="http://schemas.openxmlformats.org/officeDocument/2006/docPropsVTypes">
  <TotalTime>7297</TotalTime>
  <Words>799</Words>
  <Application>Microsoft Office PowerPoint</Application>
  <PresentationFormat>On-screen Show (4:3)</PresentationFormat>
  <Paragraphs>31</Paragraphs>
  <Slides>2</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vt:i4>
      </vt:variant>
    </vt:vector>
  </HeadingPairs>
  <TitlesOfParts>
    <vt:vector size="5" baseType="lpstr">
      <vt:lpstr>ＭＳ Ｐゴシック</vt:lpstr>
      <vt:lpstr>Arial</vt:lpstr>
      <vt:lpstr>Default Design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 Li</dc:creator>
  <cp:lastModifiedBy>Gregory Boebinger</cp:lastModifiedBy>
  <cp:revision>189</cp:revision>
  <cp:lastPrinted>2019-07-16T13:07:28Z</cp:lastPrinted>
  <dcterms:created xsi:type="dcterms:W3CDTF">2004-08-07T03:10:56Z</dcterms:created>
  <dcterms:modified xsi:type="dcterms:W3CDTF">2020-10-10T02:19:21Z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0x0101000802ED0CECD0B641A5BB9FB5CB620836</vt:lpwstr>
  </property>
</Properties>
</file>