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99"/>
    <a:srgbClr val="0033CC"/>
    <a:srgbClr val="008080"/>
    <a:srgbClr val="006600"/>
    <a:srgbClr val="000066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9" autoAdjust="0"/>
    <p:restoredTop sz="89590" autoAdjust="0"/>
  </p:normalViewPr>
  <p:slideViewPr>
    <p:cSldViewPr snapToGrid="0">
      <p:cViewPr varScale="1">
        <p:scale>
          <a:sx n="80" d="100"/>
          <a:sy n="80" d="100"/>
        </p:scale>
        <p:origin x="139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21/jacs.0c028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dx.doi.org/10.1021/jacs.0c02810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76200" y="1331914"/>
            <a:ext cx="42957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i="1" u="sng" dirty="0"/>
              <a:t>Metal-organic frameworks (MOFs) are a new generation of porous materials prepared via self-assembly of metal ions and organic linkers</a:t>
            </a:r>
            <a:r>
              <a:rPr lang="en-US" sz="1200" dirty="0"/>
              <a:t>. MOFs have the properties of high thermal stability, permanent porosity, framework flexibility, and exceptionally high surface areas. </a:t>
            </a:r>
            <a:r>
              <a:rPr lang="en-US" sz="1200" i="1" u="sng" dirty="0"/>
              <a:t>MOFs </a:t>
            </a:r>
            <a:r>
              <a:rPr lang="en-US" sz="1200" i="1" u="sng" dirty="0" smtClean="0"/>
              <a:t>promise many </a:t>
            </a:r>
            <a:r>
              <a:rPr lang="en-US" sz="1200" i="1" u="sng" dirty="0"/>
              <a:t>potential applications in catalysis, drug delivery, </a:t>
            </a:r>
            <a:r>
              <a:rPr lang="en-US" sz="1200" i="1" u="sng" dirty="0" smtClean="0"/>
              <a:t>chemical separation</a:t>
            </a:r>
            <a:r>
              <a:rPr lang="en-US" sz="1200" i="1" u="sng" dirty="0"/>
              <a:t>, gas adsorption and storage, fuel cells, </a:t>
            </a:r>
            <a:r>
              <a:rPr lang="en-US" sz="1200" i="1" u="sng" dirty="0" smtClean="0"/>
              <a:t>and even, potentially, classical and quantum data </a:t>
            </a:r>
            <a:r>
              <a:rPr lang="en-US" sz="1200" i="1" u="sng" dirty="0"/>
              <a:t>storage</a:t>
            </a:r>
            <a:r>
              <a:rPr lang="en-US" sz="1200" dirty="0"/>
              <a:t>.</a:t>
            </a:r>
          </a:p>
          <a:p>
            <a:pPr algn="just"/>
            <a:endParaRPr lang="en-US" sz="800" dirty="0"/>
          </a:p>
          <a:p>
            <a:pPr algn="just"/>
            <a:r>
              <a:rPr lang="en-US" sz="1200" dirty="0"/>
              <a:t>S</a:t>
            </a:r>
            <a:r>
              <a:rPr lang="en-US" sz="1200" dirty="0" smtClean="0"/>
              <a:t>olid-state </a:t>
            </a:r>
            <a:r>
              <a:rPr lang="en-US" sz="1200" dirty="0"/>
              <a:t>nuclear magnetic resonance (NMR) of oxygen and metal atoms </a:t>
            </a:r>
            <a:r>
              <a:rPr lang="en-US" sz="1200" dirty="0" smtClean="0"/>
              <a:t>can typically determine </a:t>
            </a:r>
            <a:r>
              <a:rPr lang="en-US" sz="1200" dirty="0"/>
              <a:t>the molecular structure of </a:t>
            </a:r>
            <a:r>
              <a:rPr lang="en-US" sz="1200" dirty="0" smtClean="0"/>
              <a:t>MOFs as well as the interactions </a:t>
            </a:r>
            <a:r>
              <a:rPr lang="en-US" sz="1200" dirty="0"/>
              <a:t>between the MOFs and guest molecules </a:t>
            </a:r>
            <a:r>
              <a:rPr lang="en-US" sz="1200" dirty="0" smtClean="0"/>
              <a:t>like hydrogen, carbon dioxide and methane. </a:t>
            </a:r>
            <a:r>
              <a:rPr lang="en-US" sz="1200" i="1" u="sng" dirty="0"/>
              <a:t>Oxygen-17 (</a:t>
            </a:r>
            <a:r>
              <a:rPr lang="en-US" sz="1200" i="1" u="sng" baseline="30000" dirty="0"/>
              <a:t>17</a:t>
            </a:r>
            <a:r>
              <a:rPr lang="en-US" sz="1200" i="1" u="sng" dirty="0"/>
              <a:t>O) NMR can help to identify the different types of oxygen sites in the framework; however, </a:t>
            </a:r>
            <a:r>
              <a:rPr lang="en-US" sz="1200" i="1" u="sng" baseline="30000" dirty="0" smtClean="0"/>
              <a:t>17</a:t>
            </a:r>
            <a:r>
              <a:rPr lang="en-US" sz="1200" i="1" u="sng" dirty="0" smtClean="0"/>
              <a:t>O is </a:t>
            </a:r>
            <a:r>
              <a:rPr lang="en-US" sz="1200" i="1" u="sng" dirty="0" smtClean="0"/>
              <a:t>a challenge for </a:t>
            </a:r>
            <a:r>
              <a:rPr lang="en-US" sz="1200" i="1" u="sng" dirty="0" smtClean="0"/>
              <a:t>NMR</a:t>
            </a:r>
            <a:r>
              <a:rPr lang="en-US" sz="1200" dirty="0" smtClean="0"/>
              <a:t> because </a:t>
            </a:r>
            <a:r>
              <a:rPr lang="en-US" sz="1200" dirty="0"/>
              <a:t>it (</a:t>
            </a:r>
            <a:r>
              <a:rPr lang="en-US" sz="1200" dirty="0" err="1"/>
              <a:t>i</a:t>
            </a:r>
            <a:r>
              <a:rPr lang="en-US" sz="1200" dirty="0"/>
              <a:t>) has low natural abundance, (ii) low NMR frequency, and (iii) </a:t>
            </a:r>
            <a:r>
              <a:rPr lang="en-US" sz="1200" dirty="0" smtClean="0"/>
              <a:t>broad </a:t>
            </a:r>
            <a:r>
              <a:rPr lang="en-US" sz="1200" dirty="0"/>
              <a:t>spectral lines from </a:t>
            </a:r>
            <a:r>
              <a:rPr lang="en-US" sz="1200" dirty="0" smtClean="0"/>
              <a:t>its </a:t>
            </a:r>
            <a:r>
              <a:rPr lang="en-US" sz="1200" dirty="0"/>
              <a:t>quadrupolar interaction. </a:t>
            </a:r>
            <a:endParaRPr lang="en-US" sz="1200" dirty="0" smtClean="0"/>
          </a:p>
          <a:p>
            <a:pPr algn="just"/>
            <a:endParaRPr lang="en-US" sz="800" dirty="0">
              <a:latin typeface="Arial" charset="0"/>
            </a:endParaRPr>
          </a:p>
          <a:p>
            <a:pPr algn="just"/>
            <a:r>
              <a:rPr lang="en-US" sz="1200" i="1" u="sng" dirty="0" smtClean="0">
                <a:latin typeface="Arial" charset="0"/>
              </a:rPr>
              <a:t>The </a:t>
            </a:r>
            <a:r>
              <a:rPr lang="en-US" sz="1200" i="1" u="sng" dirty="0" err="1" smtClean="0">
                <a:latin typeface="Arial" charset="0"/>
              </a:rPr>
              <a:t>MagLab’s</a:t>
            </a:r>
            <a:r>
              <a:rPr lang="en-US" sz="1200" i="1" u="sng" dirty="0" smtClean="0">
                <a:latin typeface="Arial" charset="0"/>
              </a:rPr>
              <a:t> series-connected </a:t>
            </a:r>
            <a:r>
              <a:rPr lang="en-US" sz="1200" i="1" u="sng" dirty="0">
                <a:latin typeface="Arial" charset="0"/>
              </a:rPr>
              <a:t>hybrid (SCH) magnet </a:t>
            </a:r>
            <a:r>
              <a:rPr lang="en-US" sz="1200" i="1" u="sng" dirty="0" smtClean="0">
                <a:latin typeface="Arial" charset="0"/>
              </a:rPr>
              <a:t>dramatically </a:t>
            </a:r>
            <a:r>
              <a:rPr lang="en-US" sz="1200" i="1" u="sng" dirty="0">
                <a:latin typeface="Arial" charset="0"/>
              </a:rPr>
              <a:t>enhances </a:t>
            </a:r>
            <a:r>
              <a:rPr lang="en-US" sz="1200" i="1" u="sng" baseline="30000" dirty="0"/>
              <a:t>17</a:t>
            </a:r>
            <a:r>
              <a:rPr lang="en-US" sz="1200" i="1" u="sng" dirty="0"/>
              <a:t>O NMR signal and spectral </a:t>
            </a:r>
            <a:r>
              <a:rPr lang="en-US" sz="1200" i="1" u="sng" dirty="0" smtClean="0"/>
              <a:t>resolution…more </a:t>
            </a:r>
            <a:r>
              <a:rPr lang="en-US" sz="1200" i="1" u="sng" dirty="0"/>
              <a:t>than any other spectrometer in the </a:t>
            </a:r>
            <a:r>
              <a:rPr lang="en-US" sz="1200" i="1" u="sng" dirty="0" smtClean="0"/>
              <a:t>world. </a:t>
            </a:r>
            <a:r>
              <a:rPr lang="en-US" sz="1200" dirty="0" smtClean="0"/>
              <a:t>This allows </a:t>
            </a:r>
            <a:r>
              <a:rPr lang="en-US" sz="1200" dirty="0"/>
              <a:t>for the resolution of </a:t>
            </a:r>
            <a:r>
              <a:rPr lang="en-US" sz="1200" dirty="0">
                <a:latin typeface="Arial" charset="0"/>
              </a:rPr>
              <a:t>12 unique oxygen sites in a </a:t>
            </a:r>
            <a:r>
              <a:rPr lang="el-GR" sz="1200" dirty="0">
                <a:latin typeface="Arial" charset="0"/>
              </a:rPr>
              <a:t>α-</a:t>
            </a:r>
            <a:r>
              <a:rPr lang="en-US" sz="1200" dirty="0">
                <a:latin typeface="Arial" charset="0"/>
              </a:rPr>
              <a:t>Mg</a:t>
            </a:r>
            <a:r>
              <a:rPr lang="en-US" sz="1200" baseline="-25000" dirty="0">
                <a:latin typeface="Arial" charset="0"/>
              </a:rPr>
              <a:t>3</a:t>
            </a:r>
            <a:r>
              <a:rPr lang="en-US" sz="1200" dirty="0">
                <a:latin typeface="Arial" charset="0"/>
              </a:rPr>
              <a:t>(HCOO)</a:t>
            </a:r>
            <a:r>
              <a:rPr lang="en-US" sz="1200" baseline="-25000" dirty="0">
                <a:latin typeface="Arial" charset="0"/>
              </a:rPr>
              <a:t>6 </a:t>
            </a:r>
            <a:r>
              <a:rPr lang="en-US" sz="1200" dirty="0">
                <a:latin typeface="Arial" charset="0"/>
              </a:rPr>
              <a:t>MOF, </a:t>
            </a:r>
            <a:r>
              <a:rPr lang="en-US" sz="1200" dirty="0" smtClean="0">
                <a:latin typeface="Arial" charset="0"/>
              </a:rPr>
              <a:t>including the </a:t>
            </a:r>
            <a:r>
              <a:rPr lang="en-US" sz="1200" dirty="0">
                <a:latin typeface="Arial" charset="0"/>
              </a:rPr>
              <a:t>observation of structural differences between as-made and activated (solvent removed) phases of this MOF.</a:t>
            </a:r>
            <a:endParaRPr lang="en-US" sz="1200" dirty="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0" y="609547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NMR/MRI facilities and the 35.2T Series Connected Hybrid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 err="1" smtClean="0">
                <a:solidFill>
                  <a:srgbClr val="333399"/>
                </a:solidFill>
              </a:rPr>
              <a:t>Vinicius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dirty="0">
                <a:solidFill>
                  <a:srgbClr val="333399"/>
                </a:solidFill>
              </a:rPr>
              <a:t>Martins, Jun Xu*, </a:t>
            </a:r>
            <a:r>
              <a:rPr lang="en-US" sz="1100" dirty="0" err="1">
                <a:solidFill>
                  <a:srgbClr val="333399"/>
                </a:solidFill>
              </a:rPr>
              <a:t>Xiaoling</a:t>
            </a:r>
            <a:r>
              <a:rPr lang="en-US" sz="1100" dirty="0">
                <a:solidFill>
                  <a:srgbClr val="333399"/>
                </a:solidFill>
              </a:rPr>
              <a:t> Wang, </a:t>
            </a:r>
            <a:r>
              <a:rPr lang="en-US" sz="1100" dirty="0" err="1">
                <a:solidFill>
                  <a:srgbClr val="333399"/>
                </a:solidFill>
              </a:rPr>
              <a:t>Kuizhi</a:t>
            </a:r>
            <a:r>
              <a:rPr lang="en-US" sz="1100" dirty="0">
                <a:solidFill>
                  <a:srgbClr val="333399"/>
                </a:solidFill>
              </a:rPr>
              <a:t> Chen, Ivan Hung, </a:t>
            </a:r>
            <a:r>
              <a:rPr lang="en-US" sz="1100" dirty="0" err="1">
                <a:solidFill>
                  <a:srgbClr val="333399"/>
                </a:solidFill>
              </a:rPr>
              <a:t>Zhehong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dirty="0" err="1" smtClean="0">
                <a:solidFill>
                  <a:srgbClr val="333399"/>
                </a:solidFill>
              </a:rPr>
              <a:t>Gan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dirty="0">
                <a:solidFill>
                  <a:srgbClr val="333399"/>
                </a:solidFill>
              </a:rPr>
              <a:t>Christel Gervais, Christian </a:t>
            </a:r>
            <a:r>
              <a:rPr lang="en-US" sz="1100" dirty="0" err="1" smtClean="0">
                <a:solidFill>
                  <a:srgbClr val="333399"/>
                </a:solidFill>
              </a:rPr>
              <a:t>Bonhomme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dirty="0" err="1">
                <a:solidFill>
                  <a:srgbClr val="333399"/>
                </a:solidFill>
              </a:rPr>
              <a:t>Shijia</a:t>
            </a:r>
            <a:r>
              <a:rPr lang="en-US" sz="1100" dirty="0">
                <a:solidFill>
                  <a:srgbClr val="333399"/>
                </a:solidFill>
              </a:rPr>
              <a:t> Jiang, </a:t>
            </a:r>
            <a:r>
              <a:rPr lang="en-US" sz="1100" dirty="0" err="1">
                <a:solidFill>
                  <a:srgbClr val="333399"/>
                </a:solidFill>
              </a:rPr>
              <a:t>Anmin</a:t>
            </a:r>
            <a:r>
              <a:rPr lang="en-US" sz="1100" dirty="0">
                <a:solidFill>
                  <a:srgbClr val="333399"/>
                </a:solidFill>
              </a:rPr>
              <a:t> Zheng, Bryan E. G. </a:t>
            </a:r>
            <a:r>
              <a:rPr lang="en-US" sz="1100" dirty="0" err="1">
                <a:solidFill>
                  <a:srgbClr val="333399"/>
                </a:solidFill>
              </a:rPr>
              <a:t>Lucier</a:t>
            </a:r>
            <a:r>
              <a:rPr lang="en-US" sz="1100" dirty="0">
                <a:solidFill>
                  <a:srgbClr val="333399"/>
                </a:solidFill>
              </a:rPr>
              <a:t>, and </a:t>
            </a:r>
            <a:r>
              <a:rPr lang="en-US" sz="1100" dirty="0" err="1">
                <a:solidFill>
                  <a:srgbClr val="333399"/>
                </a:solidFill>
              </a:rPr>
              <a:t>Yining</a:t>
            </a:r>
            <a:r>
              <a:rPr lang="en-US" sz="1100" dirty="0">
                <a:solidFill>
                  <a:srgbClr val="333399"/>
                </a:solidFill>
              </a:rPr>
              <a:t> Huang</a:t>
            </a:r>
            <a:r>
              <a:rPr lang="en-US" sz="1100" dirty="0">
                <a:solidFill>
                  <a:srgbClr val="333399"/>
                </a:solidFill>
              </a:rPr>
              <a:t>. </a:t>
            </a:r>
            <a:r>
              <a:rPr lang="en-US" sz="1100" i="1" dirty="0">
                <a:solidFill>
                  <a:srgbClr val="333399"/>
                </a:solidFill>
              </a:rPr>
              <a:t>Higher Magnetic Fields, Finer MOF Structural Information: </a:t>
            </a:r>
            <a:r>
              <a:rPr lang="en-US" sz="1100" i="1" baseline="30000" dirty="0">
                <a:solidFill>
                  <a:srgbClr val="333399"/>
                </a:solidFill>
              </a:rPr>
              <a:t>17</a:t>
            </a:r>
            <a:r>
              <a:rPr lang="en-US" sz="1100" i="1" dirty="0">
                <a:solidFill>
                  <a:srgbClr val="333399"/>
                </a:solidFill>
              </a:rPr>
              <a:t>O Solid-State NMR at 35.2 T</a:t>
            </a:r>
            <a:r>
              <a:rPr lang="en-US" sz="1100" dirty="0" smtClean="0">
                <a:solidFill>
                  <a:srgbClr val="333399"/>
                </a:solidFill>
              </a:rPr>
              <a:t>;  </a:t>
            </a:r>
            <a:r>
              <a:rPr lang="en-US" sz="1100" b="1" dirty="0">
                <a:solidFill>
                  <a:srgbClr val="333399"/>
                </a:solidFill>
              </a:rPr>
              <a:t>Journal of the American Chemical </a:t>
            </a:r>
            <a:r>
              <a:rPr lang="en-US" sz="1100" b="1" dirty="0" smtClean="0">
                <a:solidFill>
                  <a:srgbClr val="333399"/>
                </a:solidFill>
              </a:rPr>
              <a:t>Society 142</a:t>
            </a:r>
            <a:r>
              <a:rPr lang="en-US" sz="1100" dirty="0">
                <a:solidFill>
                  <a:srgbClr val="333399"/>
                </a:solidFill>
              </a:rPr>
              <a:t>, 35, 14877-14889; July 30, 2020; DOI: </a:t>
            </a:r>
            <a:r>
              <a:rPr lang="en-US" sz="1100" dirty="0">
                <a:solidFill>
                  <a:srgbClr val="333399"/>
                </a:solidFill>
                <a:hlinkClick r:id="rId3"/>
              </a:rPr>
              <a:t>10.1021/jacs.0c02810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843500" y="37572"/>
            <a:ext cx="7274588" cy="11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Probing Metal Organic Frameworks with </a:t>
            </a:r>
            <a:r>
              <a:rPr lang="en-US" sz="1600" b="1" baseline="30000" dirty="0" smtClean="0"/>
              <a:t>17</a:t>
            </a:r>
            <a:r>
              <a:rPr lang="en-US" sz="1600" b="1" dirty="0" smtClean="0"/>
              <a:t>O NMR </a:t>
            </a:r>
            <a:r>
              <a:rPr lang="en-US" sz="1600" b="1" dirty="0"/>
              <a:t>at 35.2 T</a:t>
            </a: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V. Martins</a:t>
            </a:r>
            <a:r>
              <a:rPr lang="en-US" sz="1100" baseline="30000" dirty="0"/>
              <a:t>1</a:t>
            </a:r>
            <a:r>
              <a:rPr lang="en-US" sz="1100" dirty="0"/>
              <a:t>, J. Xu</a:t>
            </a:r>
            <a:r>
              <a:rPr lang="en-US" sz="1100" baseline="30000" dirty="0"/>
              <a:t>2</a:t>
            </a:r>
            <a:r>
              <a:rPr lang="en-US" sz="1100" dirty="0"/>
              <a:t>, X. Wang</a:t>
            </a:r>
            <a:r>
              <a:rPr lang="en-US" sz="1100" baseline="30000" dirty="0"/>
              <a:t>3</a:t>
            </a:r>
            <a:r>
              <a:rPr lang="en-US" sz="1100" dirty="0"/>
              <a:t>, K. Chen</a:t>
            </a:r>
            <a:r>
              <a:rPr lang="en-US" sz="1100" baseline="30000" dirty="0"/>
              <a:t>3</a:t>
            </a:r>
            <a:r>
              <a:rPr lang="en-US" sz="1100" dirty="0"/>
              <a:t>, I. Hung</a:t>
            </a:r>
            <a:r>
              <a:rPr lang="en-US" sz="1100" baseline="30000" dirty="0"/>
              <a:t>3</a:t>
            </a:r>
            <a:r>
              <a:rPr lang="en-US" sz="1100" dirty="0"/>
              <a:t>, Z. Gan</a:t>
            </a:r>
            <a:r>
              <a:rPr lang="en-US" sz="1100" baseline="30000" dirty="0"/>
              <a:t>3</a:t>
            </a:r>
            <a:r>
              <a:rPr lang="en-US" sz="1100" dirty="0"/>
              <a:t>, C. Gervais</a:t>
            </a:r>
            <a:r>
              <a:rPr lang="en-US" sz="1100" baseline="30000" dirty="0"/>
              <a:t>4</a:t>
            </a:r>
            <a:r>
              <a:rPr lang="en-US" sz="1100" dirty="0"/>
              <a:t>, C. Bonhomme</a:t>
            </a:r>
            <a:r>
              <a:rPr lang="en-US" sz="1100" baseline="30000" dirty="0"/>
              <a:t>4</a:t>
            </a:r>
            <a:r>
              <a:rPr lang="en-US" sz="1100" dirty="0"/>
              <a:t>, S. Jiang</a:t>
            </a:r>
            <a:r>
              <a:rPr lang="en-US" sz="1100" baseline="30000" dirty="0"/>
              <a:t>5</a:t>
            </a:r>
            <a:r>
              <a:rPr lang="en-US" sz="1100" dirty="0"/>
              <a:t>, </a:t>
            </a:r>
          </a:p>
          <a:p>
            <a:pPr algn="ctr">
              <a:spcBef>
                <a:spcPts val="0"/>
              </a:spcBef>
            </a:pPr>
            <a:r>
              <a:rPr lang="en-US" sz="1100" dirty="0"/>
              <a:t>A. Zheng</a:t>
            </a:r>
            <a:r>
              <a:rPr lang="en-US" sz="1100" baseline="30000" dirty="0"/>
              <a:t>5</a:t>
            </a:r>
            <a:r>
              <a:rPr lang="en-US" sz="1100" dirty="0"/>
              <a:t>, B. Lucier</a:t>
            </a:r>
            <a:r>
              <a:rPr lang="en-US" sz="1100" baseline="30000" dirty="0"/>
              <a:t>1</a:t>
            </a:r>
            <a:r>
              <a:rPr lang="en-US" sz="1100" dirty="0"/>
              <a:t>, Y. Huang</a:t>
            </a:r>
            <a:r>
              <a:rPr lang="en-US" sz="1100" baseline="30000" dirty="0"/>
              <a:t>1</a:t>
            </a:r>
            <a:endParaRPr lang="en-US" sz="1100" dirty="0"/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Western University, London, ON, Canada</a:t>
            </a:r>
            <a:r>
              <a:rPr lang="en-US" sz="1050" b="1" kern="1200" dirty="0">
                <a:solidFill>
                  <a:srgbClr val="0033CC"/>
                </a:solidFill>
              </a:rPr>
              <a:t>; 2. Nankai </a:t>
            </a:r>
            <a:r>
              <a:rPr lang="en-US" sz="1050" b="1" dirty="0">
                <a:solidFill>
                  <a:srgbClr val="0033CC"/>
                </a:solidFill>
              </a:rPr>
              <a:t>University, Tianjin, China; </a:t>
            </a:r>
            <a:r>
              <a:rPr lang="en-US" sz="1050" b="1" kern="1200" dirty="0">
                <a:solidFill>
                  <a:srgbClr val="0033CC"/>
                </a:solidFill>
              </a:rPr>
              <a:t>3</a:t>
            </a:r>
            <a:r>
              <a:rPr lang="en-US" sz="1050" b="1" dirty="0">
                <a:solidFill>
                  <a:srgbClr val="0033CC"/>
                </a:solidFill>
              </a:rPr>
              <a:t>. NHMFL, Tallahassee FL, USA; 4. Sorbonne University, Paris, France; 5. Chinese Academy of Sciences, Wuhan, China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/>
              <a:t>DMR-1644779</a:t>
            </a:r>
            <a:r>
              <a:rPr lang="en-US" sz="1050" kern="1200" dirty="0"/>
              <a:t>); </a:t>
            </a:r>
            <a:r>
              <a:rPr lang="en-US" sz="1050" dirty="0"/>
              <a:t>Y. Huang (NSERC)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811" y="1307041"/>
            <a:ext cx="3953177" cy="38025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800" y="5128079"/>
            <a:ext cx="4571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(top) </a:t>
            </a:r>
            <a:r>
              <a:rPr lang="en-US" sz="1100" dirty="0" smtClean="0"/>
              <a:t>The </a:t>
            </a:r>
            <a:r>
              <a:rPr lang="el-GR" sz="1100" dirty="0">
                <a:latin typeface="Arial" charset="0"/>
              </a:rPr>
              <a:t>α-</a:t>
            </a:r>
            <a:r>
              <a:rPr lang="en-US" sz="1100" dirty="0" smtClean="0">
                <a:latin typeface="Arial" charset="0"/>
              </a:rPr>
              <a:t>Mg</a:t>
            </a:r>
            <a:r>
              <a:rPr lang="en-US" sz="1100" baseline="-25000" dirty="0" smtClean="0">
                <a:latin typeface="Arial" charset="0"/>
              </a:rPr>
              <a:t>3</a:t>
            </a:r>
            <a:r>
              <a:rPr lang="en-US" sz="1100" dirty="0" smtClean="0">
                <a:latin typeface="Arial" charset="0"/>
              </a:rPr>
              <a:t>(HCOO)</a:t>
            </a:r>
            <a:r>
              <a:rPr lang="en-US" sz="1100" baseline="-25000" dirty="0" smtClean="0">
                <a:latin typeface="Arial" charset="0"/>
              </a:rPr>
              <a:t>6 </a:t>
            </a:r>
            <a:r>
              <a:rPr lang="en-US" sz="1100" dirty="0" smtClean="0">
                <a:latin typeface="Arial" charset="0"/>
              </a:rPr>
              <a:t>metal-organic framework that contains twelve unique oxygen sites.</a:t>
            </a:r>
            <a:r>
              <a:rPr lang="en-US" sz="1100" dirty="0" smtClean="0"/>
              <a:t> </a:t>
            </a:r>
            <a:r>
              <a:rPr lang="en-US" sz="1100" b="1" dirty="0" smtClean="0"/>
              <a:t>(bottom) </a:t>
            </a:r>
            <a:r>
              <a:rPr lang="en-US" sz="1100" dirty="0" smtClean="0"/>
              <a:t>Oxygen-17 Magic Angle Spinning NMR spectra at 35.2 T (in blue) and at 21.1T (in black). </a:t>
            </a:r>
            <a:r>
              <a:rPr lang="en-US" sz="1100" i="1" u="sng" dirty="0" smtClean="0"/>
              <a:t>Note that the twelve unique oxygen sites (asterisks) are only resolved in the </a:t>
            </a:r>
            <a:r>
              <a:rPr lang="en-US" sz="1100" i="1" u="sng" dirty="0" err="1" smtClean="0"/>
              <a:t>MagLab’s</a:t>
            </a:r>
            <a:r>
              <a:rPr lang="en-US" sz="1100" i="1" u="sng" dirty="0" smtClean="0"/>
              <a:t> unique 35.2T Series Connected Hybrid Magnet.</a:t>
            </a:r>
            <a:endParaRPr lang="en-US" sz="1100" b="1" i="1" u="sng" dirty="0"/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4495801" y="1325562"/>
            <a:ext cx="4572000" cy="475138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62F64FF3-51D5-9B4E-B446-59AE673F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325562"/>
            <a:ext cx="42957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i="1" u="sng" dirty="0">
                <a:latin typeface="Arial" charset="0"/>
              </a:rPr>
              <a:t>The highest-field nuclear magnetic resonance (NMR) spectrometer in the world was able to resolve 12 distinct oxygen sites in the structure of a complex metal-organic framework (MOF)</a:t>
            </a:r>
            <a:r>
              <a:rPr lang="en-US" sz="1200" dirty="0">
                <a:latin typeface="Arial" charset="0"/>
              </a:rPr>
              <a:t> and observe differences in the structures of MOFs that either contain guest molecules or are free from guest molecules.</a:t>
            </a:r>
          </a:p>
          <a:p>
            <a:pPr algn="just"/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i="1" u="sng" dirty="0">
                <a:latin typeface="Arial" charset="0"/>
              </a:rPr>
              <a:t>In order to design better MOFs for use in catalysis, drug delivery, chemical separation, gas adsorption, fuel cells, and/or data storage, scientists must have a precise understanding of their structures</a:t>
            </a:r>
            <a:r>
              <a:rPr lang="en-US" sz="1200" dirty="0">
                <a:latin typeface="Arial" charset="0"/>
              </a:rPr>
              <a:t>.  This helps in the design and manufacture of new MOFs from very simple chemicals, and also for tailoring and controlling the properties of MOFs for a wide range of applications.</a:t>
            </a:r>
          </a:p>
          <a:p>
            <a:pPr algn="just"/>
            <a:endParaRPr lang="en-US" sz="8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i="1" u="sng" dirty="0">
                <a:latin typeface="Arial" charset="0"/>
              </a:rPr>
              <a:t>The NMR spectrometer magnet used for this work, the </a:t>
            </a:r>
            <a:r>
              <a:rPr lang="en-US" sz="1200" i="1" u="sng" dirty="0" err="1" smtClean="0">
                <a:latin typeface="Arial" charset="0"/>
              </a:rPr>
              <a:t>MagLab’s</a:t>
            </a:r>
            <a:r>
              <a:rPr lang="en-US" sz="1200" i="1" u="sng" dirty="0" smtClean="0">
                <a:latin typeface="Arial" charset="0"/>
              </a:rPr>
              <a:t> 35.2 </a:t>
            </a:r>
            <a:r>
              <a:rPr lang="en-US" sz="1200" i="1" u="sng" dirty="0">
                <a:latin typeface="Arial" charset="0"/>
              </a:rPr>
              <a:t>Tesla Series-Connected Hybrid (SCH) magnet, is the largest NMR magnet in the world, and is the only one capable of obtaining high enough signal and resolution to </a:t>
            </a:r>
            <a:r>
              <a:rPr lang="en-US" sz="1200" i="1" u="sng" dirty="0" smtClean="0">
                <a:latin typeface="Arial" charset="0"/>
              </a:rPr>
              <a:t>enable </a:t>
            </a:r>
            <a:r>
              <a:rPr lang="en-US" sz="1200" i="1" u="sng" dirty="0">
                <a:latin typeface="Arial" charset="0"/>
              </a:rPr>
              <a:t>observation of all of the different oxygen sites</a:t>
            </a:r>
            <a:r>
              <a:rPr lang="en-US" sz="1200" dirty="0">
                <a:latin typeface="Arial" charset="0"/>
              </a:rPr>
              <a:t>.  The </a:t>
            </a:r>
            <a:r>
              <a:rPr lang="en-US" sz="1200" baseline="30000" dirty="0">
                <a:latin typeface="Arial" charset="0"/>
              </a:rPr>
              <a:t>17</a:t>
            </a:r>
            <a:r>
              <a:rPr lang="en-US" sz="1200" dirty="0">
                <a:latin typeface="Arial" charset="0"/>
              </a:rPr>
              <a:t>O isotope is challenging to observe with lower field instruments, which cannot provide this high degree of information.  </a:t>
            </a:r>
            <a:r>
              <a:rPr lang="en-US" sz="1200" i="1" u="sng" dirty="0">
                <a:latin typeface="Arial" charset="0"/>
              </a:rPr>
              <a:t>The SCH will permit many future </a:t>
            </a:r>
            <a:r>
              <a:rPr lang="en-US" sz="1200" i="1" u="sng" baseline="30000" dirty="0">
                <a:latin typeface="Arial" charset="0"/>
              </a:rPr>
              <a:t>17</a:t>
            </a:r>
            <a:r>
              <a:rPr lang="en-US" sz="1200" i="1" u="sng" dirty="0">
                <a:latin typeface="Arial" charset="0"/>
              </a:rPr>
              <a:t>O NMR studies, as well as studies of elements from across the periodic table in MOFs and other technologically advanced materials</a:t>
            </a:r>
            <a:r>
              <a:rPr lang="en-US" sz="1200" dirty="0">
                <a:latin typeface="Arial" charset="0"/>
              </a:rPr>
              <a:t>!</a:t>
            </a:r>
          </a:p>
        </p:txBody>
      </p:sp>
      <p:pic>
        <p:nvPicPr>
          <p:cNvPr id="33" name="Picture 32" descr="NSF logo.jpg">
            <a:extLst>
              <a:ext uri="{FF2B5EF4-FFF2-40B4-BE49-F238E27FC236}">
                <a16:creationId xmlns:a16="http://schemas.microsoft.com/office/drawing/2014/main" id="{1C32FB27-62AC-3C44-A705-42DEC9466E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pic>
        <p:nvPicPr>
          <p:cNvPr id="36" name="Picture 35" descr="JustM_purple.jpg">
            <a:extLst>
              <a:ext uri="{FF2B5EF4-FFF2-40B4-BE49-F238E27FC236}">
                <a16:creationId xmlns:a16="http://schemas.microsoft.com/office/drawing/2014/main" id="{5D67C82F-E033-3D4F-AE57-AF05CA262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0" y="609547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NMR/MRI facilities and the 35.2T Series Connected Hybrid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 err="1" smtClean="0">
                <a:solidFill>
                  <a:srgbClr val="333399"/>
                </a:solidFill>
              </a:rPr>
              <a:t>Vinicius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dirty="0">
                <a:solidFill>
                  <a:srgbClr val="333399"/>
                </a:solidFill>
              </a:rPr>
              <a:t>Martins, Jun Xu*, </a:t>
            </a:r>
            <a:r>
              <a:rPr lang="en-US" sz="1100" dirty="0" err="1">
                <a:solidFill>
                  <a:srgbClr val="333399"/>
                </a:solidFill>
              </a:rPr>
              <a:t>Xiaoling</a:t>
            </a:r>
            <a:r>
              <a:rPr lang="en-US" sz="1100" dirty="0">
                <a:solidFill>
                  <a:srgbClr val="333399"/>
                </a:solidFill>
              </a:rPr>
              <a:t> Wang, </a:t>
            </a:r>
            <a:r>
              <a:rPr lang="en-US" sz="1100" dirty="0" err="1">
                <a:solidFill>
                  <a:srgbClr val="333399"/>
                </a:solidFill>
              </a:rPr>
              <a:t>Kuizhi</a:t>
            </a:r>
            <a:r>
              <a:rPr lang="en-US" sz="1100" dirty="0">
                <a:solidFill>
                  <a:srgbClr val="333399"/>
                </a:solidFill>
              </a:rPr>
              <a:t> Chen, Ivan Hung, </a:t>
            </a:r>
            <a:r>
              <a:rPr lang="en-US" sz="1100" dirty="0" err="1">
                <a:solidFill>
                  <a:srgbClr val="333399"/>
                </a:solidFill>
              </a:rPr>
              <a:t>Zhehong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dirty="0" err="1" smtClean="0">
                <a:solidFill>
                  <a:srgbClr val="333399"/>
                </a:solidFill>
              </a:rPr>
              <a:t>Gan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dirty="0">
                <a:solidFill>
                  <a:srgbClr val="333399"/>
                </a:solidFill>
              </a:rPr>
              <a:t>Christel Gervais, Christian </a:t>
            </a:r>
            <a:r>
              <a:rPr lang="en-US" sz="1100" dirty="0" err="1" smtClean="0">
                <a:solidFill>
                  <a:srgbClr val="333399"/>
                </a:solidFill>
              </a:rPr>
              <a:t>Bonhomme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dirty="0" err="1">
                <a:solidFill>
                  <a:srgbClr val="333399"/>
                </a:solidFill>
              </a:rPr>
              <a:t>Shijia</a:t>
            </a:r>
            <a:r>
              <a:rPr lang="en-US" sz="1100" dirty="0">
                <a:solidFill>
                  <a:srgbClr val="333399"/>
                </a:solidFill>
              </a:rPr>
              <a:t> Jiang, </a:t>
            </a:r>
            <a:r>
              <a:rPr lang="en-US" sz="1100" dirty="0" err="1">
                <a:solidFill>
                  <a:srgbClr val="333399"/>
                </a:solidFill>
              </a:rPr>
              <a:t>Anmin</a:t>
            </a:r>
            <a:r>
              <a:rPr lang="en-US" sz="1100" dirty="0">
                <a:solidFill>
                  <a:srgbClr val="333399"/>
                </a:solidFill>
              </a:rPr>
              <a:t> Zheng, Bryan E. G. </a:t>
            </a:r>
            <a:r>
              <a:rPr lang="en-US" sz="1100" dirty="0" err="1">
                <a:solidFill>
                  <a:srgbClr val="333399"/>
                </a:solidFill>
              </a:rPr>
              <a:t>Lucier</a:t>
            </a:r>
            <a:r>
              <a:rPr lang="en-US" sz="1100" dirty="0">
                <a:solidFill>
                  <a:srgbClr val="333399"/>
                </a:solidFill>
              </a:rPr>
              <a:t>, and </a:t>
            </a:r>
            <a:r>
              <a:rPr lang="en-US" sz="1100" dirty="0" err="1">
                <a:solidFill>
                  <a:srgbClr val="333399"/>
                </a:solidFill>
              </a:rPr>
              <a:t>Yining</a:t>
            </a:r>
            <a:r>
              <a:rPr lang="en-US" sz="1100" dirty="0">
                <a:solidFill>
                  <a:srgbClr val="333399"/>
                </a:solidFill>
              </a:rPr>
              <a:t> Huang</a:t>
            </a:r>
            <a:r>
              <a:rPr lang="en-US" sz="1100" dirty="0">
                <a:solidFill>
                  <a:srgbClr val="333399"/>
                </a:solidFill>
              </a:rPr>
              <a:t>. </a:t>
            </a:r>
            <a:r>
              <a:rPr lang="en-US" sz="1100" i="1" dirty="0">
                <a:solidFill>
                  <a:srgbClr val="333399"/>
                </a:solidFill>
              </a:rPr>
              <a:t>Higher Magnetic Fields, Finer MOF Structural Information: </a:t>
            </a:r>
            <a:r>
              <a:rPr lang="en-US" sz="1100" i="1" baseline="30000" dirty="0">
                <a:solidFill>
                  <a:srgbClr val="333399"/>
                </a:solidFill>
              </a:rPr>
              <a:t>17</a:t>
            </a:r>
            <a:r>
              <a:rPr lang="en-US" sz="1100" i="1" dirty="0">
                <a:solidFill>
                  <a:srgbClr val="333399"/>
                </a:solidFill>
              </a:rPr>
              <a:t>O Solid-State NMR at 35.2 T</a:t>
            </a:r>
            <a:r>
              <a:rPr lang="en-US" sz="1100" dirty="0" smtClean="0">
                <a:solidFill>
                  <a:srgbClr val="333399"/>
                </a:solidFill>
              </a:rPr>
              <a:t>;  </a:t>
            </a:r>
            <a:r>
              <a:rPr lang="en-US" sz="1100" b="1" dirty="0">
                <a:solidFill>
                  <a:srgbClr val="333399"/>
                </a:solidFill>
              </a:rPr>
              <a:t>Journal of the American Chemical </a:t>
            </a:r>
            <a:r>
              <a:rPr lang="en-US" sz="1100" b="1" dirty="0" smtClean="0">
                <a:solidFill>
                  <a:srgbClr val="333399"/>
                </a:solidFill>
              </a:rPr>
              <a:t>Society 142</a:t>
            </a:r>
            <a:r>
              <a:rPr lang="en-US" sz="1100" dirty="0">
                <a:solidFill>
                  <a:srgbClr val="333399"/>
                </a:solidFill>
              </a:rPr>
              <a:t>, 35, 14877-14889; July 30, 2020; DOI: </a:t>
            </a:r>
            <a:r>
              <a:rPr lang="en-US" sz="1100" dirty="0">
                <a:solidFill>
                  <a:srgbClr val="333399"/>
                </a:solidFill>
                <a:hlinkClick r:id="rId5"/>
              </a:rPr>
              <a:t>10.1021/jacs.0c02810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843500" y="37572"/>
            <a:ext cx="7274588" cy="11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Probing Metal Organic Frameworks with </a:t>
            </a:r>
            <a:r>
              <a:rPr lang="en-US" sz="1600" b="1" baseline="30000" dirty="0" smtClean="0"/>
              <a:t>17</a:t>
            </a:r>
            <a:r>
              <a:rPr lang="en-US" sz="1600" b="1" dirty="0" smtClean="0"/>
              <a:t>O NMR </a:t>
            </a:r>
            <a:r>
              <a:rPr lang="en-US" sz="1600" b="1" dirty="0"/>
              <a:t>at 35.2 T</a:t>
            </a: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V. Martins</a:t>
            </a:r>
            <a:r>
              <a:rPr lang="en-US" sz="1100" baseline="30000" dirty="0"/>
              <a:t>1</a:t>
            </a:r>
            <a:r>
              <a:rPr lang="en-US" sz="1100" dirty="0"/>
              <a:t>, J. Xu</a:t>
            </a:r>
            <a:r>
              <a:rPr lang="en-US" sz="1100" baseline="30000" dirty="0"/>
              <a:t>2</a:t>
            </a:r>
            <a:r>
              <a:rPr lang="en-US" sz="1100" dirty="0"/>
              <a:t>, X. Wang</a:t>
            </a:r>
            <a:r>
              <a:rPr lang="en-US" sz="1100" baseline="30000" dirty="0"/>
              <a:t>3</a:t>
            </a:r>
            <a:r>
              <a:rPr lang="en-US" sz="1100" dirty="0"/>
              <a:t>, K. Chen</a:t>
            </a:r>
            <a:r>
              <a:rPr lang="en-US" sz="1100" baseline="30000" dirty="0"/>
              <a:t>3</a:t>
            </a:r>
            <a:r>
              <a:rPr lang="en-US" sz="1100" dirty="0"/>
              <a:t>, I. Hung</a:t>
            </a:r>
            <a:r>
              <a:rPr lang="en-US" sz="1100" baseline="30000" dirty="0"/>
              <a:t>3</a:t>
            </a:r>
            <a:r>
              <a:rPr lang="en-US" sz="1100" dirty="0"/>
              <a:t>, Z. Gan</a:t>
            </a:r>
            <a:r>
              <a:rPr lang="en-US" sz="1100" baseline="30000" dirty="0"/>
              <a:t>3</a:t>
            </a:r>
            <a:r>
              <a:rPr lang="en-US" sz="1100" dirty="0"/>
              <a:t>, C. Gervais</a:t>
            </a:r>
            <a:r>
              <a:rPr lang="en-US" sz="1100" baseline="30000" dirty="0"/>
              <a:t>4</a:t>
            </a:r>
            <a:r>
              <a:rPr lang="en-US" sz="1100" dirty="0"/>
              <a:t>, C. Bonhomme</a:t>
            </a:r>
            <a:r>
              <a:rPr lang="en-US" sz="1100" baseline="30000" dirty="0"/>
              <a:t>4</a:t>
            </a:r>
            <a:r>
              <a:rPr lang="en-US" sz="1100" dirty="0"/>
              <a:t>, S. Jiang</a:t>
            </a:r>
            <a:r>
              <a:rPr lang="en-US" sz="1100" baseline="30000" dirty="0"/>
              <a:t>5</a:t>
            </a:r>
            <a:r>
              <a:rPr lang="en-US" sz="1100" dirty="0"/>
              <a:t>, </a:t>
            </a:r>
          </a:p>
          <a:p>
            <a:pPr algn="ctr">
              <a:spcBef>
                <a:spcPts val="0"/>
              </a:spcBef>
            </a:pPr>
            <a:r>
              <a:rPr lang="en-US" sz="1100" dirty="0"/>
              <a:t>A. Zheng</a:t>
            </a:r>
            <a:r>
              <a:rPr lang="en-US" sz="1100" baseline="30000" dirty="0"/>
              <a:t>5</a:t>
            </a:r>
            <a:r>
              <a:rPr lang="en-US" sz="1100" dirty="0"/>
              <a:t>, B. Lucier</a:t>
            </a:r>
            <a:r>
              <a:rPr lang="en-US" sz="1100" baseline="30000" dirty="0"/>
              <a:t>1</a:t>
            </a:r>
            <a:r>
              <a:rPr lang="en-US" sz="1100" dirty="0"/>
              <a:t>, Y. Huang</a:t>
            </a:r>
            <a:r>
              <a:rPr lang="en-US" sz="1100" baseline="30000" dirty="0"/>
              <a:t>1</a:t>
            </a:r>
            <a:endParaRPr lang="en-US" sz="1100" dirty="0"/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Western University, London, ON, Canada</a:t>
            </a:r>
            <a:r>
              <a:rPr lang="en-US" sz="1050" b="1" kern="1200" dirty="0">
                <a:solidFill>
                  <a:srgbClr val="0033CC"/>
                </a:solidFill>
              </a:rPr>
              <a:t>; 2. Nankai </a:t>
            </a:r>
            <a:r>
              <a:rPr lang="en-US" sz="1050" b="1" dirty="0">
                <a:solidFill>
                  <a:srgbClr val="0033CC"/>
                </a:solidFill>
              </a:rPr>
              <a:t>University, Tianjin, China; </a:t>
            </a:r>
            <a:r>
              <a:rPr lang="en-US" sz="1050" b="1" kern="1200" dirty="0">
                <a:solidFill>
                  <a:srgbClr val="0033CC"/>
                </a:solidFill>
              </a:rPr>
              <a:t>3</a:t>
            </a:r>
            <a:r>
              <a:rPr lang="en-US" sz="1050" b="1" dirty="0">
                <a:solidFill>
                  <a:srgbClr val="0033CC"/>
                </a:solidFill>
              </a:rPr>
              <a:t>. NHMFL, Tallahassee FL, USA; 4. Sorbonne University, Paris, France; 5. Chinese Academy of Sciences, Wuhan, China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/>
              <a:t>DMR-1644779</a:t>
            </a:r>
            <a:r>
              <a:rPr lang="en-US" sz="1050" kern="1200" dirty="0"/>
              <a:t>); </a:t>
            </a:r>
            <a:r>
              <a:rPr lang="en-US" sz="1050" dirty="0"/>
              <a:t>Y. Huang (NSERC)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4495801" y="1325562"/>
            <a:ext cx="4572000" cy="475138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5D6BDFBC-C17D-FA4C-8CA8-C973403A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52" y="1633339"/>
            <a:ext cx="3910934" cy="140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CC81FF-56E3-0248-9AED-D91FE4185456}"/>
              </a:ext>
            </a:extLst>
          </p:cNvPr>
          <p:cNvSpPr/>
          <p:nvPr/>
        </p:nvSpPr>
        <p:spPr>
          <a:xfrm>
            <a:off x="5303275" y="1325562"/>
            <a:ext cx="3118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Metal-organic frameworks (MOFs)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101001-3CF0-094D-9644-8E2679EF3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554" y="3171825"/>
            <a:ext cx="4078496" cy="2826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2ED0CECD0B641A5BB9FB5CB620836" ma:contentTypeVersion="1" ma:contentTypeDescription="Create a new document." ma:contentTypeScope="" ma:versionID="83dda36b849837e9f775fc17b333851c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90E597-604C-4C83-90F3-2543F637A776}"/>
</file>

<file path=customXml/itemProps2.xml><?xml version="1.0" encoding="utf-8"?>
<ds:datastoreItem xmlns:ds="http://schemas.openxmlformats.org/officeDocument/2006/customXml" ds:itemID="{8D385DC6-53A3-4D9A-9E8E-6E8C5E04ABE6}"/>
</file>

<file path=customXml/itemProps3.xml><?xml version="1.0" encoding="utf-8"?>
<ds:datastoreItem xmlns:ds="http://schemas.openxmlformats.org/officeDocument/2006/customXml" ds:itemID="{00FA774B-2DB3-4CB4-95FC-0F0D80413C6B}"/>
</file>

<file path=docProps/app.xml><?xml version="1.0" encoding="utf-8"?>
<Properties xmlns="http://schemas.openxmlformats.org/officeDocument/2006/extended-properties" xmlns:vt="http://schemas.openxmlformats.org/officeDocument/2006/docPropsVTypes">
  <TotalTime>6333</TotalTime>
  <Words>968</Words>
  <Application>Microsoft Office PowerPoint</Application>
  <PresentationFormat>On-screen Show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168</cp:revision>
  <cp:lastPrinted>2019-07-16T13:07:28Z</cp:lastPrinted>
  <dcterms:created xsi:type="dcterms:W3CDTF">2004-08-07T03:10:56Z</dcterms:created>
  <dcterms:modified xsi:type="dcterms:W3CDTF">2020-10-10T01:58:18Z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0x0101000802ED0CECD0B641A5BB9FB5CB620836</vt:lpwstr>
  </property>
</Properties>
</file>