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97279" autoAdjust="0"/>
  </p:normalViewPr>
  <p:slideViewPr>
    <p:cSldViewPr snapToGrid="0">
      <p:cViewPr varScale="1">
        <p:scale>
          <a:sx n="151" d="100"/>
          <a:sy n="151" d="100"/>
        </p:scale>
        <p:origin x="35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rritt,Matthew E" userId="74ca2e83-bb81-451e-b00d-510b0ca3f2dc" providerId="ADAL" clId="{B2C61B1A-9714-493B-8FCA-946B63EE3733}"/>
    <pc:docChg chg="custSel modSld">
      <pc:chgData name="Merritt,Matthew E" userId="74ca2e83-bb81-451e-b00d-510b0ca3f2dc" providerId="ADAL" clId="{B2C61B1A-9714-493B-8FCA-946B63EE3733}" dt="2020-10-26T19:53:34.922" v="152" actId="120"/>
      <pc:docMkLst>
        <pc:docMk/>
      </pc:docMkLst>
      <pc:sldChg chg="modSp">
        <pc:chgData name="Merritt,Matthew E" userId="74ca2e83-bb81-451e-b00d-510b0ca3f2dc" providerId="ADAL" clId="{B2C61B1A-9714-493B-8FCA-946B63EE3733}" dt="2020-10-26T19:50:37.232" v="124" actId="1036"/>
        <pc:sldMkLst>
          <pc:docMk/>
          <pc:sldMk cId="2218888695" sldId="261"/>
        </pc:sldMkLst>
        <pc:spChg chg="mod">
          <ac:chgData name="Merritt,Matthew E" userId="74ca2e83-bb81-451e-b00d-510b0ca3f2dc" providerId="ADAL" clId="{B2C61B1A-9714-493B-8FCA-946B63EE3733}" dt="2020-10-26T19:50:30.529" v="122" actId="1036"/>
          <ac:spMkLst>
            <pc:docMk/>
            <pc:sldMk cId="2218888695" sldId="261"/>
            <ac:spMk id="9" creationId="{9F445C33-6FA5-41EB-99BD-3F7C2E425077}"/>
          </ac:spMkLst>
        </pc:spChg>
        <pc:spChg chg="mod">
          <ac:chgData name="Merritt,Matthew E" userId="74ca2e83-bb81-451e-b00d-510b0ca3f2dc" providerId="ADAL" clId="{B2C61B1A-9714-493B-8FCA-946B63EE3733}" dt="2020-10-26T19:50:37.232" v="124" actId="1036"/>
          <ac:spMkLst>
            <pc:docMk/>
            <pc:sldMk cId="2218888695" sldId="261"/>
            <ac:spMk id="48" creationId="{F713B024-354C-45EE-B7DD-ED2A0D12A67A}"/>
          </ac:spMkLst>
        </pc:spChg>
      </pc:sldChg>
      <pc:sldChg chg="modSp">
        <pc:chgData name="Merritt,Matthew E" userId="74ca2e83-bb81-451e-b00d-510b0ca3f2dc" providerId="ADAL" clId="{B2C61B1A-9714-493B-8FCA-946B63EE3733}" dt="2020-10-26T19:53:34.922" v="152" actId="120"/>
        <pc:sldMkLst>
          <pc:docMk/>
          <pc:sldMk cId="3655790606" sldId="263"/>
        </pc:sldMkLst>
        <pc:spChg chg="mod">
          <ac:chgData name="Merritt,Matthew E" userId="74ca2e83-bb81-451e-b00d-510b0ca3f2dc" providerId="ADAL" clId="{B2C61B1A-9714-493B-8FCA-946B63EE3733}" dt="2020-10-26T19:53:34.922" v="152" actId="120"/>
          <ac:spMkLst>
            <pc:docMk/>
            <pc:sldMk cId="3655790606" sldId="263"/>
            <ac:spMk id="2" creationId="{00000000-0000-0000-0000-000000000000}"/>
          </ac:spMkLst>
        </pc:spChg>
        <pc:spChg chg="mod">
          <ac:chgData name="Merritt,Matthew E" userId="74ca2e83-bb81-451e-b00d-510b0ca3f2dc" providerId="ADAL" clId="{B2C61B1A-9714-493B-8FCA-946B63EE3733}" dt="2020-10-26T19:51:48.058" v="141" actId="20577"/>
          <ac:spMkLst>
            <pc:docMk/>
            <pc:sldMk cId="3655790606" sldId="263"/>
            <ac:spMk id="102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a:solidFill>
                  <a:schemeClr val="tx1"/>
                </a:solidFill>
                <a:effectLst/>
                <a:latin typeface="Arial" charset="0"/>
                <a:ea typeface="+mn-ea"/>
                <a:cs typeface="+mn-cs"/>
              </a:rPr>
              <a:t>1. What is the finding?</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Here to be included a short description in layman language of the finding</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2. Why this finding is important?</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A short description of why the finding is important for scientific community, technology, society, </a:t>
            </a:r>
            <a:r>
              <a:rPr lang="en-US" sz="1200" kern="1200" dirty="0" err="1">
                <a:solidFill>
                  <a:schemeClr val="tx1"/>
                </a:solidFill>
                <a:effectLst/>
                <a:latin typeface="Arial" charset="0"/>
                <a:ea typeface="+mn-ea"/>
                <a:cs typeface="+mn-cs"/>
              </a:rPr>
              <a:t>etc</a:t>
            </a:r>
            <a:r>
              <a:rPr lang="en-US" sz="1200" kern="1200" dirty="0">
                <a:solidFill>
                  <a:schemeClr val="tx1"/>
                </a:solidFill>
                <a:effectLst/>
                <a:latin typeface="Arial" charset="0"/>
                <a:ea typeface="+mn-ea"/>
                <a:cs typeface="+mn-cs"/>
              </a:rPr>
              <a:t>…</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3. Why NHMFL? </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a:latin typeface="Arial" pitchFamily="34" charset="0"/>
            </a:endParaRPr>
          </a:p>
        </p:txBody>
      </p:sp>
    </p:spTree>
    <p:extLst>
      <p:ext uri="{BB962C8B-B14F-4D97-AF65-F5344CB8AC3E}">
        <p14:creationId xmlns:p14="http://schemas.microsoft.com/office/powerpoint/2010/main" val="275202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a:solidFill>
                  <a:schemeClr val="tx1"/>
                </a:solidFill>
                <a:effectLst/>
                <a:latin typeface="Arial" charset="0"/>
                <a:ea typeface="+mn-ea"/>
                <a:cs typeface="+mn-cs"/>
              </a:rPr>
              <a:t>1. What is the finding?</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Here to be included a short description in layman language of the finding</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2. Why this finding is important?</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A short description of why the finding is important for scientific community, technology, society, </a:t>
            </a:r>
            <a:r>
              <a:rPr lang="en-US" sz="1200" kern="1200" dirty="0" err="1">
                <a:solidFill>
                  <a:schemeClr val="tx1"/>
                </a:solidFill>
                <a:effectLst/>
                <a:latin typeface="Arial" charset="0"/>
                <a:ea typeface="+mn-ea"/>
                <a:cs typeface="+mn-cs"/>
              </a:rPr>
              <a:t>etc</a:t>
            </a:r>
            <a:r>
              <a:rPr lang="en-US" sz="1200" kern="1200" dirty="0">
                <a:solidFill>
                  <a:schemeClr val="tx1"/>
                </a:solidFill>
                <a:effectLst/>
                <a:latin typeface="Arial" charset="0"/>
                <a:ea typeface="+mn-ea"/>
                <a:cs typeface="+mn-cs"/>
              </a:rPr>
              <a:t>…</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3. Why NHMFL? </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a:latin typeface="Arial" pitchFamily="34" charset="0"/>
            </a:endParaRPr>
          </a:p>
        </p:txBody>
      </p:sp>
    </p:spTree>
    <p:extLst>
      <p:ext uri="{BB962C8B-B14F-4D97-AF65-F5344CB8AC3E}">
        <p14:creationId xmlns:p14="http://schemas.microsoft.com/office/powerpoint/2010/main" val="1867135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doi.org/10.1096/fj.202001495R"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doi.org/10.1096/fj.202001495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Line 42"/>
          <p:cNvSpPr>
            <a:spLocks noChangeShapeType="1"/>
          </p:cNvSpPr>
          <p:nvPr/>
        </p:nvSpPr>
        <p:spPr bwMode="auto">
          <a:xfrm>
            <a:off x="38100" y="1338680"/>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3" name="TextBox 12"/>
          <p:cNvSpPr txBox="1"/>
          <p:nvPr/>
        </p:nvSpPr>
        <p:spPr>
          <a:xfrm>
            <a:off x="1" y="6126156"/>
            <a:ext cx="9144000" cy="738664"/>
          </a:xfrm>
          <a:prstGeom prst="rect">
            <a:avLst/>
          </a:prstGeom>
          <a:noFill/>
        </p:spPr>
        <p:txBody>
          <a:bodyPr wrap="square" rtlCol="0">
            <a:spAutoFit/>
          </a:bodyPr>
          <a:lstStyle/>
          <a:p>
            <a:pPr algn="just"/>
            <a:r>
              <a:rPr lang="en-US" sz="1050" b="1" dirty="0">
                <a:solidFill>
                  <a:srgbClr val="333399"/>
                </a:solidFill>
              </a:rPr>
              <a:t>Instrumentation: </a:t>
            </a:r>
            <a:r>
              <a:rPr lang="en-US" sz="1050" dirty="0">
                <a:solidFill>
                  <a:srgbClr val="333399"/>
                </a:solidFill>
              </a:rPr>
              <a:t>AMRIS Facility, Gainesville, FL; </a:t>
            </a:r>
            <a:r>
              <a:rPr lang="en-US" sz="1050" i="1" dirty="0">
                <a:solidFill>
                  <a:srgbClr val="333399"/>
                </a:solidFill>
              </a:rPr>
              <a:t>14.1 T Bruker Bio-Spin equipped with 1.7mm TCI </a:t>
            </a:r>
            <a:r>
              <a:rPr lang="en-US" sz="1050" i="1" dirty="0" err="1">
                <a:solidFill>
                  <a:srgbClr val="333399"/>
                </a:solidFill>
              </a:rPr>
              <a:t>CryoProbe</a:t>
            </a:r>
            <a:r>
              <a:rPr lang="en-US" sz="1050" i="1" dirty="0">
                <a:solidFill>
                  <a:srgbClr val="333399"/>
                </a:solidFill>
              </a:rPr>
              <a:t> and </a:t>
            </a:r>
            <a:r>
              <a:rPr lang="en-US" sz="1050" i="1" dirty="0" err="1">
                <a:solidFill>
                  <a:srgbClr val="333399"/>
                </a:solidFill>
              </a:rPr>
              <a:t>Avance</a:t>
            </a:r>
            <a:r>
              <a:rPr lang="en-US" sz="1050" i="1" dirty="0">
                <a:solidFill>
                  <a:srgbClr val="333399"/>
                </a:solidFill>
              </a:rPr>
              <a:t> Neo </a:t>
            </a:r>
            <a:r>
              <a:rPr lang="en-US" sz="1050" i="1" dirty="0" smtClean="0">
                <a:solidFill>
                  <a:srgbClr val="333399"/>
                </a:solidFill>
              </a:rPr>
              <a:t>Console</a:t>
            </a:r>
            <a:endParaRPr lang="en-US" sz="1050" b="1" dirty="0" smtClean="0">
              <a:solidFill>
                <a:srgbClr val="333399"/>
              </a:solidFill>
            </a:endParaRPr>
          </a:p>
          <a:p>
            <a:pPr algn="just"/>
            <a:r>
              <a:rPr lang="en-US" sz="1050" b="1" dirty="0" smtClean="0">
                <a:solidFill>
                  <a:srgbClr val="333399"/>
                </a:solidFill>
              </a:rPr>
              <a:t>Citation</a:t>
            </a:r>
            <a:r>
              <a:rPr lang="en-US" sz="1050" b="1" dirty="0">
                <a:solidFill>
                  <a:srgbClr val="333399"/>
                </a:solidFill>
              </a:rPr>
              <a:t>: </a:t>
            </a:r>
            <a:r>
              <a:rPr lang="en-US" sz="1050" dirty="0" err="1">
                <a:solidFill>
                  <a:srgbClr val="333399"/>
                </a:solidFill>
              </a:rPr>
              <a:t>Muyyarikkandy</a:t>
            </a:r>
            <a:r>
              <a:rPr lang="en-US" sz="1050" dirty="0">
                <a:solidFill>
                  <a:srgbClr val="333399"/>
                </a:solidFill>
              </a:rPr>
              <a:t>, M.S.; McLeod, M.; Maguire, M.; Mahar, R.; </a:t>
            </a:r>
            <a:r>
              <a:rPr lang="en-US" sz="1050" dirty="0" err="1">
                <a:solidFill>
                  <a:srgbClr val="333399"/>
                </a:solidFill>
              </a:rPr>
              <a:t>Kattapuram</a:t>
            </a:r>
            <a:r>
              <a:rPr lang="en-US" sz="1050" dirty="0">
                <a:solidFill>
                  <a:srgbClr val="333399"/>
                </a:solidFill>
              </a:rPr>
              <a:t>, N.; Zhang, C.E.; </a:t>
            </a:r>
            <a:r>
              <a:rPr lang="en-US" sz="1050" dirty="0" err="1">
                <a:solidFill>
                  <a:srgbClr val="333399"/>
                </a:solidFill>
              </a:rPr>
              <a:t>Surugihalli</a:t>
            </a:r>
            <a:r>
              <a:rPr lang="en-US" sz="1050" dirty="0">
                <a:solidFill>
                  <a:srgbClr val="333399"/>
                </a:solidFill>
              </a:rPr>
              <a:t>, C.; </a:t>
            </a:r>
            <a:r>
              <a:rPr lang="en-US" sz="1050" dirty="0" err="1">
                <a:solidFill>
                  <a:srgbClr val="333399"/>
                </a:solidFill>
              </a:rPr>
              <a:t>Muralidaran</a:t>
            </a:r>
            <a:r>
              <a:rPr lang="en-US" sz="1050" dirty="0">
                <a:solidFill>
                  <a:srgbClr val="333399"/>
                </a:solidFill>
              </a:rPr>
              <a:t>, V.; </a:t>
            </a:r>
            <a:r>
              <a:rPr lang="en-US" sz="1050" dirty="0" err="1">
                <a:solidFill>
                  <a:srgbClr val="333399"/>
                </a:solidFill>
              </a:rPr>
              <a:t>Vavilikolanu</a:t>
            </a:r>
            <a:r>
              <a:rPr lang="en-US" sz="1050" dirty="0">
                <a:solidFill>
                  <a:srgbClr val="333399"/>
                </a:solidFill>
              </a:rPr>
              <a:t>, K.; Mathews, C.E.; Merritt, M.E.; Sunny, N.E., </a:t>
            </a:r>
            <a:r>
              <a:rPr lang="en-US" sz="1050" i="1" dirty="0">
                <a:solidFill>
                  <a:srgbClr val="333399"/>
                </a:solidFill>
              </a:rPr>
              <a:t>Branched chain amino acids and carbohydrate restriction exacerbate </a:t>
            </a:r>
            <a:r>
              <a:rPr lang="en-US" sz="1050" i="1" dirty="0" err="1">
                <a:solidFill>
                  <a:srgbClr val="333399"/>
                </a:solidFill>
              </a:rPr>
              <a:t>ketogenesis</a:t>
            </a:r>
            <a:r>
              <a:rPr lang="en-US" sz="1050" i="1" dirty="0">
                <a:solidFill>
                  <a:srgbClr val="333399"/>
                </a:solidFill>
              </a:rPr>
              <a:t> and hepatic mitochondrial oxidative dysfunction during NAFLD,</a:t>
            </a:r>
            <a:r>
              <a:rPr lang="en-US" sz="1050" dirty="0">
                <a:solidFill>
                  <a:srgbClr val="333399"/>
                </a:solidFill>
              </a:rPr>
              <a:t> FASEB Journal, </a:t>
            </a:r>
            <a:r>
              <a:rPr lang="en-US" sz="1050" i="1" dirty="0">
                <a:solidFill>
                  <a:srgbClr val="333399"/>
                </a:solidFill>
              </a:rPr>
              <a:t>The FASEB Journal</a:t>
            </a:r>
            <a:r>
              <a:rPr lang="en-US" sz="1050" dirty="0">
                <a:solidFill>
                  <a:srgbClr val="333399"/>
                </a:solidFill>
              </a:rPr>
              <a:t>. </a:t>
            </a:r>
            <a:r>
              <a:rPr lang="en-US" sz="1050" dirty="0" smtClean="0">
                <a:solidFill>
                  <a:srgbClr val="333399"/>
                </a:solidFill>
              </a:rPr>
              <a:t>2020;00:1–18, </a:t>
            </a:r>
            <a:r>
              <a:rPr lang="en-US" sz="1050" dirty="0" smtClean="0">
                <a:hlinkClick r:id="rId5"/>
              </a:rPr>
              <a:t>doi.org/10.1096/fj.202001495R</a:t>
            </a:r>
            <a:endParaRPr lang="en-US" sz="1050" i="1" dirty="0"/>
          </a:p>
        </p:txBody>
      </p:sp>
      <p:sp>
        <p:nvSpPr>
          <p:cNvPr id="9" name="TextBox 8">
            <a:extLst>
              <a:ext uri="{FF2B5EF4-FFF2-40B4-BE49-F238E27FC236}">
                <a16:creationId xmlns:a16="http://schemas.microsoft.com/office/drawing/2014/main" id="{9F445C33-6FA5-41EB-99BD-3F7C2E425077}"/>
              </a:ext>
            </a:extLst>
          </p:cNvPr>
          <p:cNvSpPr txBox="1"/>
          <p:nvPr/>
        </p:nvSpPr>
        <p:spPr>
          <a:xfrm>
            <a:off x="1" y="1397409"/>
            <a:ext cx="5154543" cy="4993675"/>
          </a:xfrm>
          <a:prstGeom prst="rect">
            <a:avLst/>
          </a:prstGeom>
          <a:noFill/>
        </p:spPr>
        <p:txBody>
          <a:bodyPr wrap="square" rtlCol="0">
            <a:spAutoFit/>
          </a:bodyPr>
          <a:lstStyle/>
          <a:p>
            <a:pPr algn="just">
              <a:spcBef>
                <a:spcPts val="300"/>
              </a:spcBef>
            </a:pPr>
            <a:r>
              <a:rPr lang="en-US" sz="1150" dirty="0" smtClean="0"/>
              <a:t>     Non-alcoholic </a:t>
            </a:r>
            <a:r>
              <a:rPr lang="en-US" sz="1150" dirty="0"/>
              <a:t>Fatty Liver Disease (NAFLD) is a metabolic dysregulation of fatty acid synthesis and oxidation that leads to lipid accumulation in the liver. NAFLD is a burgeoning world health issue, with a current estimate of 25% incidence in the </a:t>
            </a:r>
            <a:r>
              <a:rPr lang="en-US" sz="1150" dirty="0" smtClean="0"/>
              <a:t>USA. </a:t>
            </a:r>
            <a:r>
              <a:rPr lang="en-US" sz="1150" dirty="0"/>
              <a:t>Initial stage NAFLD is innocuous, but in a sub-population of ~10%, it can progress </a:t>
            </a:r>
            <a:r>
              <a:rPr lang="en-US" sz="1150" dirty="0" smtClean="0"/>
              <a:t>to </a:t>
            </a:r>
            <a:r>
              <a:rPr lang="en-US" sz="1150" dirty="0"/>
              <a:t>non-alcoholic steatohepatitis, which can lead to liver failure and the need for </a:t>
            </a:r>
            <a:r>
              <a:rPr lang="en-US" sz="1150" dirty="0" smtClean="0"/>
              <a:t>transplant, perhaps becoming the</a:t>
            </a:r>
            <a:r>
              <a:rPr lang="en-US" sz="1150" dirty="0" smtClean="0"/>
              <a:t> </a:t>
            </a:r>
            <a:r>
              <a:rPr lang="en-US" sz="1150" dirty="0"/>
              <a:t>main cause for liver transplantation in the next 5 years. </a:t>
            </a:r>
            <a:endParaRPr lang="en-US" sz="1150" dirty="0"/>
          </a:p>
          <a:p>
            <a:pPr algn="just">
              <a:spcBef>
                <a:spcPts val="300"/>
              </a:spcBef>
            </a:pPr>
            <a:r>
              <a:rPr lang="en-US" sz="1150" dirty="0"/>
              <a:t>     </a:t>
            </a:r>
            <a:r>
              <a:rPr lang="en-US" sz="1150" dirty="0" smtClean="0"/>
              <a:t>Prior </a:t>
            </a:r>
            <a:r>
              <a:rPr lang="en-US" sz="1150" dirty="0"/>
              <a:t>work </a:t>
            </a:r>
            <a:r>
              <a:rPr lang="en-US" sz="1150" dirty="0" smtClean="0"/>
              <a:t>focused </a:t>
            </a:r>
            <a:r>
              <a:rPr lang="en-US" sz="1150" dirty="0"/>
              <a:t>primarily on the metabolic effects of increasing levels of circulating fatty acids on the accumulation of hepatic lipid stores. Here, we further examine the effect of a ketogenic diet on </a:t>
            </a:r>
            <a:r>
              <a:rPr lang="en-US" sz="1150" i="1" dirty="0"/>
              <a:t>de novo</a:t>
            </a:r>
            <a:r>
              <a:rPr lang="en-US" sz="1150" dirty="0"/>
              <a:t> lipogenesis (DNL) in the liver tissue of mice fed one of three diets: low fat (LF), high fat (HF), or HF plus increased branched-chain amino acids (HF-</a:t>
            </a:r>
            <a:r>
              <a:rPr lang="en-US" sz="1150" dirty="0" err="1"/>
              <a:t>Kt</a:t>
            </a:r>
            <a:r>
              <a:rPr lang="en-US" sz="1150" dirty="0"/>
              <a:t>) </a:t>
            </a:r>
            <a:r>
              <a:rPr lang="en-US" sz="1150" dirty="0" smtClean="0"/>
              <a:t>diet, as </a:t>
            </a:r>
            <a:r>
              <a:rPr lang="en-US" sz="1150" dirty="0" smtClean="0"/>
              <a:t>shown in </a:t>
            </a:r>
            <a:r>
              <a:rPr lang="en-US" sz="1150" dirty="0" smtClean="0"/>
              <a:t>the deuterium magnetic resonance (DMR) spectra at the top of the figure.</a:t>
            </a:r>
            <a:endParaRPr lang="en-US" sz="1150" dirty="0"/>
          </a:p>
          <a:p>
            <a:pPr algn="just">
              <a:spcBef>
                <a:spcPts val="300"/>
              </a:spcBef>
            </a:pPr>
            <a:r>
              <a:rPr lang="en-US" sz="1150" dirty="0"/>
              <a:t>     The chemical selectivity </a:t>
            </a:r>
            <a:r>
              <a:rPr lang="en-US" sz="1150" dirty="0" smtClean="0"/>
              <a:t>DMR </a:t>
            </a:r>
            <a:r>
              <a:rPr lang="en-US" sz="1150" dirty="0"/>
              <a:t>allows detection of site specific </a:t>
            </a:r>
            <a:r>
              <a:rPr lang="en-US" sz="1150" baseline="30000" dirty="0"/>
              <a:t>2</a:t>
            </a:r>
            <a:r>
              <a:rPr lang="en-US" sz="1150" dirty="0"/>
              <a:t>H enrichment in liver fats after exposure to 1% D</a:t>
            </a:r>
            <a:r>
              <a:rPr lang="en-US" sz="1150" baseline="-25000" dirty="0"/>
              <a:t>2</a:t>
            </a:r>
            <a:r>
              <a:rPr lang="en-US" sz="1150" dirty="0"/>
              <a:t>O added to the drinking water for 4 days. DNL is accurately determined by the enrichment achieved at the methyl </a:t>
            </a:r>
            <a:r>
              <a:rPr lang="en-US" sz="1150" dirty="0" smtClean="0"/>
              <a:t>position </a:t>
            </a:r>
            <a:r>
              <a:rPr lang="en-US" sz="1150" dirty="0"/>
              <a:t>of the fatty acids (labeled a). This methyl peak </a:t>
            </a:r>
            <a:r>
              <a:rPr lang="en-US" sz="1150" dirty="0" smtClean="0"/>
              <a:t>can </a:t>
            </a:r>
            <a:r>
              <a:rPr lang="en-US" sz="1150" dirty="0"/>
              <a:t>only be labeled if the entire fatty acid was synthesized from the most basic starting element, acetyl-CoA. This data </a:t>
            </a:r>
            <a:r>
              <a:rPr lang="en-US" sz="1150" dirty="0" smtClean="0"/>
              <a:t>shows addition of a </a:t>
            </a:r>
            <a:r>
              <a:rPr lang="en-US" sz="1150" dirty="0"/>
              <a:t>ketogenic diet in the context of high fats significantly slows the DNL process.</a:t>
            </a:r>
          </a:p>
          <a:p>
            <a:pPr algn="just">
              <a:spcBef>
                <a:spcPts val="300"/>
              </a:spcBef>
            </a:pPr>
            <a:r>
              <a:rPr lang="en-US" sz="1150" dirty="0"/>
              <a:t>     Using MR estimates of DNL, as well as mass spectrometry based estimates of TCA cycle turnover (bottom panel), we can directly assay the changes in central hepatic metabolism. While the HF-</a:t>
            </a:r>
            <a:r>
              <a:rPr lang="en-US" sz="1150" dirty="0" err="1"/>
              <a:t>Kt</a:t>
            </a:r>
            <a:r>
              <a:rPr lang="en-US" sz="1150" dirty="0"/>
              <a:t> diet slows DNL, it also has complicated multi-factorial effects on hepatic energy </a:t>
            </a:r>
            <a:r>
              <a:rPr lang="en-US" sz="1150" dirty="0" smtClean="0"/>
              <a:t>homeostasis </a:t>
            </a:r>
            <a:r>
              <a:rPr lang="en-US" sz="1200" dirty="0" smtClean="0"/>
              <a:t>including an i</a:t>
            </a:r>
            <a:r>
              <a:rPr lang="en-US" sz="1200" dirty="0" smtClean="0"/>
              <a:t>ncrease of reactive </a:t>
            </a:r>
            <a:r>
              <a:rPr lang="en-US" sz="1200" dirty="0"/>
              <a:t>oxygen species (ROS) </a:t>
            </a:r>
            <a:r>
              <a:rPr lang="en-US" sz="1200" dirty="0" smtClean="0"/>
              <a:t>production. </a:t>
            </a:r>
            <a:r>
              <a:rPr lang="en-US" sz="1150" dirty="0" smtClean="0"/>
              <a:t>Future </a:t>
            </a:r>
            <a:r>
              <a:rPr lang="en-US" sz="1150" dirty="0"/>
              <a:t>work will develop DMR for </a:t>
            </a:r>
            <a:r>
              <a:rPr lang="en-US" sz="1150" i="1" dirty="0"/>
              <a:t>in vivo </a:t>
            </a:r>
            <a:r>
              <a:rPr lang="en-US" sz="1150" dirty="0"/>
              <a:t>use</a:t>
            </a:r>
            <a:r>
              <a:rPr lang="en-US" sz="1150" dirty="0" smtClean="0"/>
              <a:t>.</a:t>
            </a:r>
            <a:endParaRPr lang="en-US" sz="1150" dirty="0"/>
          </a:p>
        </p:txBody>
      </p:sp>
      <p:sp>
        <p:nvSpPr>
          <p:cNvPr id="15" name="Text Box 62"/>
          <p:cNvSpPr txBox="1">
            <a:spLocks noChangeArrowheads="1"/>
          </p:cNvSpPr>
          <p:nvPr/>
        </p:nvSpPr>
        <p:spPr bwMode="auto">
          <a:xfrm>
            <a:off x="843500" y="10590"/>
            <a:ext cx="7386100" cy="1338828"/>
          </a:xfrm>
          <a:prstGeom prst="rect">
            <a:avLst/>
          </a:prstGeom>
          <a:noFill/>
          <a:ln w="9525">
            <a:noFill/>
            <a:miter lim="800000"/>
            <a:headEnd/>
            <a:tailEnd/>
          </a:ln>
        </p:spPr>
        <p:txBody>
          <a:bodyPr wrap="square">
            <a:spAutoFit/>
          </a:bodyPr>
          <a:lstStyle/>
          <a:p>
            <a:pPr lvl="0" algn="ctr">
              <a:spcBef>
                <a:spcPts val="0"/>
              </a:spcBef>
            </a:pPr>
            <a:r>
              <a:rPr lang="en-US" b="1" dirty="0" smtClean="0">
                <a:solidFill>
                  <a:srgbClr val="000000"/>
                </a:solidFill>
              </a:rPr>
              <a:t>Using Magnetic Resonance to Probe Lipid </a:t>
            </a:r>
            <a:r>
              <a:rPr lang="en-US" b="1" dirty="0">
                <a:solidFill>
                  <a:srgbClr val="000000"/>
                </a:solidFill>
              </a:rPr>
              <a:t>Synthesis </a:t>
            </a:r>
            <a:endParaRPr lang="en-US" b="1" dirty="0" smtClean="0">
              <a:solidFill>
                <a:srgbClr val="000000"/>
              </a:solidFill>
            </a:endParaRPr>
          </a:p>
          <a:p>
            <a:pPr lvl="0" algn="ctr">
              <a:spcBef>
                <a:spcPts val="0"/>
              </a:spcBef>
            </a:pPr>
            <a:r>
              <a:rPr lang="en-US" b="1" dirty="0" smtClean="0">
                <a:solidFill>
                  <a:srgbClr val="000000"/>
                </a:solidFill>
              </a:rPr>
              <a:t>in Response to Ketogenic Diet</a:t>
            </a:r>
            <a:endParaRPr lang="en-US" b="1" dirty="0">
              <a:solidFill>
                <a:srgbClr val="000000"/>
              </a:solidFill>
            </a:endParaRPr>
          </a:p>
          <a:p>
            <a:pPr lvl="0" algn="ctr">
              <a:spcBef>
                <a:spcPts val="0"/>
              </a:spcBef>
            </a:pPr>
            <a:endParaRPr lang="en-US" sz="100" dirty="0">
              <a:solidFill>
                <a:srgbClr val="000000"/>
              </a:solidFill>
            </a:endParaRPr>
          </a:p>
          <a:p>
            <a:pPr algn="ctr"/>
            <a:r>
              <a:rPr lang="en-US" sz="1100" dirty="0" smtClean="0">
                <a:solidFill>
                  <a:srgbClr val="000000"/>
                </a:solidFill>
              </a:rPr>
              <a:t>M.S. Muyyarikkandy</a:t>
            </a:r>
            <a:r>
              <a:rPr lang="en-US" sz="1100" baseline="30000" dirty="0">
                <a:solidFill>
                  <a:srgbClr val="000000"/>
                </a:solidFill>
              </a:rPr>
              <a:t>1</a:t>
            </a:r>
            <a:r>
              <a:rPr lang="en-US" sz="1100" dirty="0" smtClean="0">
                <a:solidFill>
                  <a:srgbClr val="000000"/>
                </a:solidFill>
              </a:rPr>
              <a:t>, M. McLeod</a:t>
            </a:r>
            <a:r>
              <a:rPr lang="en-US" sz="1100" baseline="30000" dirty="0">
                <a:solidFill>
                  <a:srgbClr val="000000"/>
                </a:solidFill>
              </a:rPr>
              <a:t>2</a:t>
            </a:r>
            <a:r>
              <a:rPr lang="en-US" sz="1100" dirty="0">
                <a:solidFill>
                  <a:srgbClr val="000000"/>
                </a:solidFill>
              </a:rPr>
              <a:t>, </a:t>
            </a:r>
            <a:r>
              <a:rPr lang="en-US" sz="1100" dirty="0" smtClean="0">
                <a:solidFill>
                  <a:srgbClr val="000000"/>
                </a:solidFill>
              </a:rPr>
              <a:t>M. Maguire</a:t>
            </a:r>
            <a:r>
              <a:rPr lang="en-US" sz="1100" baseline="30000" dirty="0">
                <a:solidFill>
                  <a:srgbClr val="000000"/>
                </a:solidFill>
              </a:rPr>
              <a:t>1</a:t>
            </a:r>
            <a:r>
              <a:rPr lang="en-US" sz="1100" dirty="0" smtClean="0">
                <a:solidFill>
                  <a:srgbClr val="000000"/>
                </a:solidFill>
              </a:rPr>
              <a:t>, R. </a:t>
            </a:r>
            <a:r>
              <a:rPr lang="en-US" sz="1100" dirty="0">
                <a:solidFill>
                  <a:srgbClr val="000000"/>
                </a:solidFill>
              </a:rPr>
              <a:t>Mahar</a:t>
            </a:r>
            <a:r>
              <a:rPr lang="en-US" sz="1100" baseline="30000" dirty="0">
                <a:solidFill>
                  <a:srgbClr val="000000"/>
                </a:solidFill>
              </a:rPr>
              <a:t>2</a:t>
            </a:r>
            <a:r>
              <a:rPr lang="en-US" sz="1100" dirty="0">
                <a:solidFill>
                  <a:srgbClr val="000000"/>
                </a:solidFill>
              </a:rPr>
              <a:t>, </a:t>
            </a:r>
            <a:r>
              <a:rPr lang="en-US" sz="1100" dirty="0" smtClean="0">
                <a:solidFill>
                  <a:srgbClr val="000000"/>
                </a:solidFill>
              </a:rPr>
              <a:t>N. Kattapuram</a:t>
            </a:r>
            <a:r>
              <a:rPr lang="en-US" sz="1100" baseline="30000" dirty="0">
                <a:solidFill>
                  <a:srgbClr val="000000"/>
                </a:solidFill>
              </a:rPr>
              <a:t>1</a:t>
            </a:r>
            <a:r>
              <a:rPr lang="en-US" sz="1100" dirty="0" smtClean="0">
                <a:solidFill>
                  <a:srgbClr val="000000"/>
                </a:solidFill>
              </a:rPr>
              <a:t>, C. Zhang</a:t>
            </a:r>
            <a:r>
              <a:rPr lang="en-US" sz="1100" baseline="30000" dirty="0">
                <a:solidFill>
                  <a:srgbClr val="000000"/>
                </a:solidFill>
              </a:rPr>
              <a:t>1</a:t>
            </a:r>
            <a:r>
              <a:rPr lang="en-US" sz="1100" dirty="0" smtClean="0">
                <a:solidFill>
                  <a:srgbClr val="000000"/>
                </a:solidFill>
              </a:rPr>
              <a:t>, C. Surugihalli</a:t>
            </a:r>
            <a:r>
              <a:rPr lang="en-US" sz="1100" baseline="30000" dirty="0">
                <a:solidFill>
                  <a:srgbClr val="000000"/>
                </a:solidFill>
              </a:rPr>
              <a:t>1</a:t>
            </a:r>
            <a:r>
              <a:rPr lang="en-US" sz="1100" dirty="0" smtClean="0">
                <a:solidFill>
                  <a:srgbClr val="000000"/>
                </a:solidFill>
              </a:rPr>
              <a:t>, </a:t>
            </a:r>
          </a:p>
          <a:p>
            <a:pPr algn="ctr"/>
            <a:r>
              <a:rPr lang="en-US" sz="1100" dirty="0" smtClean="0">
                <a:solidFill>
                  <a:srgbClr val="000000"/>
                </a:solidFill>
              </a:rPr>
              <a:t>V. Muralidan</a:t>
            </a:r>
            <a:r>
              <a:rPr lang="en-US" sz="1100" baseline="30000" dirty="0">
                <a:solidFill>
                  <a:srgbClr val="000000"/>
                </a:solidFill>
              </a:rPr>
              <a:t>1</a:t>
            </a:r>
            <a:r>
              <a:rPr lang="en-US" sz="1100" dirty="0" smtClean="0">
                <a:solidFill>
                  <a:srgbClr val="000000"/>
                </a:solidFill>
              </a:rPr>
              <a:t>, K. Vavilikolanu</a:t>
            </a:r>
            <a:r>
              <a:rPr lang="en-US" sz="1100" baseline="30000" dirty="0">
                <a:solidFill>
                  <a:srgbClr val="000000"/>
                </a:solidFill>
              </a:rPr>
              <a:t>1</a:t>
            </a:r>
            <a:r>
              <a:rPr lang="en-US" sz="1100" dirty="0" smtClean="0">
                <a:solidFill>
                  <a:srgbClr val="000000"/>
                </a:solidFill>
              </a:rPr>
              <a:t>, C.E. Mathews</a:t>
            </a:r>
            <a:r>
              <a:rPr lang="en-US" sz="1100" baseline="30000" dirty="0">
                <a:solidFill>
                  <a:srgbClr val="000000"/>
                </a:solidFill>
              </a:rPr>
              <a:t>2</a:t>
            </a:r>
            <a:r>
              <a:rPr lang="en-US" sz="1100" dirty="0" smtClean="0">
                <a:solidFill>
                  <a:srgbClr val="000000"/>
                </a:solidFill>
              </a:rPr>
              <a:t>, M.E</a:t>
            </a:r>
            <a:r>
              <a:rPr lang="en-US" sz="1100" dirty="0">
                <a:solidFill>
                  <a:srgbClr val="000000"/>
                </a:solidFill>
              </a:rPr>
              <a:t>. </a:t>
            </a:r>
            <a:r>
              <a:rPr lang="en-US" sz="1100" dirty="0" smtClean="0">
                <a:solidFill>
                  <a:srgbClr val="000000"/>
                </a:solidFill>
              </a:rPr>
              <a:t>Merritt</a:t>
            </a:r>
            <a:r>
              <a:rPr lang="en-US" sz="1100" baseline="30000" dirty="0" smtClean="0">
                <a:solidFill>
                  <a:srgbClr val="000000"/>
                </a:solidFill>
              </a:rPr>
              <a:t>2</a:t>
            </a:r>
            <a:r>
              <a:rPr lang="en-US" sz="1100" dirty="0" smtClean="0">
                <a:solidFill>
                  <a:srgbClr val="000000"/>
                </a:solidFill>
              </a:rPr>
              <a:t>, and N.E. Sunny</a:t>
            </a:r>
            <a:r>
              <a:rPr lang="en-US" sz="1100" baseline="30000" dirty="0">
                <a:solidFill>
                  <a:srgbClr val="000000"/>
                </a:solidFill>
              </a:rPr>
              <a:t>1</a:t>
            </a:r>
            <a:endParaRPr lang="en-US" sz="1100" dirty="0" smtClean="0">
              <a:solidFill>
                <a:srgbClr val="000000"/>
              </a:solidFill>
            </a:endParaRPr>
          </a:p>
          <a:p>
            <a:pPr algn="ctr"/>
            <a:r>
              <a:rPr lang="en-US" sz="1100" baseline="30000" dirty="0">
                <a:solidFill>
                  <a:srgbClr val="0033CC"/>
                </a:solidFill>
              </a:rPr>
              <a:t>1</a:t>
            </a:r>
            <a:r>
              <a:rPr lang="en-US" sz="1100" dirty="0" smtClean="0">
                <a:solidFill>
                  <a:srgbClr val="0033CC"/>
                </a:solidFill>
              </a:rPr>
              <a:t> </a:t>
            </a:r>
            <a:r>
              <a:rPr lang="en-US" sz="1100" dirty="0">
                <a:solidFill>
                  <a:srgbClr val="0033CC"/>
                </a:solidFill>
              </a:rPr>
              <a:t>University of Maryland, College Park, </a:t>
            </a:r>
            <a:r>
              <a:rPr lang="en-US" sz="1100" dirty="0" smtClean="0">
                <a:solidFill>
                  <a:srgbClr val="0033CC"/>
                </a:solidFill>
              </a:rPr>
              <a:t>MD; </a:t>
            </a:r>
            <a:r>
              <a:rPr lang="en-US" sz="1100" baseline="30000" dirty="0">
                <a:solidFill>
                  <a:srgbClr val="0033CC"/>
                </a:solidFill>
              </a:rPr>
              <a:t>2</a:t>
            </a:r>
            <a:r>
              <a:rPr lang="en-US" sz="1100" baseline="30000" dirty="0" smtClean="0">
                <a:solidFill>
                  <a:srgbClr val="0033CC"/>
                </a:solidFill>
              </a:rPr>
              <a:t> </a:t>
            </a:r>
            <a:r>
              <a:rPr lang="en-US" sz="1100" dirty="0" smtClean="0">
                <a:solidFill>
                  <a:srgbClr val="0033CC"/>
                </a:solidFill>
              </a:rPr>
              <a:t>University </a:t>
            </a:r>
            <a:r>
              <a:rPr lang="en-US" sz="1100" dirty="0">
                <a:solidFill>
                  <a:srgbClr val="0033CC"/>
                </a:solidFill>
              </a:rPr>
              <a:t>of Florida, Gainesville, </a:t>
            </a:r>
            <a:r>
              <a:rPr lang="en-US" sz="1100" dirty="0" smtClean="0">
                <a:solidFill>
                  <a:srgbClr val="0033CC"/>
                </a:solidFill>
              </a:rPr>
              <a:t>FL</a:t>
            </a:r>
          </a:p>
          <a:p>
            <a:pPr algn="ctr"/>
            <a:r>
              <a:rPr lang="en-US" sz="1100" b="1" dirty="0" smtClean="0">
                <a:solidFill>
                  <a:srgbClr val="000000"/>
                </a:solidFill>
              </a:rPr>
              <a:t>Funding</a:t>
            </a:r>
            <a:r>
              <a:rPr lang="en-US" sz="1100" b="1" dirty="0">
                <a:solidFill>
                  <a:srgbClr val="000000"/>
                </a:solidFill>
              </a:rPr>
              <a:t>:</a:t>
            </a:r>
            <a:r>
              <a:rPr lang="en-US" sz="1100" dirty="0">
                <a:solidFill>
                  <a:srgbClr val="000000"/>
                </a:solidFill>
              </a:rPr>
              <a:t>  </a:t>
            </a:r>
            <a:r>
              <a:rPr lang="en-US" sz="1100" dirty="0"/>
              <a:t>G.S. Boebinger (NSF DMR-1644779)</a:t>
            </a:r>
            <a:r>
              <a:rPr lang="en-US" sz="1100" dirty="0">
                <a:solidFill>
                  <a:srgbClr val="000000"/>
                </a:solidFill>
              </a:rPr>
              <a:t>; N. Sunny and M.E. Merritt (NIH R01DK112865)</a:t>
            </a:r>
            <a:endParaRPr lang="en-US" sz="1100" b="1" dirty="0">
              <a:solidFill>
                <a:srgbClr val="0033CC"/>
              </a:solidFill>
            </a:endParaRPr>
          </a:p>
        </p:txBody>
      </p:sp>
      <p:grpSp>
        <p:nvGrpSpPr>
          <p:cNvPr id="2" name="Group 1"/>
          <p:cNvGrpSpPr/>
          <p:nvPr/>
        </p:nvGrpSpPr>
        <p:grpSpPr>
          <a:xfrm>
            <a:off x="5136252" y="1422661"/>
            <a:ext cx="3871824" cy="4668339"/>
            <a:chOff x="5136252" y="1422661"/>
            <a:chExt cx="3871824" cy="4668339"/>
          </a:xfrm>
        </p:grpSpPr>
        <p:sp>
          <p:nvSpPr>
            <p:cNvPr id="1034" name="Rectangle 49"/>
            <p:cNvSpPr>
              <a:spLocks noChangeArrowheads="1"/>
            </p:cNvSpPr>
            <p:nvPr/>
          </p:nvSpPr>
          <p:spPr bwMode="auto">
            <a:xfrm>
              <a:off x="5136252" y="1422661"/>
              <a:ext cx="3871824" cy="4668339"/>
            </a:xfrm>
            <a:prstGeom prst="rect">
              <a:avLst/>
            </a:prstGeom>
            <a:noFill/>
            <a:ln w="19050">
              <a:solidFill>
                <a:srgbClr val="0033CC"/>
              </a:solidFill>
              <a:miter lim="800000"/>
              <a:headEnd/>
              <a:tailEnd/>
            </a:ln>
          </p:spPr>
          <p:txBody>
            <a:bodyPr wrap="none" anchor="ct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1000" i="1" dirty="0"/>
            </a:p>
          </p:txBody>
        </p:sp>
        <p:pic>
          <p:nvPicPr>
            <p:cNvPr id="5" name="Picture 4">
              <a:extLst>
                <a:ext uri="{FF2B5EF4-FFF2-40B4-BE49-F238E27FC236}">
                  <a16:creationId xmlns:a16="http://schemas.microsoft.com/office/drawing/2014/main" id="{787833A9-DF6E-402A-B1BF-74238A0DB6D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44186" y="3797957"/>
              <a:ext cx="3617235" cy="2267792"/>
            </a:xfrm>
            <a:prstGeom prst="rect">
              <a:avLst/>
            </a:prstGeom>
          </p:spPr>
        </p:pic>
        <p:pic>
          <p:nvPicPr>
            <p:cNvPr id="8" name="Picture 7">
              <a:extLst>
                <a:ext uri="{FF2B5EF4-FFF2-40B4-BE49-F238E27FC236}">
                  <a16:creationId xmlns:a16="http://schemas.microsoft.com/office/drawing/2014/main" id="{7B3507F7-E8D7-4A03-9F1F-0D6710115F1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62987"/>
            <a:stretch/>
          </p:blipFill>
          <p:spPr>
            <a:xfrm>
              <a:off x="5231123" y="1454397"/>
              <a:ext cx="3703714" cy="2390870"/>
            </a:xfrm>
            <a:prstGeom prst="rect">
              <a:avLst/>
            </a:prstGeom>
          </p:spPr>
        </p:pic>
        <p:sp>
          <p:nvSpPr>
            <p:cNvPr id="17" name="Text Box 28"/>
            <p:cNvSpPr txBox="1">
              <a:spLocks noChangeArrowheads="1"/>
            </p:cNvSpPr>
            <p:nvPr/>
          </p:nvSpPr>
          <p:spPr bwMode="auto">
            <a:xfrm>
              <a:off x="5193454" y="2691072"/>
              <a:ext cx="1417125" cy="184666"/>
            </a:xfrm>
            <a:prstGeom prst="rect">
              <a:avLst/>
            </a:prstGeom>
            <a:solidFill>
              <a:schemeClr val="bg1"/>
            </a:solidFill>
            <a:ln w="9525">
              <a:noFill/>
              <a:miter lim="800000"/>
              <a:headEnd/>
              <a:tailEnd/>
            </a:ln>
          </p:spPr>
          <p:txBody>
            <a:bodyPr wrap="square" lIns="0" tIns="0" rIns="0" bIns="0">
              <a:spAutoFit/>
            </a:bodyPr>
            <a:lstStyle/>
            <a:p>
              <a:pPr algn="just">
                <a:spcAft>
                  <a:spcPts val="0"/>
                </a:spcAft>
              </a:pPr>
              <a:r>
                <a:rPr lang="en-US" sz="1200" b="1" dirty="0" smtClean="0"/>
                <a:t>High </a:t>
              </a:r>
              <a:r>
                <a:rPr lang="en-US" sz="1200" b="1" dirty="0" smtClean="0"/>
                <a:t>Fat </a:t>
              </a:r>
              <a:r>
                <a:rPr lang="en-US" sz="1200" b="1" dirty="0"/>
                <a:t>D</a:t>
              </a:r>
              <a:r>
                <a:rPr lang="en-US" sz="1200" b="1" dirty="0" smtClean="0"/>
                <a:t>iet</a:t>
              </a:r>
              <a:endParaRPr lang="en-US" sz="1200" b="1" dirty="0"/>
            </a:p>
          </p:txBody>
        </p:sp>
        <p:sp>
          <p:nvSpPr>
            <p:cNvPr id="18" name="Text Box 28"/>
            <p:cNvSpPr txBox="1">
              <a:spLocks noChangeArrowheads="1"/>
            </p:cNvSpPr>
            <p:nvPr/>
          </p:nvSpPr>
          <p:spPr bwMode="auto">
            <a:xfrm>
              <a:off x="5193633" y="1851402"/>
              <a:ext cx="402629" cy="498598"/>
            </a:xfrm>
            <a:prstGeom prst="rect">
              <a:avLst/>
            </a:prstGeom>
            <a:solidFill>
              <a:schemeClr val="bg1"/>
            </a:solidFill>
            <a:ln w="9525">
              <a:noFill/>
              <a:miter lim="800000"/>
              <a:headEnd/>
              <a:tailEnd/>
            </a:ln>
          </p:spPr>
          <p:txBody>
            <a:bodyPr wrap="square" lIns="0" tIns="0" rIns="0" bIns="0">
              <a:spAutoFit/>
            </a:bodyPr>
            <a:lstStyle/>
            <a:p>
              <a:pPr algn="just">
                <a:lnSpc>
                  <a:spcPct val="90000"/>
                </a:lnSpc>
                <a:spcAft>
                  <a:spcPts val="0"/>
                </a:spcAft>
              </a:pPr>
              <a:r>
                <a:rPr lang="en-US" sz="1200" b="1" dirty="0" smtClean="0"/>
                <a:t>Low</a:t>
              </a:r>
            </a:p>
            <a:p>
              <a:pPr algn="just">
                <a:lnSpc>
                  <a:spcPct val="90000"/>
                </a:lnSpc>
                <a:spcAft>
                  <a:spcPts val="0"/>
                </a:spcAft>
              </a:pPr>
              <a:r>
                <a:rPr lang="en-US" sz="1200" b="1" dirty="0" smtClean="0"/>
                <a:t>Fat</a:t>
              </a:r>
            </a:p>
            <a:p>
              <a:pPr algn="just">
                <a:lnSpc>
                  <a:spcPct val="90000"/>
                </a:lnSpc>
                <a:spcAft>
                  <a:spcPts val="0"/>
                </a:spcAft>
              </a:pPr>
              <a:r>
                <a:rPr lang="en-US" sz="1200" b="1" dirty="0" smtClean="0"/>
                <a:t>D</a:t>
              </a:r>
              <a:r>
                <a:rPr lang="en-US" sz="1200" b="1" dirty="0" smtClean="0"/>
                <a:t>iet</a:t>
              </a:r>
              <a:endParaRPr lang="en-US" sz="1200" b="1" dirty="0"/>
            </a:p>
          </p:txBody>
        </p:sp>
        <p:sp>
          <p:nvSpPr>
            <p:cNvPr id="19" name="Rectangle 18"/>
            <p:cNvSpPr/>
            <p:nvPr/>
          </p:nvSpPr>
          <p:spPr>
            <a:xfrm>
              <a:off x="5154544" y="3331956"/>
              <a:ext cx="504479" cy="1298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Text Box 28"/>
            <p:cNvSpPr txBox="1">
              <a:spLocks noChangeArrowheads="1"/>
            </p:cNvSpPr>
            <p:nvPr/>
          </p:nvSpPr>
          <p:spPr bwMode="auto">
            <a:xfrm>
              <a:off x="5183350" y="3155608"/>
              <a:ext cx="2722926" cy="184666"/>
            </a:xfrm>
            <a:prstGeom prst="rect">
              <a:avLst/>
            </a:prstGeom>
            <a:solidFill>
              <a:schemeClr val="bg1"/>
            </a:solidFill>
            <a:ln w="9525">
              <a:noFill/>
              <a:miter lim="800000"/>
              <a:headEnd/>
              <a:tailEnd/>
            </a:ln>
          </p:spPr>
          <p:txBody>
            <a:bodyPr wrap="square" lIns="0" tIns="0" rIns="0" bIns="0">
              <a:spAutoFit/>
            </a:bodyPr>
            <a:lstStyle/>
            <a:p>
              <a:pPr algn="just">
                <a:spcAft>
                  <a:spcPts val="0"/>
                </a:spcAft>
              </a:pPr>
              <a:r>
                <a:rPr lang="en-US" sz="1200" b="1" dirty="0" smtClean="0"/>
                <a:t>“</a:t>
              </a:r>
              <a:r>
                <a:rPr lang="en-US" sz="1200" b="1" dirty="0"/>
                <a:t>Ketogenic” </a:t>
              </a:r>
              <a:r>
                <a:rPr lang="en-US" sz="1200" b="1" dirty="0" smtClean="0"/>
                <a:t>addition to High Fat </a:t>
              </a:r>
              <a:r>
                <a:rPr lang="en-US" sz="1200" b="1" dirty="0" smtClean="0"/>
                <a:t>D</a:t>
              </a:r>
              <a:r>
                <a:rPr lang="en-US" sz="1200" b="1" dirty="0" smtClean="0"/>
                <a:t>iet</a:t>
              </a:r>
              <a:endParaRPr lang="en-US" sz="1200" b="1" dirty="0"/>
            </a:p>
          </p:txBody>
        </p:sp>
      </p:grpSp>
    </p:spTree>
    <p:extLst>
      <p:ext uri="{BB962C8B-B14F-4D97-AF65-F5344CB8AC3E}">
        <p14:creationId xmlns:p14="http://schemas.microsoft.com/office/powerpoint/2010/main" val="2218888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28"/>
          <p:cNvSpPr txBox="1">
            <a:spLocks noChangeArrowheads="1"/>
          </p:cNvSpPr>
          <p:nvPr/>
        </p:nvSpPr>
        <p:spPr bwMode="auto">
          <a:xfrm>
            <a:off x="-1" y="1356157"/>
            <a:ext cx="4664448" cy="5024452"/>
          </a:xfrm>
          <a:prstGeom prst="rect">
            <a:avLst/>
          </a:prstGeom>
          <a:noFill/>
          <a:ln w="9525">
            <a:noFill/>
            <a:miter lim="800000"/>
            <a:headEnd/>
            <a:tailEnd/>
          </a:ln>
        </p:spPr>
        <p:txBody>
          <a:bodyPr wrap="square">
            <a:spAutoFit/>
          </a:bodyPr>
          <a:lstStyle/>
          <a:p>
            <a:pPr algn="just">
              <a:spcBef>
                <a:spcPts val="300"/>
              </a:spcBef>
              <a:spcAft>
                <a:spcPts val="0"/>
              </a:spcAft>
            </a:pPr>
            <a:r>
              <a:rPr lang="en-US" sz="1150" b="1" dirty="0" smtClean="0"/>
              <a:t>Background information: </a:t>
            </a:r>
            <a:r>
              <a:rPr lang="en-US" sz="1150" dirty="0" smtClean="0"/>
              <a:t>Non-alcoholic </a:t>
            </a:r>
            <a:r>
              <a:rPr lang="en-US" sz="1150" dirty="0"/>
              <a:t>Fatty Liver Disease </a:t>
            </a:r>
            <a:r>
              <a:rPr lang="en-US" sz="1150" dirty="0" smtClean="0"/>
              <a:t>and </a:t>
            </a:r>
            <a:r>
              <a:rPr lang="en-US" sz="1150" dirty="0"/>
              <a:t>its subsequent progress to </a:t>
            </a:r>
            <a:r>
              <a:rPr lang="en-US" sz="1150" dirty="0" smtClean="0"/>
              <a:t>more serious disease will </a:t>
            </a:r>
            <a:r>
              <a:rPr lang="en-US" sz="1150" dirty="0"/>
              <a:t>become the main cause for liver transplantation in the next 5 years. No drugs exist for treatment of </a:t>
            </a:r>
            <a:r>
              <a:rPr lang="en-US" sz="1150" dirty="0" smtClean="0"/>
              <a:t>non-alcoholic fatty liver disease, </a:t>
            </a:r>
            <a:r>
              <a:rPr lang="en-US" sz="1150" dirty="0"/>
              <a:t>as the metabolic trigger for transition to </a:t>
            </a:r>
            <a:r>
              <a:rPr lang="en-US" sz="1150" dirty="0" smtClean="0"/>
              <a:t>more serious disease </a:t>
            </a:r>
            <a:r>
              <a:rPr lang="en-US" sz="1150" dirty="0"/>
              <a:t>is still unknown. </a:t>
            </a:r>
            <a:endParaRPr lang="en-US" sz="1150" dirty="0"/>
          </a:p>
          <a:p>
            <a:pPr algn="just">
              <a:spcBef>
                <a:spcPts val="300"/>
              </a:spcBef>
              <a:spcAft>
                <a:spcPts val="0"/>
              </a:spcAft>
            </a:pPr>
            <a:r>
              <a:rPr lang="en-US" sz="1150" b="1" dirty="0">
                <a:solidFill>
                  <a:srgbClr val="000000"/>
                </a:solidFill>
              </a:rPr>
              <a:t>What is the finding?</a:t>
            </a:r>
            <a:r>
              <a:rPr lang="en-US" sz="1150" dirty="0">
                <a:solidFill>
                  <a:srgbClr val="000000"/>
                </a:solidFill>
              </a:rPr>
              <a:t> </a:t>
            </a:r>
            <a:r>
              <a:rPr lang="en-US" sz="1150" dirty="0" smtClean="0">
                <a:solidFill>
                  <a:srgbClr val="000000"/>
                </a:solidFill>
              </a:rPr>
              <a:t> MagLab users</a:t>
            </a:r>
            <a:r>
              <a:rPr lang="en-US" sz="1150" dirty="0" smtClean="0"/>
              <a:t> </a:t>
            </a:r>
            <a:r>
              <a:rPr lang="en-US" sz="1150" dirty="0"/>
              <a:t>mice fed low </a:t>
            </a:r>
            <a:r>
              <a:rPr lang="en-US" sz="1150" dirty="0" smtClean="0"/>
              <a:t>fat diets, high fat diets, and a high fat diet that included “Ketogenic” elements. They </a:t>
            </a:r>
            <a:r>
              <a:rPr lang="en-US" sz="1150" dirty="0"/>
              <a:t>administered 1% </a:t>
            </a:r>
            <a:r>
              <a:rPr lang="en-US" sz="1150" dirty="0" smtClean="0"/>
              <a:t>deuterium (D=</a:t>
            </a:r>
            <a:r>
              <a:rPr lang="en-US" sz="1150" baseline="30000" dirty="0" smtClean="0"/>
              <a:t>2</a:t>
            </a:r>
            <a:r>
              <a:rPr lang="en-US" sz="1150" dirty="0" smtClean="0"/>
              <a:t>H) </a:t>
            </a:r>
            <a:r>
              <a:rPr lang="en-US" sz="1150" dirty="0" smtClean="0"/>
              <a:t>in </a:t>
            </a:r>
            <a:r>
              <a:rPr lang="en-US" sz="1150" dirty="0"/>
              <a:t>drinking </a:t>
            </a:r>
            <a:r>
              <a:rPr lang="en-US" sz="1150" dirty="0"/>
              <a:t>water (</a:t>
            </a:r>
            <a:r>
              <a:rPr lang="en-US" sz="1150" dirty="0" smtClean="0"/>
              <a:t>D</a:t>
            </a:r>
            <a:r>
              <a:rPr lang="en-US" sz="1150" baseline="-25000" dirty="0" smtClean="0"/>
              <a:t>2</a:t>
            </a:r>
            <a:r>
              <a:rPr lang="en-US" sz="1150" dirty="0" smtClean="0"/>
              <a:t>O)</a:t>
            </a:r>
            <a:r>
              <a:rPr lang="en-US" sz="1150" dirty="0" smtClean="0"/>
              <a:t> because it </a:t>
            </a:r>
            <a:r>
              <a:rPr lang="en-US" sz="1150" dirty="0" smtClean="0"/>
              <a:t>can </a:t>
            </a:r>
            <a:r>
              <a:rPr lang="en-US" sz="1150" dirty="0" smtClean="0"/>
              <a:t>be tracked using magnetic resonance as lipids are synthesized in response to diet. Finally, they extracted fats </a:t>
            </a:r>
            <a:r>
              <a:rPr lang="en-US" sz="1150" dirty="0"/>
              <a:t>for </a:t>
            </a:r>
            <a:r>
              <a:rPr lang="en-US" sz="1150" dirty="0" smtClean="0"/>
              <a:t>an assessment of lipid synthesis using deuterium magnetic resonance (DMR).</a:t>
            </a:r>
            <a:r>
              <a:rPr lang="en-US" sz="1150" dirty="0" smtClean="0"/>
              <a:t> </a:t>
            </a:r>
          </a:p>
          <a:p>
            <a:pPr algn="just">
              <a:spcBef>
                <a:spcPts val="300"/>
              </a:spcBef>
              <a:spcAft>
                <a:spcPts val="0"/>
              </a:spcAft>
            </a:pPr>
            <a:r>
              <a:rPr lang="en-US" sz="1150" dirty="0" smtClean="0"/>
              <a:t>    D</a:t>
            </a:r>
            <a:r>
              <a:rPr lang="en-US" sz="1150" baseline="-25000" dirty="0" smtClean="0"/>
              <a:t>2</a:t>
            </a:r>
            <a:r>
              <a:rPr lang="en-US" sz="1150" dirty="0" smtClean="0"/>
              <a:t>O </a:t>
            </a:r>
            <a:r>
              <a:rPr lang="en-US" sz="1150" dirty="0"/>
              <a:t>was incorporated into multiple fatty acids, producing </a:t>
            </a:r>
            <a:r>
              <a:rPr lang="en-US" sz="1150" dirty="0" smtClean="0"/>
              <a:t>DMR spectra. Peak </a:t>
            </a:r>
            <a:r>
              <a:rPr lang="en-US" sz="1150" dirty="0"/>
              <a:t>“a” comes specifically from the methyl group, which is only labeled with deuterium if the fatty acid chain was made completely </a:t>
            </a:r>
            <a:r>
              <a:rPr lang="en-US" sz="1150" dirty="0" smtClean="0"/>
              <a:t>new from the </a:t>
            </a:r>
            <a:r>
              <a:rPr lang="en-US" sz="1150" dirty="0" err="1" smtClean="0"/>
              <a:t>injested</a:t>
            </a:r>
            <a:r>
              <a:rPr lang="en-US" sz="1150" dirty="0" smtClean="0"/>
              <a:t> food. </a:t>
            </a:r>
            <a:r>
              <a:rPr lang="en-US" sz="1150" i="1" u="sng" dirty="0" smtClean="0"/>
              <a:t>The ketogenic addition to a high fat </a:t>
            </a:r>
            <a:r>
              <a:rPr lang="en-US" sz="1150" i="1" u="sng" dirty="0" smtClean="0"/>
              <a:t>diet </a:t>
            </a:r>
            <a:r>
              <a:rPr lang="en-US" sz="1150" i="1" u="sng" dirty="0" smtClean="0"/>
              <a:t>significantly </a:t>
            </a:r>
            <a:r>
              <a:rPr lang="en-US" sz="1150" i="1" u="sng" dirty="0"/>
              <a:t>slowed </a:t>
            </a:r>
            <a:r>
              <a:rPr lang="en-US" sz="1150" i="1" u="sng" dirty="0" smtClean="0"/>
              <a:t>new lipid synthesis, as evidenced by the smaller Peak “a”</a:t>
            </a:r>
            <a:r>
              <a:rPr lang="en-US" sz="1150" dirty="0" smtClean="0"/>
              <a:t>.  </a:t>
            </a:r>
            <a:r>
              <a:rPr lang="en-US" sz="1150" dirty="0"/>
              <a:t>O</a:t>
            </a:r>
            <a:r>
              <a:rPr lang="en-US" sz="1150" dirty="0" smtClean="0"/>
              <a:t>ther effects (not discussed here), like an increase in reactive oxygen species, also are observed.</a:t>
            </a:r>
            <a:endParaRPr lang="en-US" sz="1150" dirty="0"/>
          </a:p>
          <a:p>
            <a:pPr algn="just">
              <a:spcBef>
                <a:spcPts val="300"/>
              </a:spcBef>
              <a:spcAft>
                <a:spcPts val="0"/>
              </a:spcAft>
            </a:pPr>
            <a:r>
              <a:rPr lang="en-US" sz="1150" b="1" dirty="0" smtClean="0">
                <a:solidFill>
                  <a:srgbClr val="000000"/>
                </a:solidFill>
              </a:rPr>
              <a:t>Why </a:t>
            </a:r>
            <a:r>
              <a:rPr lang="en-US" sz="1150" b="1" dirty="0">
                <a:solidFill>
                  <a:srgbClr val="000000"/>
                </a:solidFill>
              </a:rPr>
              <a:t>is this important?</a:t>
            </a:r>
            <a:r>
              <a:rPr lang="en-US" sz="1150" dirty="0">
                <a:solidFill>
                  <a:srgbClr val="000000"/>
                </a:solidFill>
              </a:rPr>
              <a:t> </a:t>
            </a:r>
            <a:r>
              <a:rPr lang="en-US" sz="1150" i="1" u="sng" dirty="0">
                <a:solidFill>
                  <a:srgbClr val="000000"/>
                </a:solidFill>
              </a:rPr>
              <a:t>Ketogenic diets are now commonly being suggested as a means of lowering levels of hepatic fatty acids. </a:t>
            </a:r>
            <a:r>
              <a:rPr lang="en-US" sz="1150" i="1" u="sng" dirty="0" smtClean="0">
                <a:solidFill>
                  <a:srgbClr val="000000"/>
                </a:solidFill>
              </a:rPr>
              <a:t>This research illuminates the effects on lipid synthesis of a ketogenic diet at the molecular level.</a:t>
            </a:r>
            <a:endParaRPr lang="en-US" sz="1150" i="1" u="sng" dirty="0">
              <a:solidFill>
                <a:srgbClr val="000000"/>
              </a:solidFill>
            </a:endParaRPr>
          </a:p>
          <a:p>
            <a:pPr algn="just">
              <a:spcBef>
                <a:spcPts val="300"/>
              </a:spcBef>
              <a:spcAft>
                <a:spcPts val="0"/>
              </a:spcAft>
            </a:pPr>
            <a:r>
              <a:rPr lang="en-US" sz="1150" b="1" dirty="0" smtClean="0">
                <a:solidFill>
                  <a:srgbClr val="000000"/>
                </a:solidFill>
              </a:rPr>
              <a:t>Why </a:t>
            </a:r>
            <a:r>
              <a:rPr lang="en-US" sz="1150" b="1" dirty="0">
                <a:solidFill>
                  <a:srgbClr val="000000"/>
                </a:solidFill>
              </a:rPr>
              <a:t>did the research need the MagLab?</a:t>
            </a:r>
            <a:r>
              <a:rPr lang="en-US" sz="1150" dirty="0">
                <a:solidFill>
                  <a:srgbClr val="000000"/>
                </a:solidFill>
              </a:rPr>
              <a:t> </a:t>
            </a:r>
            <a:r>
              <a:rPr lang="en-US" sz="1150" dirty="0" smtClean="0">
                <a:solidFill>
                  <a:srgbClr val="000000"/>
                </a:solidFill>
              </a:rPr>
              <a:t>The </a:t>
            </a:r>
            <a:r>
              <a:rPr lang="en-US" sz="1150" dirty="0" err="1" smtClean="0">
                <a:solidFill>
                  <a:srgbClr val="000000"/>
                </a:solidFill>
              </a:rPr>
              <a:t>MagLab’s</a:t>
            </a:r>
            <a:r>
              <a:rPr lang="en-US" sz="1150" dirty="0" smtClean="0">
                <a:solidFill>
                  <a:srgbClr val="000000"/>
                </a:solidFill>
              </a:rPr>
              <a:t> </a:t>
            </a:r>
            <a:r>
              <a:rPr lang="en-US" sz="1150" dirty="0">
                <a:solidFill>
                  <a:srgbClr val="000000"/>
                </a:solidFill>
              </a:rPr>
              <a:t>AMRIS </a:t>
            </a:r>
            <a:r>
              <a:rPr lang="en-US" sz="1150" dirty="0" smtClean="0">
                <a:solidFill>
                  <a:srgbClr val="000000"/>
                </a:solidFill>
              </a:rPr>
              <a:t>Facility has a </a:t>
            </a:r>
            <a:r>
              <a:rPr lang="en-US" sz="1150" dirty="0" err="1" smtClean="0"/>
              <a:t>CryoProbe</a:t>
            </a:r>
            <a:r>
              <a:rPr lang="en-US" sz="1150" dirty="0" smtClean="0"/>
              <a:t> </a:t>
            </a:r>
            <a:r>
              <a:rPr lang="en-US" sz="1150" dirty="0"/>
              <a:t>and 14.1 T field strength </a:t>
            </a:r>
            <a:r>
              <a:rPr lang="en-US" sz="1150" dirty="0" smtClean="0"/>
              <a:t>for magnetic resonance that can </a:t>
            </a:r>
            <a:r>
              <a:rPr lang="en-US" sz="1150" dirty="0"/>
              <a:t>detect </a:t>
            </a:r>
            <a:r>
              <a:rPr lang="en-US" sz="1150" baseline="30000" dirty="0"/>
              <a:t>2</a:t>
            </a:r>
            <a:r>
              <a:rPr lang="en-US" sz="1150" dirty="0"/>
              <a:t>H nuclei with the high sensitivity needed to see metabolic </a:t>
            </a:r>
            <a:r>
              <a:rPr lang="en-US" sz="1150" dirty="0" smtClean="0"/>
              <a:t>differences.</a:t>
            </a:r>
            <a:endParaRPr lang="en-US" sz="1150" dirty="0"/>
          </a:p>
        </p:txBody>
      </p:sp>
      <p:sp>
        <p:nvSpPr>
          <p:cNvPr id="1029" name="Line 42"/>
          <p:cNvSpPr>
            <a:spLocks noChangeShapeType="1"/>
          </p:cNvSpPr>
          <p:nvPr/>
        </p:nvSpPr>
        <p:spPr bwMode="auto">
          <a:xfrm>
            <a:off x="38100" y="1333771"/>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18" name="Picture 17">
            <a:extLst>
              <a:ext uri="{FF2B5EF4-FFF2-40B4-BE49-F238E27FC236}">
                <a16:creationId xmlns:a16="http://schemas.microsoft.com/office/drawing/2014/main" id="{C614B41D-1116-4273-8F0E-AA834751D11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67298" y="4159185"/>
            <a:ext cx="2804012" cy="1984333"/>
          </a:xfrm>
          <a:prstGeom prst="rect">
            <a:avLst/>
          </a:prstGeom>
        </p:spPr>
      </p:pic>
      <p:pic>
        <p:nvPicPr>
          <p:cNvPr id="13" name="Picture 12">
            <a:extLst>
              <a:ext uri="{FF2B5EF4-FFF2-40B4-BE49-F238E27FC236}">
                <a16:creationId xmlns:a16="http://schemas.microsoft.com/office/drawing/2014/main" id="{276B68B1-BBE4-4362-9D9F-A3E27ADEFCD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63980"/>
          <a:stretch/>
        </p:blipFill>
        <p:spPr>
          <a:xfrm>
            <a:off x="4687193" y="1433370"/>
            <a:ext cx="4358320" cy="2743200"/>
          </a:xfrm>
          <a:prstGeom prst="rect">
            <a:avLst/>
          </a:prstGeom>
        </p:spPr>
      </p:pic>
      <p:sp>
        <p:nvSpPr>
          <p:cNvPr id="4" name="TextBox 3">
            <a:extLst>
              <a:ext uri="{FF2B5EF4-FFF2-40B4-BE49-F238E27FC236}">
                <a16:creationId xmlns:a16="http://schemas.microsoft.com/office/drawing/2014/main" id="{8A08BB67-C922-4C9F-92E5-528F80CBE253}"/>
              </a:ext>
            </a:extLst>
          </p:cNvPr>
          <p:cNvSpPr txBox="1"/>
          <p:nvPr/>
        </p:nvSpPr>
        <p:spPr>
          <a:xfrm>
            <a:off x="7113392" y="4093870"/>
            <a:ext cx="2004542" cy="923330"/>
          </a:xfrm>
          <a:prstGeom prst="rect">
            <a:avLst/>
          </a:prstGeom>
          <a:noFill/>
        </p:spPr>
        <p:txBody>
          <a:bodyPr wrap="square" rtlCol="0">
            <a:spAutoFit/>
          </a:bodyPr>
          <a:lstStyle/>
          <a:p>
            <a:pPr algn="r"/>
            <a:r>
              <a:rPr lang="en-US" sz="900" dirty="0"/>
              <a:t>(Above) </a:t>
            </a:r>
            <a:r>
              <a:rPr lang="en-US" sz="900" dirty="0" smtClean="0"/>
              <a:t>Deuterium magnetic resonance  </a:t>
            </a:r>
            <a:r>
              <a:rPr lang="en-US" sz="900" dirty="0"/>
              <a:t>spectra of </a:t>
            </a:r>
            <a:r>
              <a:rPr lang="en-US" sz="900" dirty="0" smtClean="0"/>
              <a:t>fatty </a:t>
            </a:r>
          </a:p>
          <a:p>
            <a:pPr algn="r"/>
            <a:r>
              <a:rPr lang="en-US" sz="900" dirty="0" smtClean="0"/>
              <a:t>acids </a:t>
            </a:r>
            <a:r>
              <a:rPr lang="en-US" sz="900" dirty="0"/>
              <a:t>shows that treatment with </a:t>
            </a:r>
            <a:endParaRPr lang="en-US" sz="900" dirty="0" smtClean="0"/>
          </a:p>
          <a:p>
            <a:pPr algn="r"/>
            <a:r>
              <a:rPr lang="en-US" sz="900" dirty="0" smtClean="0"/>
              <a:t>a ketogenic diet </a:t>
            </a:r>
            <a:r>
              <a:rPr lang="en-US" sz="900" dirty="0"/>
              <a:t>slows </a:t>
            </a:r>
            <a:r>
              <a:rPr lang="en-US" sz="900" dirty="0" smtClean="0"/>
              <a:t>new lipid synthesis (peak </a:t>
            </a:r>
            <a:r>
              <a:rPr lang="en-US" sz="900" b="1" dirty="0"/>
              <a:t>a</a:t>
            </a:r>
            <a:r>
              <a:rPr lang="en-US" sz="900" dirty="0"/>
              <a:t>) </a:t>
            </a:r>
            <a:r>
              <a:rPr lang="en-US" sz="900" dirty="0" smtClean="0"/>
              <a:t>when compared </a:t>
            </a:r>
          </a:p>
          <a:p>
            <a:pPr algn="r"/>
            <a:r>
              <a:rPr lang="en-US" sz="900" dirty="0" smtClean="0"/>
              <a:t>to </a:t>
            </a:r>
            <a:r>
              <a:rPr lang="en-US" sz="900" dirty="0"/>
              <a:t>low fat </a:t>
            </a:r>
            <a:r>
              <a:rPr lang="en-US" sz="900" dirty="0" smtClean="0"/>
              <a:t>and </a:t>
            </a:r>
            <a:r>
              <a:rPr lang="en-US" sz="900" dirty="0"/>
              <a:t>high fat </a:t>
            </a:r>
            <a:r>
              <a:rPr lang="en-US" sz="900" dirty="0" smtClean="0"/>
              <a:t>diets</a:t>
            </a:r>
            <a:r>
              <a:rPr lang="en-US" sz="900" dirty="0"/>
              <a:t>. </a:t>
            </a:r>
          </a:p>
        </p:txBody>
      </p:sp>
      <p:sp>
        <p:nvSpPr>
          <p:cNvPr id="2" name="TextBox 1"/>
          <p:cNvSpPr txBox="1"/>
          <p:nvPr/>
        </p:nvSpPr>
        <p:spPr>
          <a:xfrm>
            <a:off x="7186436" y="5040876"/>
            <a:ext cx="1875796" cy="1061829"/>
          </a:xfrm>
          <a:prstGeom prst="rect">
            <a:avLst/>
          </a:prstGeom>
          <a:noFill/>
        </p:spPr>
        <p:txBody>
          <a:bodyPr wrap="square" rtlCol="0">
            <a:spAutoFit/>
          </a:bodyPr>
          <a:lstStyle/>
          <a:p>
            <a:r>
              <a:rPr lang="en-US" sz="900" dirty="0"/>
              <a:t>(Left) Overall hepatic metabolism is significantly altered by </a:t>
            </a:r>
            <a:r>
              <a:rPr lang="en-US" sz="900" dirty="0" smtClean="0"/>
              <a:t>diet</a:t>
            </a:r>
            <a:r>
              <a:rPr lang="en-US" sz="900" dirty="0"/>
              <a:t>.  </a:t>
            </a:r>
            <a:r>
              <a:rPr lang="en-US" sz="900" dirty="0" smtClean="0"/>
              <a:t>This study finds beneficial </a:t>
            </a:r>
            <a:r>
              <a:rPr lang="en-US" sz="900" dirty="0"/>
              <a:t>effects on </a:t>
            </a:r>
            <a:r>
              <a:rPr lang="en-US" sz="900" dirty="0" smtClean="0"/>
              <a:t>lipid synthesis, but the ketogenic diet </a:t>
            </a:r>
            <a:r>
              <a:rPr lang="en-US" sz="900" dirty="0" smtClean="0"/>
              <a:t>is also found to </a:t>
            </a:r>
            <a:r>
              <a:rPr lang="en-US" sz="900" dirty="0" smtClean="0"/>
              <a:t>increase reactive </a:t>
            </a:r>
            <a:r>
              <a:rPr lang="en-US" sz="900" dirty="0"/>
              <a:t>oxygen species (ROS) production in the liver.</a:t>
            </a:r>
          </a:p>
        </p:txBody>
      </p:sp>
      <p:sp>
        <p:nvSpPr>
          <p:cNvPr id="1034" name="Rectangle 49"/>
          <p:cNvSpPr>
            <a:spLocks noChangeArrowheads="1"/>
          </p:cNvSpPr>
          <p:nvPr/>
        </p:nvSpPr>
        <p:spPr bwMode="auto">
          <a:xfrm>
            <a:off x="4642932" y="1407722"/>
            <a:ext cx="4448887" cy="4717473"/>
          </a:xfrm>
          <a:prstGeom prst="rect">
            <a:avLst/>
          </a:prstGeom>
          <a:noFill/>
          <a:ln w="19050">
            <a:solidFill>
              <a:srgbClr val="0033CC"/>
            </a:solidFill>
            <a:miter lim="800000"/>
            <a:headEnd/>
            <a:tailEnd/>
          </a:ln>
        </p:spPr>
        <p:txBody>
          <a:bodyPr wrap="none" anchor="ct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1000" i="1" dirty="0"/>
          </a:p>
        </p:txBody>
      </p:sp>
      <p:sp>
        <p:nvSpPr>
          <p:cNvPr id="15" name="Text Box 62"/>
          <p:cNvSpPr txBox="1">
            <a:spLocks noChangeArrowheads="1"/>
          </p:cNvSpPr>
          <p:nvPr/>
        </p:nvSpPr>
        <p:spPr bwMode="auto">
          <a:xfrm>
            <a:off x="843500" y="-230"/>
            <a:ext cx="7386100" cy="1338828"/>
          </a:xfrm>
          <a:prstGeom prst="rect">
            <a:avLst/>
          </a:prstGeom>
          <a:noFill/>
          <a:ln w="9525">
            <a:noFill/>
            <a:miter lim="800000"/>
            <a:headEnd/>
            <a:tailEnd/>
          </a:ln>
        </p:spPr>
        <p:txBody>
          <a:bodyPr wrap="square">
            <a:spAutoFit/>
          </a:bodyPr>
          <a:lstStyle/>
          <a:p>
            <a:pPr lvl="0" algn="ctr">
              <a:spcBef>
                <a:spcPts val="0"/>
              </a:spcBef>
            </a:pPr>
            <a:r>
              <a:rPr lang="en-US" b="1" dirty="0" smtClean="0">
                <a:solidFill>
                  <a:srgbClr val="000000"/>
                </a:solidFill>
              </a:rPr>
              <a:t>Using Magnetic Resonance to Probe Lipid </a:t>
            </a:r>
            <a:r>
              <a:rPr lang="en-US" b="1" dirty="0">
                <a:solidFill>
                  <a:srgbClr val="000000"/>
                </a:solidFill>
              </a:rPr>
              <a:t>Synthesis </a:t>
            </a:r>
            <a:endParaRPr lang="en-US" b="1" dirty="0" smtClean="0">
              <a:solidFill>
                <a:srgbClr val="000000"/>
              </a:solidFill>
            </a:endParaRPr>
          </a:p>
          <a:p>
            <a:pPr lvl="0" algn="ctr">
              <a:spcBef>
                <a:spcPts val="0"/>
              </a:spcBef>
            </a:pPr>
            <a:r>
              <a:rPr lang="en-US" b="1" dirty="0" smtClean="0">
                <a:solidFill>
                  <a:srgbClr val="000000"/>
                </a:solidFill>
              </a:rPr>
              <a:t>in Response to Ketogenic Diet</a:t>
            </a:r>
            <a:endParaRPr lang="en-US" b="1" dirty="0">
              <a:solidFill>
                <a:srgbClr val="000000"/>
              </a:solidFill>
            </a:endParaRPr>
          </a:p>
          <a:p>
            <a:pPr lvl="0" algn="ctr">
              <a:spcBef>
                <a:spcPts val="0"/>
              </a:spcBef>
            </a:pPr>
            <a:endParaRPr lang="en-US" sz="100" dirty="0">
              <a:solidFill>
                <a:srgbClr val="000000"/>
              </a:solidFill>
            </a:endParaRPr>
          </a:p>
          <a:p>
            <a:pPr algn="ctr"/>
            <a:r>
              <a:rPr lang="en-US" sz="1100" dirty="0" smtClean="0">
                <a:solidFill>
                  <a:srgbClr val="000000"/>
                </a:solidFill>
              </a:rPr>
              <a:t>M.S. Muyyarikkandy</a:t>
            </a:r>
            <a:r>
              <a:rPr lang="en-US" sz="1100" baseline="30000" dirty="0">
                <a:solidFill>
                  <a:srgbClr val="000000"/>
                </a:solidFill>
              </a:rPr>
              <a:t>1</a:t>
            </a:r>
            <a:r>
              <a:rPr lang="en-US" sz="1100" dirty="0" smtClean="0">
                <a:solidFill>
                  <a:srgbClr val="000000"/>
                </a:solidFill>
              </a:rPr>
              <a:t>, M. McLeod</a:t>
            </a:r>
            <a:r>
              <a:rPr lang="en-US" sz="1100" baseline="30000" dirty="0">
                <a:solidFill>
                  <a:srgbClr val="000000"/>
                </a:solidFill>
              </a:rPr>
              <a:t>2</a:t>
            </a:r>
            <a:r>
              <a:rPr lang="en-US" sz="1100" dirty="0">
                <a:solidFill>
                  <a:srgbClr val="000000"/>
                </a:solidFill>
              </a:rPr>
              <a:t>, </a:t>
            </a:r>
            <a:r>
              <a:rPr lang="en-US" sz="1100" dirty="0" smtClean="0">
                <a:solidFill>
                  <a:srgbClr val="000000"/>
                </a:solidFill>
              </a:rPr>
              <a:t>M. Maguire</a:t>
            </a:r>
            <a:r>
              <a:rPr lang="en-US" sz="1100" baseline="30000" dirty="0">
                <a:solidFill>
                  <a:srgbClr val="000000"/>
                </a:solidFill>
              </a:rPr>
              <a:t>1</a:t>
            </a:r>
            <a:r>
              <a:rPr lang="en-US" sz="1100" dirty="0" smtClean="0">
                <a:solidFill>
                  <a:srgbClr val="000000"/>
                </a:solidFill>
              </a:rPr>
              <a:t>, R. </a:t>
            </a:r>
            <a:r>
              <a:rPr lang="en-US" sz="1100" dirty="0">
                <a:solidFill>
                  <a:srgbClr val="000000"/>
                </a:solidFill>
              </a:rPr>
              <a:t>Mahar</a:t>
            </a:r>
            <a:r>
              <a:rPr lang="en-US" sz="1100" baseline="30000" dirty="0">
                <a:solidFill>
                  <a:srgbClr val="000000"/>
                </a:solidFill>
              </a:rPr>
              <a:t>2</a:t>
            </a:r>
            <a:r>
              <a:rPr lang="en-US" sz="1100" dirty="0">
                <a:solidFill>
                  <a:srgbClr val="000000"/>
                </a:solidFill>
              </a:rPr>
              <a:t>, </a:t>
            </a:r>
            <a:r>
              <a:rPr lang="en-US" sz="1100" dirty="0" smtClean="0">
                <a:solidFill>
                  <a:srgbClr val="000000"/>
                </a:solidFill>
              </a:rPr>
              <a:t>N. Kattapuram</a:t>
            </a:r>
            <a:r>
              <a:rPr lang="en-US" sz="1100" baseline="30000" dirty="0">
                <a:solidFill>
                  <a:srgbClr val="000000"/>
                </a:solidFill>
              </a:rPr>
              <a:t>1</a:t>
            </a:r>
            <a:r>
              <a:rPr lang="en-US" sz="1100" dirty="0" smtClean="0">
                <a:solidFill>
                  <a:srgbClr val="000000"/>
                </a:solidFill>
              </a:rPr>
              <a:t>, C. Zhang</a:t>
            </a:r>
            <a:r>
              <a:rPr lang="en-US" sz="1100" baseline="30000" dirty="0">
                <a:solidFill>
                  <a:srgbClr val="000000"/>
                </a:solidFill>
              </a:rPr>
              <a:t>1</a:t>
            </a:r>
            <a:r>
              <a:rPr lang="en-US" sz="1100" dirty="0" smtClean="0">
                <a:solidFill>
                  <a:srgbClr val="000000"/>
                </a:solidFill>
              </a:rPr>
              <a:t>, C. Surugihalli</a:t>
            </a:r>
            <a:r>
              <a:rPr lang="en-US" sz="1100" baseline="30000" dirty="0">
                <a:solidFill>
                  <a:srgbClr val="000000"/>
                </a:solidFill>
              </a:rPr>
              <a:t>1</a:t>
            </a:r>
            <a:r>
              <a:rPr lang="en-US" sz="1100" dirty="0" smtClean="0">
                <a:solidFill>
                  <a:srgbClr val="000000"/>
                </a:solidFill>
              </a:rPr>
              <a:t>, </a:t>
            </a:r>
          </a:p>
          <a:p>
            <a:pPr algn="ctr"/>
            <a:r>
              <a:rPr lang="en-US" sz="1100" dirty="0" smtClean="0">
                <a:solidFill>
                  <a:srgbClr val="000000"/>
                </a:solidFill>
              </a:rPr>
              <a:t>V. Muralidan</a:t>
            </a:r>
            <a:r>
              <a:rPr lang="en-US" sz="1100" baseline="30000" dirty="0">
                <a:solidFill>
                  <a:srgbClr val="000000"/>
                </a:solidFill>
              </a:rPr>
              <a:t>1</a:t>
            </a:r>
            <a:r>
              <a:rPr lang="en-US" sz="1100" dirty="0" smtClean="0">
                <a:solidFill>
                  <a:srgbClr val="000000"/>
                </a:solidFill>
              </a:rPr>
              <a:t>, K. Vavilikolanu</a:t>
            </a:r>
            <a:r>
              <a:rPr lang="en-US" sz="1100" baseline="30000" dirty="0">
                <a:solidFill>
                  <a:srgbClr val="000000"/>
                </a:solidFill>
              </a:rPr>
              <a:t>1</a:t>
            </a:r>
            <a:r>
              <a:rPr lang="en-US" sz="1100" dirty="0" smtClean="0">
                <a:solidFill>
                  <a:srgbClr val="000000"/>
                </a:solidFill>
              </a:rPr>
              <a:t>, C.E. Mathews</a:t>
            </a:r>
            <a:r>
              <a:rPr lang="en-US" sz="1100" baseline="30000" dirty="0">
                <a:solidFill>
                  <a:srgbClr val="000000"/>
                </a:solidFill>
              </a:rPr>
              <a:t>2</a:t>
            </a:r>
            <a:r>
              <a:rPr lang="en-US" sz="1100" dirty="0" smtClean="0">
                <a:solidFill>
                  <a:srgbClr val="000000"/>
                </a:solidFill>
              </a:rPr>
              <a:t>, M.E</a:t>
            </a:r>
            <a:r>
              <a:rPr lang="en-US" sz="1100" dirty="0">
                <a:solidFill>
                  <a:srgbClr val="000000"/>
                </a:solidFill>
              </a:rPr>
              <a:t>. </a:t>
            </a:r>
            <a:r>
              <a:rPr lang="en-US" sz="1100" dirty="0" smtClean="0">
                <a:solidFill>
                  <a:srgbClr val="000000"/>
                </a:solidFill>
              </a:rPr>
              <a:t>Merritt</a:t>
            </a:r>
            <a:r>
              <a:rPr lang="en-US" sz="1100" baseline="30000" dirty="0" smtClean="0">
                <a:solidFill>
                  <a:srgbClr val="000000"/>
                </a:solidFill>
              </a:rPr>
              <a:t>2</a:t>
            </a:r>
            <a:r>
              <a:rPr lang="en-US" sz="1100" dirty="0" smtClean="0">
                <a:solidFill>
                  <a:srgbClr val="000000"/>
                </a:solidFill>
              </a:rPr>
              <a:t>, and N.E. Sunny</a:t>
            </a:r>
            <a:r>
              <a:rPr lang="en-US" sz="1100" baseline="30000" dirty="0">
                <a:solidFill>
                  <a:srgbClr val="000000"/>
                </a:solidFill>
              </a:rPr>
              <a:t>1</a:t>
            </a:r>
            <a:endParaRPr lang="en-US" sz="1100" dirty="0" smtClean="0">
              <a:solidFill>
                <a:srgbClr val="000000"/>
              </a:solidFill>
            </a:endParaRPr>
          </a:p>
          <a:p>
            <a:pPr algn="ctr"/>
            <a:r>
              <a:rPr lang="en-US" sz="1100" baseline="30000" dirty="0">
                <a:solidFill>
                  <a:srgbClr val="0033CC"/>
                </a:solidFill>
              </a:rPr>
              <a:t>1</a:t>
            </a:r>
            <a:r>
              <a:rPr lang="en-US" sz="1100" dirty="0" smtClean="0">
                <a:solidFill>
                  <a:srgbClr val="0033CC"/>
                </a:solidFill>
              </a:rPr>
              <a:t> </a:t>
            </a:r>
            <a:r>
              <a:rPr lang="en-US" sz="1100" dirty="0">
                <a:solidFill>
                  <a:srgbClr val="0033CC"/>
                </a:solidFill>
              </a:rPr>
              <a:t>University of Maryland, College Park, </a:t>
            </a:r>
            <a:r>
              <a:rPr lang="en-US" sz="1100" dirty="0" smtClean="0">
                <a:solidFill>
                  <a:srgbClr val="0033CC"/>
                </a:solidFill>
              </a:rPr>
              <a:t>MD; </a:t>
            </a:r>
            <a:r>
              <a:rPr lang="en-US" sz="1100" baseline="30000" dirty="0">
                <a:solidFill>
                  <a:srgbClr val="0033CC"/>
                </a:solidFill>
              </a:rPr>
              <a:t>2</a:t>
            </a:r>
            <a:r>
              <a:rPr lang="en-US" sz="1100" baseline="30000" dirty="0" smtClean="0">
                <a:solidFill>
                  <a:srgbClr val="0033CC"/>
                </a:solidFill>
              </a:rPr>
              <a:t> </a:t>
            </a:r>
            <a:r>
              <a:rPr lang="en-US" sz="1100" dirty="0" smtClean="0">
                <a:solidFill>
                  <a:srgbClr val="0033CC"/>
                </a:solidFill>
              </a:rPr>
              <a:t>University </a:t>
            </a:r>
            <a:r>
              <a:rPr lang="en-US" sz="1100" dirty="0">
                <a:solidFill>
                  <a:srgbClr val="0033CC"/>
                </a:solidFill>
              </a:rPr>
              <a:t>of Florida, Gainesville, </a:t>
            </a:r>
            <a:r>
              <a:rPr lang="en-US" sz="1100" dirty="0" smtClean="0">
                <a:solidFill>
                  <a:srgbClr val="0033CC"/>
                </a:solidFill>
              </a:rPr>
              <a:t>FL</a:t>
            </a:r>
          </a:p>
          <a:p>
            <a:pPr algn="ctr"/>
            <a:r>
              <a:rPr lang="en-US" sz="1100" b="1" dirty="0" smtClean="0">
                <a:solidFill>
                  <a:srgbClr val="000000"/>
                </a:solidFill>
              </a:rPr>
              <a:t>Funding</a:t>
            </a:r>
            <a:r>
              <a:rPr lang="en-US" sz="1100" b="1" dirty="0">
                <a:solidFill>
                  <a:srgbClr val="000000"/>
                </a:solidFill>
              </a:rPr>
              <a:t>:</a:t>
            </a:r>
            <a:r>
              <a:rPr lang="en-US" sz="1100" dirty="0">
                <a:solidFill>
                  <a:srgbClr val="000000"/>
                </a:solidFill>
              </a:rPr>
              <a:t>  </a:t>
            </a:r>
            <a:r>
              <a:rPr lang="en-US" sz="1100" dirty="0"/>
              <a:t>G.S. Boebinger (NSF DMR-1644779)</a:t>
            </a:r>
            <a:r>
              <a:rPr lang="en-US" sz="1100" dirty="0">
                <a:solidFill>
                  <a:srgbClr val="000000"/>
                </a:solidFill>
              </a:rPr>
              <a:t>; N. Sunny and M.E. Merritt (NIH R01DK112865)</a:t>
            </a:r>
            <a:endParaRPr lang="en-US" sz="1100" b="1" dirty="0">
              <a:solidFill>
                <a:srgbClr val="0033CC"/>
              </a:solidFill>
            </a:endParaRPr>
          </a:p>
        </p:txBody>
      </p:sp>
      <p:sp>
        <p:nvSpPr>
          <p:cNvPr id="21" name="Text Box 28"/>
          <p:cNvSpPr txBox="1">
            <a:spLocks noChangeArrowheads="1"/>
          </p:cNvSpPr>
          <p:nvPr/>
        </p:nvSpPr>
        <p:spPr bwMode="auto">
          <a:xfrm>
            <a:off x="4703410" y="2905782"/>
            <a:ext cx="1417125" cy="215444"/>
          </a:xfrm>
          <a:prstGeom prst="rect">
            <a:avLst/>
          </a:prstGeom>
          <a:solidFill>
            <a:schemeClr val="bg1"/>
          </a:solidFill>
          <a:ln w="9525">
            <a:noFill/>
            <a:miter lim="800000"/>
            <a:headEnd/>
            <a:tailEnd/>
          </a:ln>
        </p:spPr>
        <p:txBody>
          <a:bodyPr wrap="square" lIns="0" tIns="0" rIns="0" bIns="0">
            <a:spAutoFit/>
          </a:bodyPr>
          <a:lstStyle/>
          <a:p>
            <a:pPr algn="just">
              <a:spcAft>
                <a:spcPts val="0"/>
              </a:spcAft>
            </a:pPr>
            <a:r>
              <a:rPr lang="en-US" sz="1400" b="1" dirty="0" smtClean="0"/>
              <a:t>High </a:t>
            </a:r>
            <a:r>
              <a:rPr lang="en-US" sz="1400" b="1" dirty="0" smtClean="0"/>
              <a:t>Fat </a:t>
            </a:r>
            <a:r>
              <a:rPr lang="en-US" sz="1400" b="1" dirty="0"/>
              <a:t>D</a:t>
            </a:r>
            <a:r>
              <a:rPr lang="en-US" sz="1400" b="1" dirty="0" smtClean="0"/>
              <a:t>iet</a:t>
            </a:r>
            <a:endParaRPr lang="en-US" sz="1400" b="1" dirty="0"/>
          </a:p>
        </p:txBody>
      </p:sp>
      <p:sp>
        <p:nvSpPr>
          <p:cNvPr id="22" name="Text Box 28"/>
          <p:cNvSpPr txBox="1">
            <a:spLocks noChangeArrowheads="1"/>
          </p:cNvSpPr>
          <p:nvPr/>
        </p:nvSpPr>
        <p:spPr bwMode="auto">
          <a:xfrm>
            <a:off x="4706115" y="2030748"/>
            <a:ext cx="402629" cy="581698"/>
          </a:xfrm>
          <a:prstGeom prst="rect">
            <a:avLst/>
          </a:prstGeom>
          <a:solidFill>
            <a:schemeClr val="bg1"/>
          </a:solidFill>
          <a:ln w="9525">
            <a:noFill/>
            <a:miter lim="800000"/>
            <a:headEnd/>
            <a:tailEnd/>
          </a:ln>
        </p:spPr>
        <p:txBody>
          <a:bodyPr wrap="square" lIns="0" tIns="0" rIns="0" bIns="0">
            <a:spAutoFit/>
          </a:bodyPr>
          <a:lstStyle/>
          <a:p>
            <a:pPr algn="just">
              <a:lnSpc>
                <a:spcPct val="90000"/>
              </a:lnSpc>
              <a:spcAft>
                <a:spcPts val="0"/>
              </a:spcAft>
            </a:pPr>
            <a:r>
              <a:rPr lang="en-US" sz="1400" b="1" dirty="0" smtClean="0"/>
              <a:t>Low</a:t>
            </a:r>
          </a:p>
          <a:p>
            <a:pPr algn="just">
              <a:lnSpc>
                <a:spcPct val="90000"/>
              </a:lnSpc>
              <a:spcAft>
                <a:spcPts val="0"/>
              </a:spcAft>
            </a:pPr>
            <a:r>
              <a:rPr lang="en-US" sz="1400" b="1" dirty="0" smtClean="0"/>
              <a:t>Fat</a:t>
            </a:r>
          </a:p>
          <a:p>
            <a:pPr algn="just">
              <a:lnSpc>
                <a:spcPct val="90000"/>
              </a:lnSpc>
              <a:spcAft>
                <a:spcPts val="0"/>
              </a:spcAft>
            </a:pPr>
            <a:r>
              <a:rPr lang="en-US" sz="1400" b="1" dirty="0" smtClean="0"/>
              <a:t>D</a:t>
            </a:r>
            <a:r>
              <a:rPr lang="en-US" sz="1400" b="1" dirty="0" smtClean="0"/>
              <a:t>iet</a:t>
            </a:r>
            <a:endParaRPr lang="en-US" sz="1400" b="1" dirty="0"/>
          </a:p>
        </p:txBody>
      </p:sp>
      <p:sp>
        <p:nvSpPr>
          <p:cNvPr id="3" name="Rectangle 2"/>
          <p:cNvSpPr/>
          <p:nvPr/>
        </p:nvSpPr>
        <p:spPr>
          <a:xfrm>
            <a:off x="4674604" y="3624972"/>
            <a:ext cx="504479" cy="1298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28"/>
          <p:cNvSpPr txBox="1">
            <a:spLocks noChangeArrowheads="1"/>
          </p:cNvSpPr>
          <p:nvPr/>
        </p:nvSpPr>
        <p:spPr bwMode="auto">
          <a:xfrm>
            <a:off x="4703410" y="3448624"/>
            <a:ext cx="3254044" cy="215444"/>
          </a:xfrm>
          <a:prstGeom prst="rect">
            <a:avLst/>
          </a:prstGeom>
          <a:solidFill>
            <a:schemeClr val="bg1"/>
          </a:solidFill>
          <a:ln w="9525">
            <a:noFill/>
            <a:miter lim="800000"/>
            <a:headEnd/>
            <a:tailEnd/>
          </a:ln>
        </p:spPr>
        <p:txBody>
          <a:bodyPr wrap="square" lIns="0" tIns="0" rIns="0" bIns="0">
            <a:spAutoFit/>
          </a:bodyPr>
          <a:lstStyle/>
          <a:p>
            <a:pPr algn="just">
              <a:spcAft>
                <a:spcPts val="0"/>
              </a:spcAft>
            </a:pPr>
            <a:r>
              <a:rPr lang="en-US" sz="1400" b="1" dirty="0" smtClean="0"/>
              <a:t>“</a:t>
            </a:r>
            <a:r>
              <a:rPr lang="en-US" sz="1400" b="1" dirty="0"/>
              <a:t>Ketogenic” </a:t>
            </a:r>
            <a:r>
              <a:rPr lang="en-US" sz="1400" b="1" dirty="0" smtClean="0"/>
              <a:t>addition to High Fat </a:t>
            </a:r>
            <a:r>
              <a:rPr lang="en-US" sz="1400" b="1" dirty="0" smtClean="0"/>
              <a:t>D</a:t>
            </a:r>
            <a:r>
              <a:rPr lang="en-US" sz="1400" b="1" dirty="0" smtClean="0"/>
              <a:t>iet</a:t>
            </a:r>
            <a:endParaRPr lang="en-US" sz="1400" b="1" dirty="0"/>
          </a:p>
        </p:txBody>
      </p:sp>
      <p:sp>
        <p:nvSpPr>
          <p:cNvPr id="23" name="TextBox 22"/>
          <p:cNvSpPr txBox="1"/>
          <p:nvPr/>
        </p:nvSpPr>
        <p:spPr>
          <a:xfrm>
            <a:off x="1" y="6126156"/>
            <a:ext cx="9144000" cy="738664"/>
          </a:xfrm>
          <a:prstGeom prst="rect">
            <a:avLst/>
          </a:prstGeom>
          <a:noFill/>
        </p:spPr>
        <p:txBody>
          <a:bodyPr wrap="square" rtlCol="0">
            <a:spAutoFit/>
          </a:bodyPr>
          <a:lstStyle/>
          <a:p>
            <a:pPr algn="just"/>
            <a:r>
              <a:rPr lang="en-US" sz="1050" b="1" dirty="0">
                <a:solidFill>
                  <a:srgbClr val="333399"/>
                </a:solidFill>
              </a:rPr>
              <a:t>Instrumentation: </a:t>
            </a:r>
            <a:r>
              <a:rPr lang="en-US" sz="1050" dirty="0">
                <a:solidFill>
                  <a:srgbClr val="333399"/>
                </a:solidFill>
              </a:rPr>
              <a:t>AMRIS Facility, Gainesville, FL; </a:t>
            </a:r>
            <a:r>
              <a:rPr lang="en-US" sz="1050" i="1" dirty="0">
                <a:solidFill>
                  <a:srgbClr val="333399"/>
                </a:solidFill>
              </a:rPr>
              <a:t>14.1 T Bruker Bio-Spin equipped with 1.7mm TCI </a:t>
            </a:r>
            <a:r>
              <a:rPr lang="en-US" sz="1050" i="1" dirty="0" err="1">
                <a:solidFill>
                  <a:srgbClr val="333399"/>
                </a:solidFill>
              </a:rPr>
              <a:t>CryoProbe</a:t>
            </a:r>
            <a:r>
              <a:rPr lang="en-US" sz="1050" i="1" dirty="0">
                <a:solidFill>
                  <a:srgbClr val="333399"/>
                </a:solidFill>
              </a:rPr>
              <a:t> and </a:t>
            </a:r>
            <a:r>
              <a:rPr lang="en-US" sz="1050" i="1" dirty="0" err="1">
                <a:solidFill>
                  <a:srgbClr val="333399"/>
                </a:solidFill>
              </a:rPr>
              <a:t>Avance</a:t>
            </a:r>
            <a:r>
              <a:rPr lang="en-US" sz="1050" i="1" dirty="0">
                <a:solidFill>
                  <a:srgbClr val="333399"/>
                </a:solidFill>
              </a:rPr>
              <a:t> Neo </a:t>
            </a:r>
            <a:r>
              <a:rPr lang="en-US" sz="1050" i="1" dirty="0" smtClean="0">
                <a:solidFill>
                  <a:srgbClr val="333399"/>
                </a:solidFill>
              </a:rPr>
              <a:t>Console</a:t>
            </a:r>
            <a:endParaRPr lang="en-US" sz="1050" b="1" dirty="0" smtClean="0">
              <a:solidFill>
                <a:srgbClr val="333399"/>
              </a:solidFill>
            </a:endParaRPr>
          </a:p>
          <a:p>
            <a:pPr algn="just"/>
            <a:r>
              <a:rPr lang="en-US" sz="1050" b="1" dirty="0" smtClean="0">
                <a:solidFill>
                  <a:srgbClr val="333399"/>
                </a:solidFill>
              </a:rPr>
              <a:t>Citation</a:t>
            </a:r>
            <a:r>
              <a:rPr lang="en-US" sz="1050" b="1" dirty="0">
                <a:solidFill>
                  <a:srgbClr val="333399"/>
                </a:solidFill>
              </a:rPr>
              <a:t>: </a:t>
            </a:r>
            <a:r>
              <a:rPr lang="en-US" sz="1050" dirty="0" err="1">
                <a:solidFill>
                  <a:srgbClr val="333399"/>
                </a:solidFill>
              </a:rPr>
              <a:t>Muyyarikkandy</a:t>
            </a:r>
            <a:r>
              <a:rPr lang="en-US" sz="1050" dirty="0">
                <a:solidFill>
                  <a:srgbClr val="333399"/>
                </a:solidFill>
              </a:rPr>
              <a:t>, M.S.; McLeod, M.; Maguire, M.; Mahar, R.; </a:t>
            </a:r>
            <a:r>
              <a:rPr lang="en-US" sz="1050" dirty="0" err="1">
                <a:solidFill>
                  <a:srgbClr val="333399"/>
                </a:solidFill>
              </a:rPr>
              <a:t>Kattapuram</a:t>
            </a:r>
            <a:r>
              <a:rPr lang="en-US" sz="1050" dirty="0">
                <a:solidFill>
                  <a:srgbClr val="333399"/>
                </a:solidFill>
              </a:rPr>
              <a:t>, N.; Zhang, C.E.; </a:t>
            </a:r>
            <a:r>
              <a:rPr lang="en-US" sz="1050" dirty="0" err="1">
                <a:solidFill>
                  <a:srgbClr val="333399"/>
                </a:solidFill>
              </a:rPr>
              <a:t>Surugihalli</a:t>
            </a:r>
            <a:r>
              <a:rPr lang="en-US" sz="1050" dirty="0">
                <a:solidFill>
                  <a:srgbClr val="333399"/>
                </a:solidFill>
              </a:rPr>
              <a:t>, C.; </a:t>
            </a:r>
            <a:r>
              <a:rPr lang="en-US" sz="1050" dirty="0" err="1">
                <a:solidFill>
                  <a:srgbClr val="333399"/>
                </a:solidFill>
              </a:rPr>
              <a:t>Muralidaran</a:t>
            </a:r>
            <a:r>
              <a:rPr lang="en-US" sz="1050" dirty="0">
                <a:solidFill>
                  <a:srgbClr val="333399"/>
                </a:solidFill>
              </a:rPr>
              <a:t>, V.; </a:t>
            </a:r>
            <a:r>
              <a:rPr lang="en-US" sz="1050" dirty="0" err="1">
                <a:solidFill>
                  <a:srgbClr val="333399"/>
                </a:solidFill>
              </a:rPr>
              <a:t>Vavilikolanu</a:t>
            </a:r>
            <a:r>
              <a:rPr lang="en-US" sz="1050" dirty="0">
                <a:solidFill>
                  <a:srgbClr val="333399"/>
                </a:solidFill>
              </a:rPr>
              <a:t>, K.; Mathews, C.E.; Merritt, M.E.; Sunny, N.E., </a:t>
            </a:r>
            <a:r>
              <a:rPr lang="en-US" sz="1050" i="1" dirty="0">
                <a:solidFill>
                  <a:srgbClr val="333399"/>
                </a:solidFill>
              </a:rPr>
              <a:t>Branched chain amino acids and carbohydrate restriction exacerbate </a:t>
            </a:r>
            <a:r>
              <a:rPr lang="en-US" sz="1050" i="1" dirty="0" err="1">
                <a:solidFill>
                  <a:srgbClr val="333399"/>
                </a:solidFill>
              </a:rPr>
              <a:t>ketogenesis</a:t>
            </a:r>
            <a:r>
              <a:rPr lang="en-US" sz="1050" i="1" dirty="0">
                <a:solidFill>
                  <a:srgbClr val="333399"/>
                </a:solidFill>
              </a:rPr>
              <a:t> and hepatic mitochondrial oxidative dysfunction during NAFLD,</a:t>
            </a:r>
            <a:r>
              <a:rPr lang="en-US" sz="1050" dirty="0">
                <a:solidFill>
                  <a:srgbClr val="333399"/>
                </a:solidFill>
              </a:rPr>
              <a:t> FASEB Journal, </a:t>
            </a:r>
            <a:r>
              <a:rPr lang="en-US" sz="1050" i="1" dirty="0">
                <a:solidFill>
                  <a:srgbClr val="333399"/>
                </a:solidFill>
              </a:rPr>
              <a:t>The FASEB Journal</a:t>
            </a:r>
            <a:r>
              <a:rPr lang="en-US" sz="1050" dirty="0">
                <a:solidFill>
                  <a:srgbClr val="333399"/>
                </a:solidFill>
              </a:rPr>
              <a:t>. </a:t>
            </a:r>
            <a:r>
              <a:rPr lang="en-US" sz="1050" dirty="0" smtClean="0">
                <a:solidFill>
                  <a:srgbClr val="333399"/>
                </a:solidFill>
              </a:rPr>
              <a:t>2020;00:1–18, </a:t>
            </a:r>
            <a:r>
              <a:rPr lang="en-US" sz="1050" dirty="0" smtClean="0">
                <a:hlinkClick r:id="rId7"/>
              </a:rPr>
              <a:t>doi.org/10.1096/fj.202001495R</a:t>
            </a:r>
            <a:endParaRPr lang="en-US" sz="1050" i="1" dirty="0"/>
          </a:p>
        </p:txBody>
      </p:sp>
    </p:spTree>
    <p:extLst>
      <p:ext uri="{BB962C8B-B14F-4D97-AF65-F5344CB8AC3E}">
        <p14:creationId xmlns:p14="http://schemas.microsoft.com/office/powerpoint/2010/main" val="36557906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40FFD9-F54D-45B4-AE1A-6F9834F155D5}">
  <ds:schemaRefs>
    <ds:schemaRef ds:uri="http://schemas.microsoft.com/sharepoint/v3/contenttype/forms"/>
  </ds:schemaRefs>
</ds:datastoreItem>
</file>

<file path=customXml/itemProps2.xml><?xml version="1.0" encoding="utf-8"?>
<ds:datastoreItem xmlns:ds="http://schemas.openxmlformats.org/officeDocument/2006/customXml" ds:itemID="{CC5E3B36-3AA5-43FD-8D87-0C4A35B65950}">
  <ds:schemaRefs>
    <ds:schemaRef ds:uri="http://schemas.microsoft.com/office/2006/metadata/properties"/>
    <ds:schemaRef ds:uri="85b92524-c746-4aed-b79d-e88e4da98f57"/>
    <ds:schemaRef ds:uri="aa9e44f9-ad56-42ac-98fa-1642e3d1644e"/>
    <ds:schemaRef ds:uri="http://purl.org/dc/elements/1.1/"/>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7F195BC-2ADD-44B4-94D5-88CD71ED5C76}"/>
</file>

<file path=docProps/app.xml><?xml version="1.0" encoding="utf-8"?>
<Properties xmlns="http://schemas.openxmlformats.org/officeDocument/2006/extended-properties" xmlns:vt="http://schemas.openxmlformats.org/officeDocument/2006/docPropsVTypes">
  <TotalTime>9143</TotalTime>
  <Words>1325</Words>
  <Application>Microsoft Office PowerPoint</Application>
  <PresentationFormat>On-screen Show (4:3)</PresentationFormat>
  <Paragraphs>82</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238</cp:revision>
  <cp:lastPrinted>2007-07-13T05:35:51Z</cp:lastPrinted>
  <dcterms:created xsi:type="dcterms:W3CDTF">2004-08-07T03:10:56Z</dcterms:created>
  <dcterms:modified xsi:type="dcterms:W3CDTF">2020-11-06T22:33:48Z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