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2" autoAdjust="0"/>
    <p:restoredTop sz="89387" autoAdjust="0"/>
  </p:normalViewPr>
  <p:slideViewPr>
    <p:cSldViewPr snapToGrid="0">
      <p:cViewPr varScale="1">
        <p:scale>
          <a:sx n="110" d="100"/>
          <a:sy n="110" d="100"/>
        </p:scale>
        <p:origin x="713" y="4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pn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doi.org/10.1103/PhysRevLett.125.147602"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doi.org/10.1103/PhysRevLett.125.147602"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C1554093-E05F-404D-9F84-BEC669756FB3}"/>
              </a:ext>
            </a:extLst>
          </p:cNvPr>
          <p:cNvGrpSpPr/>
          <p:nvPr/>
        </p:nvGrpSpPr>
        <p:grpSpPr>
          <a:xfrm>
            <a:off x="4611936" y="1393706"/>
            <a:ext cx="4314445" cy="2210367"/>
            <a:chOff x="4602111" y="1517083"/>
            <a:chExt cx="4314445" cy="2210367"/>
          </a:xfrm>
        </p:grpSpPr>
        <p:pic>
          <p:nvPicPr>
            <p:cNvPr id="19" name="图片 2">
              <a:extLst>
                <a:ext uri="{FF2B5EF4-FFF2-40B4-BE49-F238E27FC236}">
                  <a16:creationId xmlns:a16="http://schemas.microsoft.com/office/drawing/2014/main" id="{DDE3EAC8-E0A4-4D98-92CD-A9BA546E0669}"/>
                </a:ext>
              </a:extLst>
            </p:cNvPr>
            <p:cNvPicPr>
              <a:picLocks noChangeAspect="1"/>
            </p:cNvPicPr>
            <p:nvPr/>
          </p:nvPicPr>
          <p:blipFill rotWithShape="1">
            <a:blip r:embed="rId3"/>
            <a:srcRect l="47608" t="4615" r="903" b="32341"/>
            <a:stretch/>
          </p:blipFill>
          <p:spPr>
            <a:xfrm>
              <a:off x="6824932" y="1579624"/>
              <a:ext cx="2091624" cy="2147826"/>
            </a:xfrm>
            <a:prstGeom prst="rect">
              <a:avLst/>
            </a:prstGeom>
          </p:spPr>
        </p:pic>
        <p:pic>
          <p:nvPicPr>
            <p:cNvPr id="20" name="图片 18">
              <a:extLst>
                <a:ext uri="{FF2B5EF4-FFF2-40B4-BE49-F238E27FC236}">
                  <a16:creationId xmlns:a16="http://schemas.microsoft.com/office/drawing/2014/main" id="{E3CC2BCB-6B23-4ABB-B642-D91C1E7F1541}"/>
                </a:ext>
              </a:extLst>
            </p:cNvPr>
            <p:cNvPicPr>
              <a:picLocks noChangeAspect="1"/>
            </p:cNvPicPr>
            <p:nvPr/>
          </p:nvPicPr>
          <p:blipFill>
            <a:blip r:embed="rId4"/>
            <a:stretch>
              <a:fillRect/>
            </a:stretch>
          </p:blipFill>
          <p:spPr>
            <a:xfrm>
              <a:off x="4602111" y="1517083"/>
              <a:ext cx="2103490" cy="2009278"/>
            </a:xfrm>
            <a:prstGeom prst="rect">
              <a:avLst/>
            </a:prstGeom>
          </p:spPr>
        </p:pic>
        <p:sp>
          <p:nvSpPr>
            <p:cNvPr id="21" name="TextBox 20">
              <a:extLst>
                <a:ext uri="{FF2B5EF4-FFF2-40B4-BE49-F238E27FC236}">
                  <a16:creationId xmlns:a16="http://schemas.microsoft.com/office/drawing/2014/main" id="{DA729ED6-8B9B-4B1B-A148-884C68B2A943}"/>
                </a:ext>
              </a:extLst>
            </p:cNvPr>
            <p:cNvSpPr txBox="1"/>
            <p:nvPr/>
          </p:nvSpPr>
          <p:spPr>
            <a:xfrm rot="5400000">
              <a:off x="8200418" y="2960802"/>
              <a:ext cx="899605" cy="276999"/>
            </a:xfrm>
            <a:prstGeom prst="rect">
              <a:avLst/>
            </a:prstGeom>
            <a:noFill/>
          </p:spPr>
          <p:txBody>
            <a:bodyPr wrap="none" rtlCol="0">
              <a:spAutoFit/>
            </a:bodyPr>
            <a:lstStyle/>
            <a:p>
              <a:r>
                <a:rPr lang="en-US" sz="1200" dirty="0"/>
                <a:t>absorption</a:t>
              </a:r>
            </a:p>
          </p:txBody>
        </p:sp>
      </p:grpSp>
      <p:pic>
        <p:nvPicPr>
          <p:cNvPr id="2" name="图片 1"/>
          <p:cNvPicPr>
            <a:picLocks noChangeAspect="1"/>
          </p:cNvPicPr>
          <p:nvPr/>
        </p:nvPicPr>
        <p:blipFill rotWithShape="1">
          <a:blip r:embed="rId5"/>
          <a:srcRect l="2629" t="68088" r="5990"/>
          <a:stretch/>
        </p:blipFill>
        <p:spPr>
          <a:xfrm>
            <a:off x="4568165" y="3769245"/>
            <a:ext cx="4521450" cy="1425188"/>
          </a:xfrm>
          <a:prstGeom prst="rect">
            <a:avLst/>
          </a:prstGeom>
        </p:spPr>
      </p:pic>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7251" y="1280158"/>
            <a:ext cx="4504266" cy="5062924"/>
          </a:xfrm>
          <a:prstGeom prst="rect">
            <a:avLst/>
          </a:prstGeom>
          <a:noFill/>
          <a:ln w="9525">
            <a:noFill/>
            <a:miter lim="800000"/>
            <a:headEnd/>
            <a:tailEnd/>
          </a:ln>
        </p:spPr>
        <p:txBody>
          <a:bodyPr wrap="square">
            <a:spAutoFit/>
          </a:bodyPr>
          <a:lstStyle/>
          <a:p>
            <a:pPr algn="just"/>
            <a:r>
              <a:rPr lang="en-US" sz="1200" dirty="0">
                <a:latin typeface="Arial" charset="0"/>
              </a:rPr>
              <a:t>Electron-electron (</a:t>
            </a:r>
            <a:r>
              <a:rPr lang="en-US" sz="1200" i="1" dirty="0">
                <a:latin typeface="Arial" charset="0"/>
              </a:rPr>
              <a:t>e-e</a:t>
            </a:r>
            <a:r>
              <a:rPr lang="en-US" sz="1200" dirty="0">
                <a:latin typeface="Arial" charset="0"/>
              </a:rPr>
              <a:t>) interactions underpin many interesting phenomena in 2D layers of mobile charges, including the fractional quantum Hall effect, spin textures </a:t>
            </a:r>
            <a:r>
              <a:rPr lang="en-US" sz="1200" dirty="0" smtClean="0">
                <a:latin typeface="Arial" charset="0"/>
              </a:rPr>
              <a:t>(like </a:t>
            </a:r>
            <a:r>
              <a:rPr lang="en-US" sz="1200" dirty="0" err="1" smtClean="0">
                <a:latin typeface="Arial" charset="0"/>
              </a:rPr>
              <a:t>skyrmions</a:t>
            </a:r>
            <a:r>
              <a:rPr lang="en-US" sz="1200" dirty="0">
                <a:latin typeface="Arial" charset="0"/>
              </a:rPr>
              <a:t>), and quantum Hall ferromagnetism. These phenomena arise from Coulomb repulsion between charges, which in turn typically enhances the susceptibility of spin and related </a:t>
            </a:r>
            <a:r>
              <a:rPr lang="en-US" sz="1200" dirty="0" smtClean="0">
                <a:latin typeface="Arial" charset="0"/>
              </a:rPr>
              <a:t>“pseudospin” degrees </a:t>
            </a:r>
            <a:r>
              <a:rPr lang="en-US" sz="1200" dirty="0">
                <a:latin typeface="Arial" charset="0"/>
              </a:rPr>
              <a:t>of </a:t>
            </a:r>
            <a:r>
              <a:rPr lang="en-US" sz="1200" dirty="0" smtClean="0">
                <a:latin typeface="Arial" charset="0"/>
              </a:rPr>
              <a:t>freedom (like valley degrees of freedom). The e</a:t>
            </a:r>
            <a:r>
              <a:rPr lang="en-US" sz="1200" dirty="0" smtClean="0">
                <a:latin typeface="Arial" charset="0"/>
              </a:rPr>
              <a:t>-e interactions </a:t>
            </a:r>
            <a:r>
              <a:rPr lang="en-US" sz="1200" dirty="0" smtClean="0">
                <a:latin typeface="Arial" charset="0"/>
              </a:rPr>
              <a:t>can </a:t>
            </a:r>
            <a:r>
              <a:rPr lang="en-US" sz="1200" dirty="0">
                <a:latin typeface="Arial" charset="0"/>
              </a:rPr>
              <a:t>even cause instabilities and spontaneous transitions to broken-symmetry phases.</a:t>
            </a:r>
          </a:p>
          <a:p>
            <a:pPr algn="just"/>
            <a:endParaRPr lang="en-US" sz="1200" dirty="0">
              <a:latin typeface="Arial" charset="0"/>
            </a:endParaRPr>
          </a:p>
          <a:p>
            <a:pPr algn="just"/>
            <a:r>
              <a:rPr lang="en-US" sz="1200" dirty="0">
                <a:latin typeface="Arial" charset="0"/>
              </a:rPr>
              <a:t>These studies </a:t>
            </a:r>
            <a:r>
              <a:rPr lang="en-US" sz="1200" dirty="0" smtClean="0">
                <a:latin typeface="Arial" charset="0"/>
              </a:rPr>
              <a:t>show that, </a:t>
            </a:r>
            <a:r>
              <a:rPr lang="en-US" sz="1200" i="1" u="sng" dirty="0" smtClean="0">
                <a:latin typeface="Arial" charset="0"/>
              </a:rPr>
              <a:t>in the </a:t>
            </a:r>
            <a:r>
              <a:rPr lang="en-US" sz="1200" i="1" u="sng" dirty="0">
                <a:latin typeface="Arial" charset="0"/>
              </a:rPr>
              <a:t>new family of atomically-thin semiconductors such </a:t>
            </a:r>
            <a:r>
              <a:rPr lang="en-US" sz="1200" i="1" u="sng" dirty="0" smtClean="0">
                <a:latin typeface="Arial" charset="0"/>
              </a:rPr>
              <a:t>as WSe</a:t>
            </a:r>
            <a:r>
              <a:rPr lang="en-US" sz="1200" i="1" u="sng" baseline="-25000" dirty="0" smtClean="0">
                <a:latin typeface="Arial" charset="0"/>
              </a:rPr>
              <a:t>2</a:t>
            </a:r>
            <a:r>
              <a:rPr lang="en-US" sz="1200" i="1" u="sng" dirty="0" smtClean="0">
                <a:latin typeface="Arial" charset="0"/>
              </a:rPr>
              <a:t>, </a:t>
            </a:r>
            <a:r>
              <a:rPr lang="en-US" sz="1200" i="1" u="sng" dirty="0">
                <a:latin typeface="Arial" charset="0"/>
              </a:rPr>
              <a:t>e-e interactions can indeed  drive instabilities wherein all the charge carriers spontaneously occupy the same “valley pseudospin” state.</a:t>
            </a:r>
            <a:r>
              <a:rPr lang="en-US" sz="1200" i="1" dirty="0">
                <a:latin typeface="Arial" charset="0"/>
              </a:rPr>
              <a:t>  </a:t>
            </a:r>
            <a:r>
              <a:rPr lang="en-US" sz="1200" dirty="0" smtClean="0">
                <a:latin typeface="Arial" charset="0"/>
              </a:rPr>
              <a:t>In this user experiment, </a:t>
            </a:r>
            <a:r>
              <a:rPr lang="en-US" sz="1200" i="1" u="sng" dirty="0">
                <a:latin typeface="Arial" charset="0"/>
              </a:rPr>
              <a:t>a dual-gated WSe</a:t>
            </a:r>
            <a:r>
              <a:rPr lang="en-US" sz="1200" i="1" u="sng" baseline="-25000" dirty="0">
                <a:latin typeface="Arial" charset="0"/>
              </a:rPr>
              <a:t>2</a:t>
            </a:r>
            <a:r>
              <a:rPr lang="en-US" sz="1200" i="1" u="sng" dirty="0">
                <a:latin typeface="Arial" charset="0"/>
              </a:rPr>
              <a:t> monolayer was directly assembled over the core of a single-mode optical fiber, enabling circularly-polarized absorption spectroscopy in pulsed fields to 60T.</a:t>
            </a:r>
            <a:r>
              <a:rPr lang="en-US" sz="1200" dirty="0">
                <a:latin typeface="Arial" charset="0"/>
              </a:rPr>
              <a:t>  At certain carrier (hole) densities, Landau levels (LLs) in the </a:t>
            </a:r>
            <a:r>
              <a:rPr lang="en-US" sz="1200" i="1" dirty="0">
                <a:latin typeface="Arial" charset="0"/>
              </a:rPr>
              <a:t>K</a:t>
            </a:r>
            <a:r>
              <a:rPr lang="en-US" sz="1200" dirty="0">
                <a:latin typeface="Arial" charset="0"/>
              </a:rPr>
              <a:t> and </a:t>
            </a:r>
            <a:r>
              <a:rPr lang="en-US" sz="1200" i="1" dirty="0">
                <a:latin typeface="Arial" charset="0"/>
              </a:rPr>
              <a:t>K’</a:t>
            </a:r>
            <a:r>
              <a:rPr lang="en-US" sz="1200" dirty="0">
                <a:latin typeface="Arial" charset="0"/>
              </a:rPr>
              <a:t> valleys were brought into near-alignment, at which point  discontinuities in the absorption spectra revealed the field-dependent filling and discontinuous emptying of LLs in </a:t>
            </a:r>
            <a:r>
              <a:rPr lang="en-US" sz="1200" i="1" dirty="0">
                <a:latin typeface="Arial" charset="0"/>
              </a:rPr>
              <a:t>K’ </a:t>
            </a:r>
            <a:r>
              <a:rPr lang="en-US" sz="1200" dirty="0">
                <a:latin typeface="Arial" charset="0"/>
              </a:rPr>
              <a:t>valley, indicating spontaneous valley polarization</a:t>
            </a:r>
            <a:r>
              <a:rPr lang="en-US" sz="1200" i="1" dirty="0">
                <a:latin typeface="Arial" charset="0"/>
              </a:rPr>
              <a:t>.</a:t>
            </a:r>
            <a:endParaRPr lang="en-US" sz="1200" dirty="0">
              <a:latin typeface="Arial" charset="0"/>
            </a:endParaRPr>
          </a:p>
          <a:p>
            <a:pPr algn="just"/>
            <a:endParaRPr lang="en-US" sz="1100" dirty="0"/>
          </a:p>
          <a:p>
            <a:pPr algn="just"/>
            <a:r>
              <a:rPr lang="en-US" sz="1200" i="1" u="sng" dirty="0"/>
              <a:t>This work broadens the scope for future studies in </a:t>
            </a:r>
            <a:r>
              <a:rPr lang="en-US" sz="1200" i="1" u="sng" dirty="0" smtClean="0"/>
              <a:t>atomically-thin </a:t>
            </a:r>
            <a:r>
              <a:rPr lang="en-US" sz="1200" i="1" u="sng" dirty="0"/>
              <a:t>materials </a:t>
            </a:r>
            <a:r>
              <a:rPr lang="en-US" sz="1200" i="1" u="sng" dirty="0" smtClean="0"/>
              <a:t>in general - and </a:t>
            </a:r>
            <a:r>
              <a:rPr lang="en-US" sz="1200" i="1" u="sng" dirty="0" err="1"/>
              <a:t>valleytronics</a:t>
            </a:r>
            <a:r>
              <a:rPr lang="en-US" sz="1200" i="1" u="sng" dirty="0"/>
              <a:t> </a:t>
            </a:r>
            <a:r>
              <a:rPr lang="en-US" sz="1200" i="1" u="sng" dirty="0" smtClean="0"/>
              <a:t>in particular - by </a:t>
            </a:r>
            <a:r>
              <a:rPr lang="en-US" sz="1200" i="1" u="sng" dirty="0"/>
              <a:t>using carrier density-dependent valley Zeeman energy to create strongly interacting electron systems.</a:t>
            </a:r>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4495801" y="1325563"/>
            <a:ext cx="4572000" cy="5139394"/>
          </a:xfrm>
          <a:prstGeom prst="rect">
            <a:avLst/>
          </a:prstGeom>
          <a:noFill/>
          <a:ln w="19050">
            <a:solidFill>
              <a:srgbClr val="0033CC"/>
            </a:solidFill>
            <a:miter lim="800000"/>
            <a:headEnd/>
            <a:tailEnd/>
          </a:ln>
        </p:spPr>
        <p:txBody>
          <a:bodyPr wrap="none" anchor="ctr"/>
          <a:lstStyle/>
          <a:p>
            <a:endParaRPr lang="en-US"/>
          </a:p>
        </p:txBody>
      </p:sp>
      <p:sp>
        <p:nvSpPr>
          <p:cNvPr id="10" name="Text Box 28"/>
          <p:cNvSpPr txBox="1">
            <a:spLocks noChangeArrowheads="1"/>
          </p:cNvSpPr>
          <p:nvPr/>
        </p:nvSpPr>
        <p:spPr bwMode="auto">
          <a:xfrm>
            <a:off x="0" y="6263584"/>
            <a:ext cx="9144000" cy="600164"/>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used:</a:t>
            </a:r>
            <a:r>
              <a:rPr lang="en-US" sz="1100" dirty="0">
                <a:solidFill>
                  <a:srgbClr val="333399"/>
                </a:solidFill>
              </a:rPr>
              <a:t>  65 T pulsed magnet in the Pulsed Field Facility. </a:t>
            </a:r>
          </a:p>
          <a:p>
            <a:pPr algn="just"/>
            <a:r>
              <a:rPr lang="en-US" sz="1100" b="1" dirty="0">
                <a:solidFill>
                  <a:srgbClr val="333399"/>
                </a:solidFill>
              </a:rPr>
              <a:t>Citation: </a:t>
            </a:r>
            <a:r>
              <a:rPr lang="en-US" sz="1100" dirty="0" smtClean="0">
                <a:solidFill>
                  <a:srgbClr val="333399"/>
                </a:solidFill>
              </a:rPr>
              <a:t>Li</a:t>
            </a:r>
            <a:r>
              <a:rPr lang="en-US" sz="1100" dirty="0">
                <a:solidFill>
                  <a:srgbClr val="333399"/>
                </a:solidFill>
              </a:rPr>
              <a:t>, </a:t>
            </a:r>
            <a:r>
              <a:rPr lang="en-US" sz="1100" dirty="0" smtClean="0">
                <a:solidFill>
                  <a:srgbClr val="333399"/>
                </a:solidFill>
              </a:rPr>
              <a:t>J., </a:t>
            </a:r>
            <a:r>
              <a:rPr lang="en-US" sz="1100" dirty="0" err="1" smtClean="0">
                <a:solidFill>
                  <a:srgbClr val="333399"/>
                </a:solidFill>
              </a:rPr>
              <a:t>Goryca</a:t>
            </a:r>
            <a:r>
              <a:rPr lang="en-US" sz="1100" dirty="0">
                <a:solidFill>
                  <a:srgbClr val="333399"/>
                </a:solidFill>
              </a:rPr>
              <a:t>, </a:t>
            </a:r>
            <a:r>
              <a:rPr lang="en-US" sz="1100" dirty="0" smtClean="0">
                <a:solidFill>
                  <a:srgbClr val="333399"/>
                </a:solidFill>
              </a:rPr>
              <a:t>M., Wilson</a:t>
            </a:r>
            <a:r>
              <a:rPr lang="en-US" sz="1100" dirty="0">
                <a:solidFill>
                  <a:srgbClr val="333399"/>
                </a:solidFill>
              </a:rPr>
              <a:t>, </a:t>
            </a:r>
            <a:r>
              <a:rPr lang="en-US" sz="1100" dirty="0" smtClean="0">
                <a:solidFill>
                  <a:srgbClr val="333399"/>
                </a:solidFill>
              </a:rPr>
              <a:t>N.P., </a:t>
            </a:r>
            <a:r>
              <a:rPr lang="en-US" sz="1100" dirty="0" err="1" smtClean="0">
                <a:solidFill>
                  <a:srgbClr val="333399"/>
                </a:solidFill>
              </a:rPr>
              <a:t>Stier</a:t>
            </a:r>
            <a:r>
              <a:rPr lang="en-US" sz="1100" dirty="0">
                <a:solidFill>
                  <a:srgbClr val="333399"/>
                </a:solidFill>
              </a:rPr>
              <a:t>, </a:t>
            </a:r>
            <a:r>
              <a:rPr lang="en-US" sz="1100" dirty="0" smtClean="0">
                <a:solidFill>
                  <a:srgbClr val="333399"/>
                </a:solidFill>
              </a:rPr>
              <a:t>A.V., Xu</a:t>
            </a:r>
            <a:r>
              <a:rPr lang="en-US" sz="1100" dirty="0">
                <a:solidFill>
                  <a:srgbClr val="333399"/>
                </a:solidFill>
              </a:rPr>
              <a:t>, </a:t>
            </a:r>
            <a:r>
              <a:rPr lang="en-US" sz="1100" dirty="0" smtClean="0">
                <a:solidFill>
                  <a:srgbClr val="333399"/>
                </a:solidFill>
              </a:rPr>
              <a:t>X., Crooker</a:t>
            </a:r>
            <a:r>
              <a:rPr lang="en-US" sz="1100" dirty="0">
                <a:solidFill>
                  <a:srgbClr val="333399"/>
                </a:solidFill>
              </a:rPr>
              <a:t>, </a:t>
            </a:r>
            <a:r>
              <a:rPr lang="en-US" sz="1100" dirty="0" smtClean="0">
                <a:solidFill>
                  <a:srgbClr val="333399"/>
                </a:solidFill>
              </a:rPr>
              <a:t>S.A., </a:t>
            </a:r>
            <a:r>
              <a:rPr lang="en-US" sz="1100" i="1" dirty="0" smtClean="0">
                <a:solidFill>
                  <a:srgbClr val="333399"/>
                </a:solidFill>
              </a:rPr>
              <a:t>Spontaneous </a:t>
            </a:r>
            <a:r>
              <a:rPr lang="en-US" sz="1100" i="1" dirty="0">
                <a:solidFill>
                  <a:srgbClr val="333399"/>
                </a:solidFill>
              </a:rPr>
              <a:t>Valley Polarization of Interacting Carriers in a Monolayer Semiconductor</a:t>
            </a:r>
            <a:r>
              <a:rPr lang="en-US" sz="1100" dirty="0">
                <a:solidFill>
                  <a:srgbClr val="333399"/>
                </a:solidFill>
              </a:rPr>
              <a:t>, Phys. Rev. Lett. </a:t>
            </a:r>
            <a:r>
              <a:rPr lang="en-US" sz="1100" b="1" dirty="0">
                <a:solidFill>
                  <a:srgbClr val="333399"/>
                </a:solidFill>
              </a:rPr>
              <a:t>125</a:t>
            </a:r>
            <a:r>
              <a:rPr lang="en-US" sz="1100" dirty="0">
                <a:solidFill>
                  <a:srgbClr val="333399"/>
                </a:solidFill>
              </a:rPr>
              <a:t>, 147602 (</a:t>
            </a:r>
            <a:r>
              <a:rPr lang="en-US" sz="1100" dirty="0">
                <a:solidFill>
                  <a:srgbClr val="002060"/>
                </a:solidFill>
              </a:rPr>
              <a:t>2020</a:t>
            </a:r>
            <a:r>
              <a:rPr lang="en-US" sz="1100" dirty="0" smtClean="0">
                <a:solidFill>
                  <a:srgbClr val="002060"/>
                </a:solidFill>
              </a:rPr>
              <a:t>); </a:t>
            </a:r>
            <a:r>
              <a:rPr lang="en-US" sz="1100" dirty="0">
                <a:solidFill>
                  <a:srgbClr val="002060"/>
                </a:solidFill>
              </a:rPr>
              <a:t>DOI: </a:t>
            </a:r>
            <a:r>
              <a:rPr lang="en-US" sz="1100" dirty="0">
                <a:solidFill>
                  <a:srgbClr val="FF0000"/>
                </a:solidFill>
                <a:hlinkClick r:id="rId6"/>
              </a:rPr>
              <a:t>10.1103/PhysRevLett.125.147602</a:t>
            </a:r>
            <a:endParaRPr lang="en-US" sz="1200" dirty="0">
              <a:solidFill>
                <a:srgbClr val="FF0000"/>
              </a:solidFill>
            </a:endParaRPr>
          </a:p>
        </p:txBody>
      </p:sp>
      <p:pic>
        <p:nvPicPr>
          <p:cNvPr id="12" name="Picture 11" descr="NSF logo.jpg"/>
          <p:cNvPicPr>
            <a:picLocks noChangeAspect="1"/>
          </p:cNvPicPr>
          <p:nvPr/>
        </p:nvPicPr>
        <p:blipFill>
          <a:blip r:embed="rId7" cstate="print"/>
          <a:stretch>
            <a:fillRect/>
          </a:stretch>
        </p:blipFill>
        <p:spPr>
          <a:xfrm>
            <a:off x="7974053" y="45116"/>
            <a:ext cx="1017188" cy="1023315"/>
          </a:xfrm>
          <a:prstGeom prst="rect">
            <a:avLst/>
          </a:prstGeom>
        </p:spPr>
      </p:pic>
      <p:pic>
        <p:nvPicPr>
          <p:cNvPr id="14" name="Picture 13" descr="JustM_purple.jpg"/>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6" name="TextBox 24">
            <a:extLst>
              <a:ext uri="{FF2B5EF4-FFF2-40B4-BE49-F238E27FC236}">
                <a16:creationId xmlns:a16="http://schemas.microsoft.com/office/drawing/2014/main" id="{465709E8-C353-2F4B-8375-162987A1A094}"/>
              </a:ext>
            </a:extLst>
          </p:cNvPr>
          <p:cNvSpPr txBox="1"/>
          <p:nvPr/>
        </p:nvSpPr>
        <p:spPr>
          <a:xfrm>
            <a:off x="4568165" y="5190700"/>
            <a:ext cx="4423076" cy="1277273"/>
          </a:xfrm>
          <a:prstGeom prst="rect">
            <a:avLst/>
          </a:prstGeom>
          <a:noFill/>
        </p:spPr>
        <p:txBody>
          <a:bodyPr wrap="square" lIns="0" rIns="0" rtlCol="0">
            <a:spAutoFit/>
          </a:bodyPr>
          <a:lstStyle/>
          <a:p>
            <a:pPr algn="just"/>
            <a:r>
              <a:rPr lang="en-US" sz="1100" dirty="0"/>
              <a:t>(A) The WSe</a:t>
            </a:r>
            <a:r>
              <a:rPr lang="en-US" sz="1100" baseline="-25000" dirty="0"/>
              <a:t>2 </a:t>
            </a:r>
            <a:r>
              <a:rPr lang="en-US" sz="1100" dirty="0"/>
              <a:t>monolayer-on-fiber assembly used for optical absorption studies in </a:t>
            </a:r>
            <a:r>
              <a:rPr lang="en-US" sz="1100" dirty="0" smtClean="0"/>
              <a:t>60T pulsed magnetic </a:t>
            </a:r>
            <a:r>
              <a:rPr lang="en-US" sz="1100" dirty="0"/>
              <a:t>fields. (</a:t>
            </a:r>
            <a:r>
              <a:rPr lang="en-US" sz="1100" dirty="0" smtClean="0"/>
              <a:t>B) Discrete </a:t>
            </a:r>
            <a:r>
              <a:rPr lang="en-US" sz="1100" dirty="0"/>
              <a:t>jumps in the absorption of circularly-polarized light </a:t>
            </a:r>
            <a:r>
              <a:rPr lang="en-US" sz="1100" dirty="0" smtClean="0"/>
              <a:t>as a function of magnetic field indicate </a:t>
            </a:r>
            <a:r>
              <a:rPr lang="en-US" sz="1100" dirty="0"/>
              <a:t>filling and spontaneous emptying of Landau levels in the </a:t>
            </a:r>
            <a:r>
              <a:rPr lang="en-US" sz="1100" i="1" dirty="0"/>
              <a:t>K’</a:t>
            </a:r>
            <a:r>
              <a:rPr lang="en-US" sz="1100" dirty="0"/>
              <a:t> </a:t>
            </a:r>
            <a:r>
              <a:rPr lang="en-US" sz="1100" dirty="0" smtClean="0"/>
              <a:t>valley for </a:t>
            </a:r>
            <a:r>
              <a:rPr lang="en-US" sz="1100" dirty="0"/>
              <a:t>a hole density of </a:t>
            </a:r>
            <a:r>
              <a:rPr lang="en-US" sz="1100" dirty="0" smtClean="0"/>
              <a:t>5.55×10</a:t>
            </a:r>
            <a:r>
              <a:rPr lang="en-US" sz="1100" baseline="30000" dirty="0" smtClean="0"/>
              <a:t>12</a:t>
            </a:r>
            <a:r>
              <a:rPr lang="en-US" sz="1100" dirty="0" smtClean="0"/>
              <a:t> cm</a:t>
            </a:r>
            <a:r>
              <a:rPr lang="en-US" sz="1100" baseline="30000" dirty="0" smtClean="0"/>
              <a:t>-2</a:t>
            </a:r>
            <a:r>
              <a:rPr lang="en-US" sz="1100" dirty="0" smtClean="0"/>
              <a:t>. </a:t>
            </a:r>
            <a:r>
              <a:rPr lang="en-US" sz="1100" dirty="0"/>
              <a:t>(C) Schematic depicting the filling of the 1K’ LL, and its spontaneous emptying due to </a:t>
            </a:r>
            <a:r>
              <a:rPr lang="en-US" sz="1100" dirty="0" smtClean="0"/>
              <a:t>electron-electron interactions </a:t>
            </a:r>
            <a:r>
              <a:rPr lang="en-US" sz="1100" dirty="0"/>
              <a:t>as |B| decreases.</a:t>
            </a:r>
          </a:p>
        </p:txBody>
      </p:sp>
      <p:sp>
        <p:nvSpPr>
          <p:cNvPr id="3" name="文本框 2"/>
          <p:cNvSpPr txBox="1"/>
          <p:nvPr/>
        </p:nvSpPr>
        <p:spPr>
          <a:xfrm>
            <a:off x="4450866" y="1325562"/>
            <a:ext cx="2675732" cy="261610"/>
          </a:xfrm>
          <a:prstGeom prst="rect">
            <a:avLst/>
          </a:prstGeom>
          <a:noFill/>
        </p:spPr>
        <p:txBody>
          <a:bodyPr wrap="none" rtlCol="0">
            <a:spAutoFit/>
          </a:bodyPr>
          <a:lstStyle/>
          <a:p>
            <a:r>
              <a:rPr lang="en-US" sz="1100" dirty="0"/>
              <a:t>(A)                                                       (B)</a:t>
            </a:r>
          </a:p>
        </p:txBody>
      </p:sp>
      <p:sp>
        <p:nvSpPr>
          <p:cNvPr id="18" name="文本框 17"/>
          <p:cNvSpPr txBox="1"/>
          <p:nvPr/>
        </p:nvSpPr>
        <p:spPr>
          <a:xfrm>
            <a:off x="4450866" y="3542791"/>
            <a:ext cx="380232" cy="261610"/>
          </a:xfrm>
          <a:prstGeom prst="rect">
            <a:avLst/>
          </a:prstGeom>
          <a:noFill/>
        </p:spPr>
        <p:txBody>
          <a:bodyPr wrap="none" rtlCol="0">
            <a:spAutoFit/>
          </a:bodyPr>
          <a:lstStyle/>
          <a:p>
            <a:r>
              <a:rPr lang="en-US" sz="1100" dirty="0"/>
              <a:t>(C)</a:t>
            </a:r>
          </a:p>
        </p:txBody>
      </p:sp>
      <p:sp>
        <p:nvSpPr>
          <p:cNvPr id="4" name="Text Box 62">
            <a:extLst>
              <a:ext uri="{FF2B5EF4-FFF2-40B4-BE49-F238E27FC236}">
                <a16:creationId xmlns:a16="http://schemas.microsoft.com/office/drawing/2014/main" id="{FEAE5371-7697-48B3-AC08-7F62B11FEFBD}"/>
              </a:ext>
            </a:extLst>
          </p:cNvPr>
          <p:cNvSpPr txBox="1">
            <a:spLocks noChangeArrowheads="1"/>
          </p:cNvSpPr>
          <p:nvPr/>
        </p:nvSpPr>
        <p:spPr bwMode="auto">
          <a:xfrm>
            <a:off x="677571" y="40618"/>
            <a:ext cx="7720304" cy="1084912"/>
          </a:xfrm>
          <a:prstGeom prst="rect">
            <a:avLst/>
          </a:prstGeom>
          <a:noFill/>
          <a:ln w="9525">
            <a:noFill/>
            <a:miter lim="800000"/>
            <a:headEnd/>
            <a:tailEnd/>
          </a:ln>
        </p:spPr>
        <p:txBody>
          <a:bodyPr wrap="square">
            <a:spAutoFit/>
          </a:bodyPr>
          <a:lstStyle/>
          <a:p>
            <a:pPr algn="ctr">
              <a:spcBef>
                <a:spcPts val="0"/>
              </a:spcBef>
            </a:pPr>
            <a:r>
              <a:rPr lang="en-US" sz="1600" b="1" kern="1200" dirty="0"/>
              <a:t>Spontaneous “valley magnetization” in an atomically-thin semiconductor </a:t>
            </a:r>
            <a:endParaRPr lang="en-US" sz="600" dirty="0"/>
          </a:p>
          <a:p>
            <a:pPr algn="ctr"/>
            <a:r>
              <a:rPr lang="en-US" sz="1100" dirty="0"/>
              <a:t>J. Li</a:t>
            </a:r>
            <a:r>
              <a:rPr lang="en-US" sz="1100" baseline="30000" dirty="0"/>
              <a:t>1</a:t>
            </a:r>
            <a:r>
              <a:rPr lang="en-US" sz="1100" dirty="0"/>
              <a:t>, M. Goryca</a:t>
            </a:r>
            <a:r>
              <a:rPr lang="en-US" sz="1100" baseline="30000" dirty="0"/>
              <a:t>1</a:t>
            </a:r>
            <a:r>
              <a:rPr lang="en-US" sz="1100" dirty="0"/>
              <a:t>, N. P. Wilson</a:t>
            </a:r>
            <a:r>
              <a:rPr lang="en-US" sz="1100" baseline="30000" dirty="0"/>
              <a:t>2</a:t>
            </a:r>
            <a:r>
              <a:rPr lang="en-US" sz="1100" dirty="0"/>
              <a:t>, A. V. Stier</a:t>
            </a:r>
            <a:r>
              <a:rPr lang="en-US" sz="1100" baseline="30000" dirty="0"/>
              <a:t>1</a:t>
            </a:r>
            <a:r>
              <a:rPr lang="en-US" sz="1100" dirty="0"/>
              <a:t>, X. Xu</a:t>
            </a:r>
            <a:r>
              <a:rPr lang="en-US" sz="1100" baseline="30000" dirty="0"/>
              <a:t>2</a:t>
            </a:r>
            <a:r>
              <a:rPr lang="en-US" sz="1100" dirty="0"/>
              <a:t>, S. A. Crooker</a:t>
            </a:r>
            <a:r>
              <a:rPr lang="en-US" sz="1100" baseline="30000" dirty="0"/>
              <a:t>1</a:t>
            </a:r>
          </a:p>
          <a:p>
            <a:pPr marL="228600" indent="-228600" algn="ctr">
              <a:spcBef>
                <a:spcPts val="0"/>
              </a:spcBef>
              <a:buAutoNum type="arabicPeriod"/>
            </a:pPr>
            <a:r>
              <a:rPr lang="en-US" sz="1050" b="1" kern="1200" dirty="0">
                <a:solidFill>
                  <a:srgbClr val="0033CC"/>
                </a:solidFill>
              </a:rPr>
              <a:t>NHMFL, Los Alamos National Laboratory; 2. University of Washington</a:t>
            </a:r>
          </a:p>
          <a:p>
            <a:pPr algn="ctr">
              <a:spcBef>
                <a:spcPts val="0"/>
              </a:spcBef>
            </a:pPr>
            <a:r>
              <a:rPr lang="en-US" sz="600" b="1" kern="1200" dirty="0">
                <a:solidFill>
                  <a:srgbClr val="0033CC"/>
                </a:solidFill>
              </a:rPr>
              <a:t> </a:t>
            </a:r>
          </a:p>
          <a:p>
            <a:pPr algn="ctr">
              <a:spcBef>
                <a:spcPts val="0"/>
              </a:spcBef>
            </a:pPr>
            <a:r>
              <a:rPr lang="en-US" sz="1050" b="1" kern="1200" dirty="0"/>
              <a:t>Funding Grants:</a:t>
            </a:r>
            <a:r>
              <a:rPr lang="en-US" sz="1050" kern="1200" dirty="0"/>
              <a:t>  G.S. Boebinger (NSF </a:t>
            </a:r>
            <a:r>
              <a:rPr lang="en-US" sz="1050" dirty="0"/>
              <a:t>DMR-1644779</a:t>
            </a:r>
            <a:r>
              <a:rPr lang="en-US" sz="1050" kern="1200" dirty="0"/>
              <a:t>)</a:t>
            </a:r>
          </a:p>
          <a:p>
            <a:pPr algn="ctr">
              <a:spcBef>
                <a:spcPts val="0"/>
              </a:spcBef>
            </a:pPr>
            <a:r>
              <a:rPr lang="en-US" sz="1050" kern="1200" dirty="0"/>
              <a:t> S. A. Crooker (DOE BES ‘Science of 100T’, Los Alamos LDRD); X. </a:t>
            </a:r>
            <a:r>
              <a:rPr lang="en-US" sz="1050" dirty="0"/>
              <a:t>Xu (DOE DE-SC0018171)</a:t>
            </a:r>
            <a:endParaRPr lang="en-US" sz="1050" b="1" kern="1200" dirty="0">
              <a:solidFill>
                <a:srgbClr val="0033CC"/>
              </a:solidFill>
            </a:endParaRPr>
          </a:p>
        </p:txBody>
      </p:sp>
      <p:sp>
        <p:nvSpPr>
          <p:cNvPr id="5" name="TextBox 4">
            <a:extLst>
              <a:ext uri="{FF2B5EF4-FFF2-40B4-BE49-F238E27FC236}">
                <a16:creationId xmlns:a16="http://schemas.microsoft.com/office/drawing/2014/main" id="{DC600623-E9AB-44A6-A060-2D596D1F99B0}"/>
              </a:ext>
            </a:extLst>
          </p:cNvPr>
          <p:cNvSpPr txBox="1"/>
          <p:nvPr/>
        </p:nvSpPr>
        <p:spPr>
          <a:xfrm>
            <a:off x="7457841" y="3505402"/>
            <a:ext cx="1003801" cy="276999"/>
          </a:xfrm>
          <a:prstGeom prst="rect">
            <a:avLst/>
          </a:prstGeom>
          <a:noFill/>
        </p:spPr>
        <p:txBody>
          <a:bodyPr wrap="none" rtlCol="0">
            <a:spAutoFit/>
          </a:bodyPr>
          <a:lstStyle/>
          <a:p>
            <a:r>
              <a:rPr lang="en-US" sz="1200" dirty="0"/>
              <a:t>Energy (eV)</a:t>
            </a:r>
          </a:p>
        </p:txBody>
      </p:sp>
      <p:sp>
        <p:nvSpPr>
          <p:cNvPr id="6" name="文本框 70">
            <a:extLst>
              <a:ext uri="{FF2B5EF4-FFF2-40B4-BE49-F238E27FC236}">
                <a16:creationId xmlns:a16="http://schemas.microsoft.com/office/drawing/2014/main" id="{5F823B5E-E5D8-4604-80FD-C9A4FC82651E}"/>
              </a:ext>
            </a:extLst>
          </p:cNvPr>
          <p:cNvSpPr txBox="1"/>
          <p:nvPr/>
        </p:nvSpPr>
        <p:spPr>
          <a:xfrm>
            <a:off x="5006876" y="3555358"/>
            <a:ext cx="332937" cy="307777"/>
          </a:xfrm>
          <a:prstGeom prst="rect">
            <a:avLst/>
          </a:prstGeom>
          <a:noFill/>
        </p:spPr>
        <p:txBody>
          <a:bodyPr wrap="square" rtlCol="0">
            <a:spAutoFit/>
          </a:bodyPr>
          <a:lstStyle/>
          <a:p>
            <a:r>
              <a:rPr lang="en-US" sz="1400" i="1" dirty="0">
                <a:solidFill>
                  <a:srgbClr val="FF0000"/>
                </a:solidFill>
              </a:rPr>
              <a:t>K</a:t>
            </a:r>
          </a:p>
        </p:txBody>
      </p:sp>
      <p:sp>
        <p:nvSpPr>
          <p:cNvPr id="7" name="文本框 71">
            <a:extLst>
              <a:ext uri="{FF2B5EF4-FFF2-40B4-BE49-F238E27FC236}">
                <a16:creationId xmlns:a16="http://schemas.microsoft.com/office/drawing/2014/main" id="{D0AA1032-9E29-40A3-BF87-DCDD3D860C93}"/>
              </a:ext>
            </a:extLst>
          </p:cNvPr>
          <p:cNvSpPr txBox="1"/>
          <p:nvPr/>
        </p:nvSpPr>
        <p:spPr>
          <a:xfrm>
            <a:off x="5479708" y="3542791"/>
            <a:ext cx="374743" cy="307777"/>
          </a:xfrm>
          <a:prstGeom prst="rect">
            <a:avLst/>
          </a:prstGeom>
          <a:noFill/>
        </p:spPr>
        <p:txBody>
          <a:bodyPr wrap="square" rtlCol="0">
            <a:spAutoFit/>
          </a:bodyPr>
          <a:lstStyle/>
          <a:p>
            <a:r>
              <a:rPr lang="en-US" sz="1400" i="1" dirty="0">
                <a:solidFill>
                  <a:srgbClr val="0000FF"/>
                </a:solidFill>
              </a:rPr>
              <a:t>K’</a:t>
            </a:r>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B305AE10-1AEC-4F19-9466-5AC267B66EEB}"/>
              </a:ext>
            </a:extLst>
          </p:cNvPr>
          <p:cNvGrpSpPr/>
          <p:nvPr/>
        </p:nvGrpSpPr>
        <p:grpSpPr>
          <a:xfrm>
            <a:off x="4602111" y="1432413"/>
            <a:ext cx="4314445" cy="2210367"/>
            <a:chOff x="4602111" y="1517083"/>
            <a:chExt cx="4314445" cy="2210367"/>
          </a:xfrm>
        </p:grpSpPr>
        <p:pic>
          <p:nvPicPr>
            <p:cNvPr id="3" name="图片 2"/>
            <p:cNvPicPr>
              <a:picLocks noChangeAspect="1"/>
            </p:cNvPicPr>
            <p:nvPr/>
          </p:nvPicPr>
          <p:blipFill rotWithShape="1">
            <a:blip r:embed="rId3"/>
            <a:srcRect l="47608" t="4615" r="903" b="32341"/>
            <a:stretch/>
          </p:blipFill>
          <p:spPr>
            <a:xfrm>
              <a:off x="6824932" y="1579624"/>
              <a:ext cx="2091624" cy="2147826"/>
            </a:xfrm>
            <a:prstGeom prst="rect">
              <a:avLst/>
            </a:prstGeom>
          </p:spPr>
        </p:pic>
        <p:pic>
          <p:nvPicPr>
            <p:cNvPr id="19" name="图片 18"/>
            <p:cNvPicPr>
              <a:picLocks noChangeAspect="1"/>
            </p:cNvPicPr>
            <p:nvPr/>
          </p:nvPicPr>
          <p:blipFill>
            <a:blip r:embed="rId4"/>
            <a:stretch>
              <a:fillRect/>
            </a:stretch>
          </p:blipFill>
          <p:spPr>
            <a:xfrm>
              <a:off x="4602111" y="1517083"/>
              <a:ext cx="2103490" cy="2009278"/>
            </a:xfrm>
            <a:prstGeom prst="rect">
              <a:avLst/>
            </a:prstGeom>
          </p:spPr>
        </p:pic>
        <p:sp>
          <p:nvSpPr>
            <p:cNvPr id="2" name="TextBox 1">
              <a:extLst>
                <a:ext uri="{FF2B5EF4-FFF2-40B4-BE49-F238E27FC236}">
                  <a16:creationId xmlns:a16="http://schemas.microsoft.com/office/drawing/2014/main" id="{C3A4C1E8-2692-4506-8E24-20F78104BCDB}"/>
                </a:ext>
              </a:extLst>
            </p:cNvPr>
            <p:cNvSpPr txBox="1"/>
            <p:nvPr/>
          </p:nvSpPr>
          <p:spPr>
            <a:xfrm rot="5400000">
              <a:off x="8200418" y="2960802"/>
              <a:ext cx="899605" cy="276999"/>
            </a:xfrm>
            <a:prstGeom prst="rect">
              <a:avLst/>
            </a:prstGeom>
            <a:noFill/>
          </p:spPr>
          <p:txBody>
            <a:bodyPr wrap="none" rtlCol="0">
              <a:spAutoFit/>
            </a:bodyPr>
            <a:lstStyle/>
            <a:p>
              <a:r>
                <a:rPr lang="en-US" sz="1200" dirty="0"/>
                <a:t>absorption</a:t>
              </a:r>
            </a:p>
          </p:txBody>
        </p:sp>
      </p:grpSp>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28574" y="1338555"/>
            <a:ext cx="4457701" cy="4893647"/>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a:latin typeface="Arial" charset="0"/>
              </a:rPr>
              <a:t>In a single atomically-thin layer of the semiconductor W</a:t>
            </a:r>
            <a:r>
              <a:rPr lang="en-US" sz="1200" dirty="0"/>
              <a:t>Se</a:t>
            </a:r>
            <a:r>
              <a:rPr lang="en-US" sz="1200" baseline="-25000" dirty="0"/>
              <a:t>2</a:t>
            </a:r>
            <a:r>
              <a:rPr lang="en-US" sz="1200" dirty="0"/>
              <a:t>, optical studies </a:t>
            </a:r>
            <a:r>
              <a:rPr lang="en-US" sz="1200" dirty="0" smtClean="0"/>
              <a:t>have shown </a:t>
            </a:r>
            <a:r>
              <a:rPr lang="en-US" sz="1200" dirty="0"/>
              <a:t>that all </a:t>
            </a:r>
            <a:r>
              <a:rPr lang="en-US" sz="1200" dirty="0" smtClean="0"/>
              <a:t>of the </a:t>
            </a:r>
            <a:r>
              <a:rPr lang="en-US" sz="1200" dirty="0"/>
              <a:t>electrons in the material can spontaneously “polarize” – that is, suddenly jump to the same quantum state in the material -- in analogy to the spontaneous magnetization that occurs in conventional magnetic materials such as iron. </a:t>
            </a:r>
            <a:endParaRPr lang="en-US" sz="1200" dirty="0">
              <a:latin typeface="Arial" charset="0"/>
            </a:endParaRPr>
          </a:p>
          <a:p>
            <a:pPr algn="just"/>
            <a:endParaRPr lang="en-US" sz="1200" dirty="0">
              <a:solidFill>
                <a:srgbClr val="000000"/>
              </a:solidFill>
            </a:endParaRPr>
          </a:p>
          <a:p>
            <a:pPr algn="just"/>
            <a:r>
              <a:rPr lang="en-US" sz="1200" b="1" dirty="0">
                <a:solidFill>
                  <a:srgbClr val="000000"/>
                </a:solidFill>
              </a:rPr>
              <a:t>Why is this important?</a:t>
            </a:r>
            <a:r>
              <a:rPr lang="en-US" sz="1200" dirty="0">
                <a:latin typeface="Arial" charset="0"/>
              </a:rPr>
              <a:t> Interactions between electrons underpin some of the most interesting effects in condensed-matter physics </a:t>
            </a:r>
            <a:r>
              <a:rPr lang="en-US" sz="1200" dirty="0" smtClean="0">
                <a:latin typeface="Arial" charset="0"/>
              </a:rPr>
              <a:t>(including magnetism</a:t>
            </a:r>
            <a:r>
              <a:rPr lang="en-US" sz="1200" dirty="0">
                <a:latin typeface="Arial" charset="0"/>
              </a:rPr>
              <a:t>). In two-dimensional ‘sheets’ of electrons in very high-quality semiconductors, interactions can result in important new phenomena, such as the Fractional Quantum Hall Effect (for which a Nobel prize was awarded in 1998). </a:t>
            </a:r>
            <a:r>
              <a:rPr lang="en-US" sz="1200" i="1" u="sng" dirty="0">
                <a:latin typeface="Arial" charset="0"/>
              </a:rPr>
              <a:t>These experiments </a:t>
            </a:r>
            <a:r>
              <a:rPr lang="en-US" sz="1200" i="1" u="sng" dirty="0" smtClean="0">
                <a:latin typeface="Arial" charset="0"/>
              </a:rPr>
              <a:t>on a </a:t>
            </a:r>
            <a:r>
              <a:rPr lang="en-US" sz="1200" i="1" u="sng" dirty="0">
                <a:latin typeface="Arial" charset="0"/>
              </a:rPr>
              <a:t>new family of atomically-thin semiconductors </a:t>
            </a:r>
            <a:r>
              <a:rPr lang="en-US" sz="1200" i="1" u="sng" dirty="0" smtClean="0">
                <a:latin typeface="Arial" charset="0"/>
              </a:rPr>
              <a:t>like WSe</a:t>
            </a:r>
            <a:r>
              <a:rPr lang="en-US" sz="1200" i="1" u="sng" baseline="-25000" dirty="0" smtClean="0">
                <a:latin typeface="Arial" charset="0"/>
              </a:rPr>
              <a:t>2</a:t>
            </a:r>
            <a:r>
              <a:rPr lang="en-US" sz="1200" i="1" u="sng" dirty="0">
                <a:latin typeface="Arial" charset="0"/>
              </a:rPr>
              <a:t> </a:t>
            </a:r>
            <a:r>
              <a:rPr lang="en-US" sz="1200" i="1" u="sng" dirty="0" smtClean="0">
                <a:latin typeface="Arial" charset="0"/>
              </a:rPr>
              <a:t>show that </a:t>
            </a:r>
            <a:r>
              <a:rPr lang="en-US" sz="1200" i="1" u="sng" dirty="0" smtClean="0">
                <a:latin typeface="Arial" charset="0"/>
              </a:rPr>
              <a:t>electron-electron </a:t>
            </a:r>
            <a:r>
              <a:rPr lang="en-US" sz="1200" i="1" u="sng" dirty="0">
                <a:latin typeface="Arial" charset="0"/>
              </a:rPr>
              <a:t>interactions are </a:t>
            </a:r>
            <a:r>
              <a:rPr lang="en-US" sz="1200" i="1" u="sng" dirty="0" smtClean="0">
                <a:latin typeface="Arial" charset="0"/>
              </a:rPr>
              <a:t>sufficiently </a:t>
            </a:r>
            <a:r>
              <a:rPr lang="en-US" sz="1200" i="1" u="sng" dirty="0">
                <a:latin typeface="Arial" charset="0"/>
              </a:rPr>
              <a:t>strong to drive instabilities wherein all the electrons prefer to occupy the same quantum state, or “valley”</a:t>
            </a:r>
            <a:r>
              <a:rPr lang="en-US" sz="1200" dirty="0">
                <a:latin typeface="Arial" charset="0"/>
              </a:rPr>
              <a:t> – </a:t>
            </a:r>
            <a:r>
              <a:rPr lang="en-US" sz="1200" dirty="0" smtClean="0">
                <a:latin typeface="Arial" charset="0"/>
              </a:rPr>
              <a:t>a phenomenon </a:t>
            </a:r>
            <a:r>
              <a:rPr lang="en-US" sz="1200" dirty="0" smtClean="0">
                <a:latin typeface="Arial" charset="0"/>
              </a:rPr>
              <a:t>that is </a:t>
            </a:r>
            <a:r>
              <a:rPr lang="en-US" sz="1200" dirty="0" smtClean="0">
                <a:latin typeface="Arial" charset="0"/>
              </a:rPr>
              <a:t>directly </a:t>
            </a:r>
            <a:r>
              <a:rPr lang="en-US" sz="1200" dirty="0">
                <a:latin typeface="Arial" charset="0"/>
              </a:rPr>
              <a:t>analogous to magnetization.</a:t>
            </a:r>
          </a:p>
          <a:p>
            <a:pPr algn="just"/>
            <a:endParaRPr lang="en-US" sz="12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Large magnetic fields up to 60 T were essential for creating conditions wherein the ‘valley magnetization’ could spontaneously occur in the monolayer semiconductor. Equally importantly, large fields were needed to separate the different energy levels, so that they could be experimentally distinguished using light.  </a:t>
            </a:r>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4495801" y="1325562"/>
            <a:ext cx="4572000" cy="5046951"/>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5" cstate="print"/>
          <a:stretch>
            <a:fillRect/>
          </a:stretch>
        </p:blipFill>
        <p:spPr>
          <a:xfrm>
            <a:off x="8050612" y="71414"/>
            <a:ext cx="1017188" cy="1023315"/>
          </a:xfrm>
          <a:prstGeom prst="rect">
            <a:avLst/>
          </a:prstGeom>
        </p:spPr>
      </p:pic>
      <p:pic>
        <p:nvPicPr>
          <p:cNvPr id="14" name="Picture 13" descr="JustM_purple.jpg"/>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8" name="Text Box 62"/>
          <p:cNvSpPr txBox="1">
            <a:spLocks noChangeArrowheads="1"/>
          </p:cNvSpPr>
          <p:nvPr/>
        </p:nvSpPr>
        <p:spPr bwMode="auto">
          <a:xfrm>
            <a:off x="741071" y="40618"/>
            <a:ext cx="7720304" cy="1084912"/>
          </a:xfrm>
          <a:prstGeom prst="rect">
            <a:avLst/>
          </a:prstGeom>
          <a:noFill/>
          <a:ln w="9525">
            <a:noFill/>
            <a:miter lim="800000"/>
            <a:headEnd/>
            <a:tailEnd/>
          </a:ln>
        </p:spPr>
        <p:txBody>
          <a:bodyPr wrap="square">
            <a:spAutoFit/>
          </a:bodyPr>
          <a:lstStyle/>
          <a:p>
            <a:pPr algn="ctr">
              <a:spcBef>
                <a:spcPts val="0"/>
              </a:spcBef>
            </a:pPr>
            <a:r>
              <a:rPr lang="en-US" sz="1600" b="1" kern="1200" dirty="0"/>
              <a:t>Spontaneous “valley magnetization” in an atomically-thin semiconductor </a:t>
            </a:r>
            <a:endParaRPr lang="en-US" sz="600" dirty="0"/>
          </a:p>
          <a:p>
            <a:pPr algn="ctr"/>
            <a:r>
              <a:rPr lang="en-US" sz="1100" dirty="0"/>
              <a:t>J. Li</a:t>
            </a:r>
            <a:r>
              <a:rPr lang="en-US" sz="1100" baseline="30000" dirty="0"/>
              <a:t>1</a:t>
            </a:r>
            <a:r>
              <a:rPr lang="en-US" sz="1100" dirty="0"/>
              <a:t>, M. Goryca</a:t>
            </a:r>
            <a:r>
              <a:rPr lang="en-US" sz="1100" baseline="30000" dirty="0"/>
              <a:t>1</a:t>
            </a:r>
            <a:r>
              <a:rPr lang="en-US" sz="1100" dirty="0"/>
              <a:t>, N. P. Wilson</a:t>
            </a:r>
            <a:r>
              <a:rPr lang="en-US" sz="1100" baseline="30000" dirty="0"/>
              <a:t>2</a:t>
            </a:r>
            <a:r>
              <a:rPr lang="en-US" sz="1100" dirty="0"/>
              <a:t>, A. V. Stier</a:t>
            </a:r>
            <a:r>
              <a:rPr lang="en-US" sz="1100" baseline="30000" dirty="0"/>
              <a:t>1</a:t>
            </a:r>
            <a:r>
              <a:rPr lang="en-US" sz="1100" dirty="0"/>
              <a:t>, X. Xu</a:t>
            </a:r>
            <a:r>
              <a:rPr lang="en-US" sz="1100" baseline="30000" dirty="0"/>
              <a:t>2</a:t>
            </a:r>
            <a:r>
              <a:rPr lang="en-US" sz="1100" dirty="0"/>
              <a:t>, S. A. Crooker</a:t>
            </a:r>
            <a:r>
              <a:rPr lang="en-US" sz="1100" baseline="30000" dirty="0"/>
              <a:t>1</a:t>
            </a:r>
          </a:p>
          <a:p>
            <a:pPr marL="228600" indent="-228600" algn="ctr">
              <a:spcBef>
                <a:spcPts val="0"/>
              </a:spcBef>
              <a:buAutoNum type="arabicPeriod"/>
            </a:pPr>
            <a:r>
              <a:rPr lang="en-US" sz="1050" b="1" kern="1200" dirty="0">
                <a:solidFill>
                  <a:srgbClr val="0033CC"/>
                </a:solidFill>
              </a:rPr>
              <a:t>NHMFL, Los Alamos National Laboratory; 2. University of Washington</a:t>
            </a:r>
          </a:p>
          <a:p>
            <a:pPr algn="ctr">
              <a:spcBef>
                <a:spcPts val="0"/>
              </a:spcBef>
            </a:pPr>
            <a:r>
              <a:rPr lang="en-US" sz="600" b="1" kern="1200" dirty="0">
                <a:solidFill>
                  <a:srgbClr val="0033CC"/>
                </a:solidFill>
              </a:rPr>
              <a:t> </a:t>
            </a:r>
          </a:p>
          <a:p>
            <a:pPr algn="ctr">
              <a:spcBef>
                <a:spcPts val="0"/>
              </a:spcBef>
            </a:pPr>
            <a:r>
              <a:rPr lang="en-US" sz="1050" b="1" kern="1200" dirty="0"/>
              <a:t>Funding Grants:</a:t>
            </a:r>
            <a:r>
              <a:rPr lang="en-US" sz="1050" kern="1200" dirty="0"/>
              <a:t>  G.S. Boebinger (NSF </a:t>
            </a:r>
            <a:r>
              <a:rPr lang="en-US" sz="1050" dirty="0"/>
              <a:t>DMR-1644779</a:t>
            </a:r>
            <a:r>
              <a:rPr lang="en-US" sz="1050" kern="1200" dirty="0"/>
              <a:t>)</a:t>
            </a:r>
          </a:p>
          <a:p>
            <a:pPr algn="ctr">
              <a:spcBef>
                <a:spcPts val="0"/>
              </a:spcBef>
            </a:pPr>
            <a:r>
              <a:rPr lang="en-US" sz="1050" kern="1200" dirty="0"/>
              <a:t> S. A. Crooker (DOE BES ‘Science of 100T’, Los Alamos LDRD); X. </a:t>
            </a:r>
            <a:r>
              <a:rPr lang="en-US" sz="1050" dirty="0"/>
              <a:t>Xu (DOE DE-SC0018171)</a:t>
            </a:r>
            <a:endParaRPr lang="en-US" sz="1050" b="1" kern="1200" dirty="0">
              <a:solidFill>
                <a:srgbClr val="0033CC"/>
              </a:solidFill>
            </a:endParaRPr>
          </a:p>
        </p:txBody>
      </p:sp>
      <p:sp>
        <p:nvSpPr>
          <p:cNvPr id="20" name="文本框 19"/>
          <p:cNvSpPr txBox="1"/>
          <p:nvPr/>
        </p:nvSpPr>
        <p:spPr>
          <a:xfrm>
            <a:off x="4431856" y="1386278"/>
            <a:ext cx="2714205" cy="261610"/>
          </a:xfrm>
          <a:prstGeom prst="rect">
            <a:avLst/>
          </a:prstGeom>
          <a:noFill/>
        </p:spPr>
        <p:txBody>
          <a:bodyPr wrap="none" rtlCol="0">
            <a:spAutoFit/>
          </a:bodyPr>
          <a:lstStyle/>
          <a:p>
            <a:r>
              <a:rPr lang="en-US" sz="1100" dirty="0"/>
              <a:t>(A)                                                       (B)</a:t>
            </a:r>
          </a:p>
        </p:txBody>
      </p:sp>
      <p:sp>
        <p:nvSpPr>
          <p:cNvPr id="21" name="文本框 20"/>
          <p:cNvSpPr txBox="1"/>
          <p:nvPr/>
        </p:nvSpPr>
        <p:spPr>
          <a:xfrm>
            <a:off x="4497238" y="3545772"/>
            <a:ext cx="380232" cy="261610"/>
          </a:xfrm>
          <a:prstGeom prst="rect">
            <a:avLst/>
          </a:prstGeom>
          <a:noFill/>
        </p:spPr>
        <p:txBody>
          <a:bodyPr wrap="none" rtlCol="0">
            <a:spAutoFit/>
          </a:bodyPr>
          <a:lstStyle/>
          <a:p>
            <a:r>
              <a:rPr lang="en-US" sz="1100" dirty="0"/>
              <a:t>(C)</a:t>
            </a:r>
          </a:p>
        </p:txBody>
      </p:sp>
      <p:sp>
        <p:nvSpPr>
          <p:cNvPr id="22" name="TextBox 24">
            <a:extLst>
              <a:ext uri="{FF2B5EF4-FFF2-40B4-BE49-F238E27FC236}">
                <a16:creationId xmlns:a16="http://schemas.microsoft.com/office/drawing/2014/main" id="{465709E8-C353-2F4B-8375-162987A1A094}"/>
              </a:ext>
            </a:extLst>
          </p:cNvPr>
          <p:cNvSpPr txBox="1"/>
          <p:nvPr/>
        </p:nvSpPr>
        <p:spPr>
          <a:xfrm>
            <a:off x="4601223" y="5261846"/>
            <a:ext cx="4314445" cy="1107996"/>
          </a:xfrm>
          <a:prstGeom prst="rect">
            <a:avLst/>
          </a:prstGeom>
          <a:noFill/>
        </p:spPr>
        <p:txBody>
          <a:bodyPr wrap="square" lIns="0" rIns="0" rtlCol="0">
            <a:spAutoFit/>
          </a:bodyPr>
          <a:lstStyle/>
          <a:p>
            <a:pPr algn="just"/>
            <a:r>
              <a:rPr lang="en-US" sz="1100" dirty="0"/>
              <a:t>(A) The </a:t>
            </a:r>
            <a:r>
              <a:rPr lang="en-US" sz="1100" dirty="0" smtClean="0"/>
              <a:t>tungsten di-selenide (WSe</a:t>
            </a:r>
            <a:r>
              <a:rPr lang="en-US" sz="1100" baseline="-25000" dirty="0" smtClean="0"/>
              <a:t>2</a:t>
            </a:r>
            <a:r>
              <a:rPr lang="en-US" sz="1100" dirty="0" smtClean="0"/>
              <a:t>) monolayer-on-fiber </a:t>
            </a:r>
            <a:r>
              <a:rPr lang="en-US" sz="1100" dirty="0"/>
              <a:t>assembly used for optical absorption studies in </a:t>
            </a:r>
            <a:r>
              <a:rPr lang="en-US" sz="1100" dirty="0" smtClean="0"/>
              <a:t>60 tesla </a:t>
            </a:r>
            <a:r>
              <a:rPr lang="en-US" sz="1100" dirty="0"/>
              <a:t>magnetic fields. </a:t>
            </a:r>
            <a:r>
              <a:rPr lang="en-US" sz="1100" dirty="0" smtClean="0"/>
              <a:t>        (</a:t>
            </a:r>
            <a:r>
              <a:rPr lang="en-US" sz="1100" dirty="0"/>
              <a:t>B) Discrete jumps in the absorption indicate emptying and spontaneous filling of specific quantum </a:t>
            </a:r>
            <a:r>
              <a:rPr lang="en-US" sz="1100" dirty="0" smtClean="0"/>
              <a:t>states (the “</a:t>
            </a:r>
            <a:r>
              <a:rPr lang="en-US" sz="1100" dirty="0" err="1" smtClean="0"/>
              <a:t>valley”states</a:t>
            </a:r>
            <a:r>
              <a:rPr lang="en-US" sz="1100" dirty="0" smtClean="0"/>
              <a:t>).    (</a:t>
            </a:r>
            <a:r>
              <a:rPr lang="en-US" sz="1100" dirty="0"/>
              <a:t>C) A schematic depicting spontaneous valley polarization, driven by electron interactions.</a:t>
            </a:r>
          </a:p>
        </p:txBody>
      </p:sp>
      <p:sp>
        <p:nvSpPr>
          <p:cNvPr id="23" name="Text Box 28"/>
          <p:cNvSpPr txBox="1">
            <a:spLocks noChangeArrowheads="1"/>
          </p:cNvSpPr>
          <p:nvPr/>
        </p:nvSpPr>
        <p:spPr bwMode="auto">
          <a:xfrm>
            <a:off x="50802" y="6247178"/>
            <a:ext cx="9029700" cy="600164"/>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used:</a:t>
            </a:r>
            <a:r>
              <a:rPr lang="en-US" sz="1100" dirty="0">
                <a:solidFill>
                  <a:srgbClr val="333399"/>
                </a:solidFill>
              </a:rPr>
              <a:t>  65 T pulsed magnet in the Pulsed Field Facility. </a:t>
            </a:r>
          </a:p>
          <a:p>
            <a:pPr algn="just"/>
            <a:r>
              <a:rPr lang="en-US" sz="1100" b="1" dirty="0">
                <a:solidFill>
                  <a:srgbClr val="333399"/>
                </a:solidFill>
              </a:rPr>
              <a:t>Citation: </a:t>
            </a:r>
            <a:r>
              <a:rPr lang="en-US" sz="1100" dirty="0">
                <a:solidFill>
                  <a:srgbClr val="333399"/>
                </a:solidFill>
              </a:rPr>
              <a:t>Li, J., </a:t>
            </a:r>
            <a:r>
              <a:rPr lang="en-US" sz="1100" dirty="0" err="1">
                <a:solidFill>
                  <a:srgbClr val="333399"/>
                </a:solidFill>
              </a:rPr>
              <a:t>Goryca</a:t>
            </a:r>
            <a:r>
              <a:rPr lang="en-US" sz="1100" dirty="0">
                <a:solidFill>
                  <a:srgbClr val="333399"/>
                </a:solidFill>
              </a:rPr>
              <a:t>, M., Wilson, N.P., </a:t>
            </a:r>
            <a:r>
              <a:rPr lang="en-US" sz="1100" dirty="0" err="1">
                <a:solidFill>
                  <a:srgbClr val="333399"/>
                </a:solidFill>
              </a:rPr>
              <a:t>Stier</a:t>
            </a:r>
            <a:r>
              <a:rPr lang="en-US" sz="1100" dirty="0">
                <a:solidFill>
                  <a:srgbClr val="333399"/>
                </a:solidFill>
              </a:rPr>
              <a:t>, A.V., Xu, X., Crooker, S.A., </a:t>
            </a:r>
            <a:r>
              <a:rPr lang="en-US" sz="1100" i="1" dirty="0">
                <a:solidFill>
                  <a:srgbClr val="333399"/>
                </a:solidFill>
              </a:rPr>
              <a:t>Spontaneous Valley Polarization of Interacting Carriers in a Monolayer Semiconductor</a:t>
            </a:r>
            <a:r>
              <a:rPr lang="en-US" sz="1100" dirty="0">
                <a:solidFill>
                  <a:srgbClr val="333399"/>
                </a:solidFill>
              </a:rPr>
              <a:t>, Phys. Rev. Lett. </a:t>
            </a:r>
            <a:r>
              <a:rPr lang="en-US" sz="1100" b="1" dirty="0">
                <a:solidFill>
                  <a:srgbClr val="333399"/>
                </a:solidFill>
              </a:rPr>
              <a:t>125</a:t>
            </a:r>
            <a:r>
              <a:rPr lang="en-US" sz="1100" dirty="0">
                <a:solidFill>
                  <a:srgbClr val="333399"/>
                </a:solidFill>
              </a:rPr>
              <a:t>, 147602 (</a:t>
            </a:r>
            <a:r>
              <a:rPr lang="en-US" sz="1100" dirty="0">
                <a:solidFill>
                  <a:srgbClr val="002060"/>
                </a:solidFill>
              </a:rPr>
              <a:t>2020); DOI: </a:t>
            </a:r>
            <a:r>
              <a:rPr lang="en-US" sz="1100" dirty="0" smtClean="0">
                <a:solidFill>
                  <a:srgbClr val="FF0000"/>
                </a:solidFill>
                <a:hlinkClick r:id="rId7"/>
              </a:rPr>
              <a:t>10.1103/PhysRevLett.125.147602</a:t>
            </a:r>
            <a:r>
              <a:rPr lang="en-US" sz="1100" dirty="0" smtClean="0">
                <a:solidFill>
                  <a:srgbClr val="FF0000"/>
                </a:solidFill>
              </a:rPr>
              <a:t> </a:t>
            </a:r>
            <a:endParaRPr lang="en-US" sz="1200" dirty="0">
              <a:solidFill>
                <a:srgbClr val="FF0000"/>
              </a:solidFill>
            </a:endParaRPr>
          </a:p>
        </p:txBody>
      </p:sp>
      <p:grpSp>
        <p:nvGrpSpPr>
          <p:cNvPr id="122" name="Group 121">
            <a:extLst>
              <a:ext uri="{FF2B5EF4-FFF2-40B4-BE49-F238E27FC236}">
                <a16:creationId xmlns:a16="http://schemas.microsoft.com/office/drawing/2014/main" id="{191EF8F3-3E28-4E8E-823B-A4F4CEA6F1F3}"/>
              </a:ext>
            </a:extLst>
          </p:cNvPr>
          <p:cNvGrpSpPr/>
          <p:nvPr/>
        </p:nvGrpSpPr>
        <p:grpSpPr>
          <a:xfrm>
            <a:off x="4833528" y="3734047"/>
            <a:ext cx="3744146" cy="1428885"/>
            <a:chOff x="3617981" y="4895017"/>
            <a:chExt cx="3744146" cy="1428885"/>
          </a:xfrm>
        </p:grpSpPr>
        <p:sp>
          <p:nvSpPr>
            <p:cNvPr id="123" name="弧形 60">
              <a:extLst>
                <a:ext uri="{FF2B5EF4-FFF2-40B4-BE49-F238E27FC236}">
                  <a16:creationId xmlns:a16="http://schemas.microsoft.com/office/drawing/2014/main" id="{EA1209F5-1807-4461-90C4-2D99F73B6D8F}"/>
                </a:ext>
              </a:extLst>
            </p:cNvPr>
            <p:cNvSpPr/>
            <p:nvPr/>
          </p:nvSpPr>
          <p:spPr>
            <a:xfrm rot="3189779" flipH="1">
              <a:off x="6522177" y="5879192"/>
              <a:ext cx="484275" cy="405146"/>
            </a:xfrm>
            <a:prstGeom prst="arc">
              <a:avLst>
                <a:gd name="adj1" fmla="val 16200000"/>
                <a:gd name="adj2" fmla="val 1079538"/>
              </a:avLst>
            </a:prstGeom>
            <a:ln w="19050">
              <a:solidFill>
                <a:schemeClr val="tx1"/>
              </a:solidFill>
              <a:headEnd type="triangle" w="sm"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4" name="任意多边形 62">
              <a:extLst>
                <a:ext uri="{FF2B5EF4-FFF2-40B4-BE49-F238E27FC236}">
                  <a16:creationId xmlns:a16="http://schemas.microsoft.com/office/drawing/2014/main" id="{24651B0E-4639-4E7D-9867-9FB11E43EA65}"/>
                </a:ext>
              </a:extLst>
            </p:cNvPr>
            <p:cNvSpPr/>
            <p:nvPr/>
          </p:nvSpPr>
          <p:spPr>
            <a:xfrm flipH="1">
              <a:off x="4515663" y="5179982"/>
              <a:ext cx="502535" cy="384896"/>
            </a:xfrm>
            <a:custGeom>
              <a:avLst/>
              <a:gdLst>
                <a:gd name="connsiteX0" fmla="*/ 0 w 1568781"/>
                <a:gd name="connsiteY0" fmla="*/ 0 h 853729"/>
                <a:gd name="connsiteX1" fmla="*/ 788724 w 1568781"/>
                <a:gd name="connsiteY1" fmla="*/ 853729 h 853729"/>
                <a:gd name="connsiteX2" fmla="*/ 1568781 w 1568781"/>
                <a:gd name="connsiteY2" fmla="*/ 4334 h 853729"/>
              </a:gdLst>
              <a:ahLst/>
              <a:cxnLst>
                <a:cxn ang="0">
                  <a:pos x="connsiteX0" y="connsiteY0"/>
                </a:cxn>
                <a:cxn ang="0">
                  <a:pos x="connsiteX1" y="connsiteY1"/>
                </a:cxn>
                <a:cxn ang="0">
                  <a:pos x="connsiteX2" y="connsiteY2"/>
                </a:cxn>
              </a:cxnLst>
              <a:rect l="l" t="t" r="r" b="b"/>
              <a:pathLst>
                <a:path w="1568781" h="853729">
                  <a:moveTo>
                    <a:pt x="0" y="0"/>
                  </a:moveTo>
                  <a:cubicBezTo>
                    <a:pt x="263630" y="426503"/>
                    <a:pt x="527261" y="853007"/>
                    <a:pt x="788724" y="853729"/>
                  </a:cubicBezTo>
                  <a:cubicBezTo>
                    <a:pt x="1050187" y="854451"/>
                    <a:pt x="1309484" y="429392"/>
                    <a:pt x="1568781" y="4334"/>
                  </a:cubicBezTo>
                </a:path>
              </a:pathLst>
            </a:cu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5" name="Group 24">
              <a:extLst>
                <a:ext uri="{FF2B5EF4-FFF2-40B4-BE49-F238E27FC236}">
                  <a16:creationId xmlns:a16="http://schemas.microsoft.com/office/drawing/2014/main" id="{3FE7DFE2-598E-4F3F-B780-02B6D1D03C72}"/>
                </a:ext>
              </a:extLst>
            </p:cNvPr>
            <p:cNvGrpSpPr/>
            <p:nvPr/>
          </p:nvGrpSpPr>
          <p:grpSpPr>
            <a:xfrm>
              <a:off x="4516902" y="5763025"/>
              <a:ext cx="502535" cy="384896"/>
              <a:chOff x="3160343" y="4416478"/>
              <a:chExt cx="502535" cy="384896"/>
            </a:xfrm>
          </p:grpSpPr>
          <p:sp>
            <p:nvSpPr>
              <p:cNvPr id="154" name="任意多边形 603">
                <a:extLst>
                  <a:ext uri="{FF2B5EF4-FFF2-40B4-BE49-F238E27FC236}">
                    <a16:creationId xmlns:a16="http://schemas.microsoft.com/office/drawing/2014/main" id="{B0D56A77-96D2-4EEB-A8B9-12C3BB910E0F}"/>
                  </a:ext>
                </a:extLst>
              </p:cNvPr>
              <p:cNvSpPr/>
              <p:nvPr/>
            </p:nvSpPr>
            <p:spPr>
              <a:xfrm flipH="1" flipV="1">
                <a:off x="3160343" y="4416478"/>
                <a:ext cx="502535" cy="384896"/>
              </a:xfrm>
              <a:custGeom>
                <a:avLst/>
                <a:gdLst>
                  <a:gd name="connsiteX0" fmla="*/ 0 w 1568781"/>
                  <a:gd name="connsiteY0" fmla="*/ 0 h 853729"/>
                  <a:gd name="connsiteX1" fmla="*/ 788724 w 1568781"/>
                  <a:gd name="connsiteY1" fmla="*/ 853729 h 853729"/>
                  <a:gd name="connsiteX2" fmla="*/ 1568781 w 1568781"/>
                  <a:gd name="connsiteY2" fmla="*/ 4334 h 853729"/>
                </a:gdLst>
                <a:ahLst/>
                <a:cxnLst>
                  <a:cxn ang="0">
                    <a:pos x="connsiteX0" y="connsiteY0"/>
                  </a:cxn>
                  <a:cxn ang="0">
                    <a:pos x="connsiteX1" y="connsiteY1"/>
                  </a:cxn>
                  <a:cxn ang="0">
                    <a:pos x="connsiteX2" y="connsiteY2"/>
                  </a:cxn>
                </a:cxnLst>
                <a:rect l="l" t="t" r="r" b="b"/>
                <a:pathLst>
                  <a:path w="1568781" h="853729">
                    <a:moveTo>
                      <a:pt x="0" y="0"/>
                    </a:moveTo>
                    <a:cubicBezTo>
                      <a:pt x="263630" y="426503"/>
                      <a:pt x="527261" y="853007"/>
                      <a:pt x="788724" y="853729"/>
                    </a:cubicBezTo>
                    <a:cubicBezTo>
                      <a:pt x="1050187" y="854451"/>
                      <a:pt x="1309484" y="429392"/>
                      <a:pt x="1568781" y="4334"/>
                    </a:cubicBezTo>
                  </a:path>
                </a:pathLst>
              </a:cu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椭圆 410">
                <a:extLst>
                  <a:ext uri="{FF2B5EF4-FFF2-40B4-BE49-F238E27FC236}">
                    <a16:creationId xmlns:a16="http://schemas.microsoft.com/office/drawing/2014/main" id="{AA829CD3-1854-4F5B-A8F5-0231FAA06EF3}"/>
                  </a:ext>
                </a:extLst>
              </p:cNvPr>
              <p:cNvSpPr/>
              <p:nvPr/>
            </p:nvSpPr>
            <p:spPr>
              <a:xfrm flipV="1">
                <a:off x="3218316" y="4623168"/>
                <a:ext cx="393192" cy="27432"/>
              </a:xfrm>
              <a:prstGeom prst="ellipse">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6" name="Group 485">
              <a:extLst>
                <a:ext uri="{FF2B5EF4-FFF2-40B4-BE49-F238E27FC236}">
                  <a16:creationId xmlns:a16="http://schemas.microsoft.com/office/drawing/2014/main" id="{F4C91808-9C18-4579-B045-8B578A190546}"/>
                </a:ext>
              </a:extLst>
            </p:cNvPr>
            <p:cNvGrpSpPr/>
            <p:nvPr/>
          </p:nvGrpSpPr>
          <p:grpSpPr>
            <a:xfrm flipV="1">
              <a:off x="3849413" y="5832837"/>
              <a:ext cx="502535" cy="384896"/>
              <a:chOff x="3159104" y="3833435"/>
              <a:chExt cx="502535" cy="384896"/>
            </a:xfrm>
          </p:grpSpPr>
          <p:sp>
            <p:nvSpPr>
              <p:cNvPr id="152" name="任意多边形 603">
                <a:extLst>
                  <a:ext uri="{FF2B5EF4-FFF2-40B4-BE49-F238E27FC236}">
                    <a16:creationId xmlns:a16="http://schemas.microsoft.com/office/drawing/2014/main" id="{8DA7A02F-B907-4BA7-B334-A933BF60728C}"/>
                  </a:ext>
                </a:extLst>
              </p:cNvPr>
              <p:cNvSpPr/>
              <p:nvPr/>
            </p:nvSpPr>
            <p:spPr>
              <a:xfrm flipH="1">
                <a:off x="3159104" y="3833435"/>
                <a:ext cx="502535" cy="384896"/>
              </a:xfrm>
              <a:custGeom>
                <a:avLst/>
                <a:gdLst>
                  <a:gd name="connsiteX0" fmla="*/ 0 w 1568781"/>
                  <a:gd name="connsiteY0" fmla="*/ 0 h 853729"/>
                  <a:gd name="connsiteX1" fmla="*/ 788724 w 1568781"/>
                  <a:gd name="connsiteY1" fmla="*/ 853729 h 853729"/>
                  <a:gd name="connsiteX2" fmla="*/ 1568781 w 1568781"/>
                  <a:gd name="connsiteY2" fmla="*/ 4334 h 853729"/>
                </a:gdLst>
                <a:ahLst/>
                <a:cxnLst>
                  <a:cxn ang="0">
                    <a:pos x="connsiteX0" y="connsiteY0"/>
                  </a:cxn>
                  <a:cxn ang="0">
                    <a:pos x="connsiteX1" y="connsiteY1"/>
                  </a:cxn>
                  <a:cxn ang="0">
                    <a:pos x="connsiteX2" y="connsiteY2"/>
                  </a:cxn>
                </a:cxnLst>
                <a:rect l="l" t="t" r="r" b="b"/>
                <a:pathLst>
                  <a:path w="1568781" h="853729">
                    <a:moveTo>
                      <a:pt x="0" y="0"/>
                    </a:moveTo>
                    <a:cubicBezTo>
                      <a:pt x="263630" y="426503"/>
                      <a:pt x="527261" y="853007"/>
                      <a:pt x="788724" y="853729"/>
                    </a:cubicBezTo>
                    <a:cubicBezTo>
                      <a:pt x="1050187" y="854451"/>
                      <a:pt x="1309484" y="429392"/>
                      <a:pt x="1568781" y="4334"/>
                    </a:cubicBezTo>
                  </a:path>
                </a:pathLst>
              </a:cu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椭圆 410">
                <a:extLst>
                  <a:ext uri="{FF2B5EF4-FFF2-40B4-BE49-F238E27FC236}">
                    <a16:creationId xmlns:a16="http://schemas.microsoft.com/office/drawing/2014/main" id="{35A3A9D9-90A2-43F2-A9AC-AB2B46F1D057}"/>
                  </a:ext>
                </a:extLst>
              </p:cNvPr>
              <p:cNvSpPr/>
              <p:nvPr/>
            </p:nvSpPr>
            <p:spPr>
              <a:xfrm>
                <a:off x="3248060" y="4081915"/>
                <a:ext cx="324622" cy="27432"/>
              </a:xfrm>
              <a:prstGeom prst="ellipse">
                <a:avLst/>
              </a:prstGeom>
              <a:solidFill>
                <a:srgbClr val="CDCDFF"/>
              </a:solidFill>
              <a:ln w="63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7" name="任意多边形 603">
              <a:extLst>
                <a:ext uri="{FF2B5EF4-FFF2-40B4-BE49-F238E27FC236}">
                  <a16:creationId xmlns:a16="http://schemas.microsoft.com/office/drawing/2014/main" id="{176C1C7B-2795-461A-B99B-53B1C2FFE523}"/>
                </a:ext>
              </a:extLst>
            </p:cNvPr>
            <p:cNvSpPr/>
            <p:nvPr/>
          </p:nvSpPr>
          <p:spPr>
            <a:xfrm flipH="1">
              <a:off x="3847737" y="5181356"/>
              <a:ext cx="502535" cy="384896"/>
            </a:xfrm>
            <a:custGeom>
              <a:avLst/>
              <a:gdLst>
                <a:gd name="connsiteX0" fmla="*/ 0 w 1568781"/>
                <a:gd name="connsiteY0" fmla="*/ 0 h 853729"/>
                <a:gd name="connsiteX1" fmla="*/ 788724 w 1568781"/>
                <a:gd name="connsiteY1" fmla="*/ 853729 h 853729"/>
                <a:gd name="connsiteX2" fmla="*/ 1568781 w 1568781"/>
                <a:gd name="connsiteY2" fmla="*/ 4334 h 853729"/>
              </a:gdLst>
              <a:ahLst/>
              <a:cxnLst>
                <a:cxn ang="0">
                  <a:pos x="connsiteX0" y="connsiteY0"/>
                </a:cxn>
                <a:cxn ang="0">
                  <a:pos x="connsiteX1" y="connsiteY1"/>
                </a:cxn>
                <a:cxn ang="0">
                  <a:pos x="connsiteX2" y="connsiteY2"/>
                </a:cxn>
              </a:cxnLst>
              <a:rect l="l" t="t" r="r" b="b"/>
              <a:pathLst>
                <a:path w="1568781" h="853729">
                  <a:moveTo>
                    <a:pt x="0" y="0"/>
                  </a:moveTo>
                  <a:cubicBezTo>
                    <a:pt x="263630" y="426503"/>
                    <a:pt x="527261" y="853007"/>
                    <a:pt x="788724" y="853729"/>
                  </a:cubicBezTo>
                  <a:cubicBezTo>
                    <a:pt x="1050187" y="854451"/>
                    <a:pt x="1309484" y="429392"/>
                    <a:pt x="1568781" y="4334"/>
                  </a:cubicBezTo>
                </a:path>
              </a:pathLst>
            </a:cu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椭圆 410">
              <a:extLst>
                <a:ext uri="{FF2B5EF4-FFF2-40B4-BE49-F238E27FC236}">
                  <a16:creationId xmlns:a16="http://schemas.microsoft.com/office/drawing/2014/main" id="{03BF1625-1A52-45D3-874C-27D7206F79EB}"/>
                </a:ext>
              </a:extLst>
            </p:cNvPr>
            <p:cNvSpPr/>
            <p:nvPr/>
          </p:nvSpPr>
          <p:spPr>
            <a:xfrm flipV="1">
              <a:off x="4631644" y="5860110"/>
              <a:ext cx="274320" cy="27432"/>
            </a:xfrm>
            <a:prstGeom prst="ellipse">
              <a:avLst/>
            </a:prstGeom>
            <a:solidFill>
              <a:srgbClr val="FF7C80"/>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9" name="直接箭头连接符 66">
              <a:extLst>
                <a:ext uri="{FF2B5EF4-FFF2-40B4-BE49-F238E27FC236}">
                  <a16:creationId xmlns:a16="http://schemas.microsoft.com/office/drawing/2014/main" id="{87CBA072-44EC-42B1-A911-02BACAA9B816}"/>
                </a:ext>
              </a:extLst>
            </p:cNvPr>
            <p:cNvCxnSpPr/>
            <p:nvPr/>
          </p:nvCxnSpPr>
          <p:spPr>
            <a:xfrm flipV="1">
              <a:off x="4720051" y="5790768"/>
              <a:ext cx="0" cy="153141"/>
            </a:xfrm>
            <a:prstGeom prst="straightConnector1">
              <a:avLst/>
            </a:prstGeom>
            <a:ln w="19050">
              <a:solidFill>
                <a:srgbClr val="FF0000"/>
              </a:solidFill>
              <a:tailEnd type="stealth" w="med" len="lg"/>
            </a:ln>
          </p:spPr>
          <p:style>
            <a:lnRef idx="1">
              <a:schemeClr val="accent1"/>
            </a:lnRef>
            <a:fillRef idx="0">
              <a:schemeClr val="accent1"/>
            </a:fillRef>
            <a:effectRef idx="0">
              <a:schemeClr val="accent1"/>
            </a:effectRef>
            <a:fontRef idx="minor">
              <a:schemeClr val="tx1"/>
            </a:fontRef>
          </p:style>
        </p:cxnSp>
        <p:cxnSp>
          <p:nvCxnSpPr>
            <p:cNvPr id="130" name="直接箭头连接符 68">
              <a:extLst>
                <a:ext uri="{FF2B5EF4-FFF2-40B4-BE49-F238E27FC236}">
                  <a16:creationId xmlns:a16="http://schemas.microsoft.com/office/drawing/2014/main" id="{01BC9AEC-F99D-41F7-B6F3-4DBA48487AFE}"/>
                </a:ext>
              </a:extLst>
            </p:cNvPr>
            <p:cNvCxnSpPr/>
            <p:nvPr/>
          </p:nvCxnSpPr>
          <p:spPr>
            <a:xfrm flipV="1">
              <a:off x="4810875" y="5792681"/>
              <a:ext cx="0" cy="153141"/>
            </a:xfrm>
            <a:prstGeom prst="straightConnector1">
              <a:avLst/>
            </a:prstGeom>
            <a:ln w="19050">
              <a:solidFill>
                <a:srgbClr val="FF0000"/>
              </a:solidFill>
              <a:tailEnd type="stealth" w="med" len="lg"/>
            </a:ln>
          </p:spPr>
          <p:style>
            <a:lnRef idx="1">
              <a:schemeClr val="accent1"/>
            </a:lnRef>
            <a:fillRef idx="0">
              <a:schemeClr val="accent1"/>
            </a:fillRef>
            <a:effectRef idx="0">
              <a:schemeClr val="accent1"/>
            </a:effectRef>
            <a:fontRef idx="minor">
              <a:schemeClr val="tx1"/>
            </a:fontRef>
          </p:style>
        </p:cxnSp>
        <p:grpSp>
          <p:nvGrpSpPr>
            <p:cNvPr id="131" name="组合 69">
              <a:extLst>
                <a:ext uri="{FF2B5EF4-FFF2-40B4-BE49-F238E27FC236}">
                  <a16:creationId xmlns:a16="http://schemas.microsoft.com/office/drawing/2014/main" id="{D35A5B71-B0F4-49FA-BBA4-46DA6C17AD38}"/>
                </a:ext>
              </a:extLst>
            </p:cNvPr>
            <p:cNvGrpSpPr/>
            <p:nvPr/>
          </p:nvGrpSpPr>
          <p:grpSpPr>
            <a:xfrm flipV="1">
              <a:off x="4053592" y="5885568"/>
              <a:ext cx="90824" cy="155054"/>
              <a:chOff x="5835476" y="4338932"/>
              <a:chExt cx="90824" cy="155054"/>
            </a:xfrm>
          </p:grpSpPr>
          <p:cxnSp>
            <p:nvCxnSpPr>
              <p:cNvPr id="150" name="直接箭头连接符 86">
                <a:extLst>
                  <a:ext uri="{FF2B5EF4-FFF2-40B4-BE49-F238E27FC236}">
                    <a16:creationId xmlns:a16="http://schemas.microsoft.com/office/drawing/2014/main" id="{D934DFFD-A39C-4C64-9C9C-B59C52AB3611}"/>
                  </a:ext>
                </a:extLst>
              </p:cNvPr>
              <p:cNvCxnSpPr/>
              <p:nvPr/>
            </p:nvCxnSpPr>
            <p:spPr>
              <a:xfrm flipV="1">
                <a:off x="5835476" y="4338932"/>
                <a:ext cx="0" cy="153141"/>
              </a:xfrm>
              <a:prstGeom prst="straightConnector1">
                <a:avLst/>
              </a:prstGeom>
              <a:ln w="19050">
                <a:solidFill>
                  <a:srgbClr val="0000FF"/>
                </a:solidFill>
                <a:tailEnd type="stealth" w="med" len="lg"/>
              </a:ln>
            </p:spPr>
            <p:style>
              <a:lnRef idx="1">
                <a:schemeClr val="accent1"/>
              </a:lnRef>
              <a:fillRef idx="0">
                <a:schemeClr val="accent1"/>
              </a:fillRef>
              <a:effectRef idx="0">
                <a:schemeClr val="accent1"/>
              </a:effectRef>
              <a:fontRef idx="minor">
                <a:schemeClr val="tx1"/>
              </a:fontRef>
            </p:style>
          </p:cxnSp>
          <p:cxnSp>
            <p:nvCxnSpPr>
              <p:cNvPr id="151" name="直接箭头连接符 87">
                <a:extLst>
                  <a:ext uri="{FF2B5EF4-FFF2-40B4-BE49-F238E27FC236}">
                    <a16:creationId xmlns:a16="http://schemas.microsoft.com/office/drawing/2014/main" id="{770841EB-194E-4C38-B4CA-149B43A0F675}"/>
                  </a:ext>
                </a:extLst>
              </p:cNvPr>
              <p:cNvCxnSpPr/>
              <p:nvPr/>
            </p:nvCxnSpPr>
            <p:spPr>
              <a:xfrm flipV="1">
                <a:off x="5926300" y="4340845"/>
                <a:ext cx="0" cy="153141"/>
              </a:xfrm>
              <a:prstGeom prst="straightConnector1">
                <a:avLst/>
              </a:prstGeom>
              <a:ln w="19050">
                <a:solidFill>
                  <a:srgbClr val="0000FF"/>
                </a:solidFill>
                <a:tailEnd type="stealth" w="med" len="lg"/>
              </a:ln>
            </p:spPr>
            <p:style>
              <a:lnRef idx="1">
                <a:schemeClr val="accent1"/>
              </a:lnRef>
              <a:fillRef idx="0">
                <a:schemeClr val="accent1"/>
              </a:fillRef>
              <a:effectRef idx="0">
                <a:schemeClr val="accent1"/>
              </a:effectRef>
              <a:fontRef idx="minor">
                <a:schemeClr val="tx1"/>
              </a:fontRef>
            </p:style>
          </p:cxnSp>
        </p:grpSp>
        <p:sp>
          <p:nvSpPr>
            <p:cNvPr id="132" name="文本框 70">
              <a:extLst>
                <a:ext uri="{FF2B5EF4-FFF2-40B4-BE49-F238E27FC236}">
                  <a16:creationId xmlns:a16="http://schemas.microsoft.com/office/drawing/2014/main" id="{328D0BAA-5B19-4D11-9F85-C8EC47253279}"/>
                </a:ext>
              </a:extLst>
            </p:cNvPr>
            <p:cNvSpPr txBox="1"/>
            <p:nvPr/>
          </p:nvSpPr>
          <p:spPr>
            <a:xfrm>
              <a:off x="4447096" y="4898822"/>
              <a:ext cx="934320" cy="307777"/>
            </a:xfrm>
            <a:prstGeom prst="rect">
              <a:avLst/>
            </a:prstGeom>
            <a:noFill/>
          </p:spPr>
          <p:txBody>
            <a:bodyPr wrap="square" rtlCol="0">
              <a:spAutoFit/>
            </a:bodyPr>
            <a:lstStyle/>
            <a:p>
              <a:r>
                <a:rPr lang="en-US" sz="1400" i="1" dirty="0">
                  <a:solidFill>
                    <a:srgbClr val="FF0000"/>
                  </a:solidFill>
                </a:rPr>
                <a:t>K valley</a:t>
              </a:r>
            </a:p>
          </p:txBody>
        </p:sp>
        <p:sp>
          <p:nvSpPr>
            <p:cNvPr id="133" name="文本框 71">
              <a:extLst>
                <a:ext uri="{FF2B5EF4-FFF2-40B4-BE49-F238E27FC236}">
                  <a16:creationId xmlns:a16="http://schemas.microsoft.com/office/drawing/2014/main" id="{58F61043-B05E-488E-A71C-E02EDD77B62E}"/>
                </a:ext>
              </a:extLst>
            </p:cNvPr>
            <p:cNvSpPr txBox="1"/>
            <p:nvPr/>
          </p:nvSpPr>
          <p:spPr>
            <a:xfrm>
              <a:off x="3617981" y="4895017"/>
              <a:ext cx="958657" cy="307777"/>
            </a:xfrm>
            <a:prstGeom prst="rect">
              <a:avLst/>
            </a:prstGeom>
            <a:noFill/>
          </p:spPr>
          <p:txBody>
            <a:bodyPr wrap="square" rtlCol="0">
              <a:spAutoFit/>
            </a:bodyPr>
            <a:lstStyle/>
            <a:p>
              <a:r>
                <a:rPr lang="en-US" sz="1400" i="1" dirty="0">
                  <a:solidFill>
                    <a:srgbClr val="0000FF"/>
                  </a:solidFill>
                </a:rPr>
                <a:t>K’ valley</a:t>
              </a:r>
            </a:p>
          </p:txBody>
        </p:sp>
        <p:sp>
          <p:nvSpPr>
            <p:cNvPr id="134" name="任意多边形 72">
              <a:extLst>
                <a:ext uri="{FF2B5EF4-FFF2-40B4-BE49-F238E27FC236}">
                  <a16:creationId xmlns:a16="http://schemas.microsoft.com/office/drawing/2014/main" id="{A4006A08-1E6E-4280-AF57-9969CD10BEA8}"/>
                </a:ext>
              </a:extLst>
            </p:cNvPr>
            <p:cNvSpPr/>
            <p:nvPr/>
          </p:nvSpPr>
          <p:spPr>
            <a:xfrm flipH="1">
              <a:off x="6858353" y="5182771"/>
              <a:ext cx="502535" cy="384896"/>
            </a:xfrm>
            <a:custGeom>
              <a:avLst/>
              <a:gdLst>
                <a:gd name="connsiteX0" fmla="*/ 0 w 1568781"/>
                <a:gd name="connsiteY0" fmla="*/ 0 h 853729"/>
                <a:gd name="connsiteX1" fmla="*/ 788724 w 1568781"/>
                <a:gd name="connsiteY1" fmla="*/ 853729 h 853729"/>
                <a:gd name="connsiteX2" fmla="*/ 1568781 w 1568781"/>
                <a:gd name="connsiteY2" fmla="*/ 4334 h 853729"/>
              </a:gdLst>
              <a:ahLst/>
              <a:cxnLst>
                <a:cxn ang="0">
                  <a:pos x="connsiteX0" y="connsiteY0"/>
                </a:cxn>
                <a:cxn ang="0">
                  <a:pos x="connsiteX1" y="connsiteY1"/>
                </a:cxn>
                <a:cxn ang="0">
                  <a:pos x="connsiteX2" y="connsiteY2"/>
                </a:cxn>
              </a:cxnLst>
              <a:rect l="l" t="t" r="r" b="b"/>
              <a:pathLst>
                <a:path w="1568781" h="853729">
                  <a:moveTo>
                    <a:pt x="0" y="0"/>
                  </a:moveTo>
                  <a:cubicBezTo>
                    <a:pt x="263630" y="426503"/>
                    <a:pt x="527261" y="853007"/>
                    <a:pt x="788724" y="853729"/>
                  </a:cubicBezTo>
                  <a:cubicBezTo>
                    <a:pt x="1050187" y="854451"/>
                    <a:pt x="1309484" y="429392"/>
                    <a:pt x="1568781" y="4334"/>
                  </a:cubicBezTo>
                </a:path>
              </a:pathLst>
            </a:cu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5" name="Group 24">
              <a:extLst>
                <a:ext uri="{FF2B5EF4-FFF2-40B4-BE49-F238E27FC236}">
                  <a16:creationId xmlns:a16="http://schemas.microsoft.com/office/drawing/2014/main" id="{890FAA12-FB36-4687-9E78-19CC203B18F5}"/>
                </a:ext>
              </a:extLst>
            </p:cNvPr>
            <p:cNvGrpSpPr/>
            <p:nvPr/>
          </p:nvGrpSpPr>
          <p:grpSpPr>
            <a:xfrm>
              <a:off x="6859592" y="5765814"/>
              <a:ext cx="502535" cy="384896"/>
              <a:chOff x="3160343" y="4416478"/>
              <a:chExt cx="502535" cy="384896"/>
            </a:xfrm>
          </p:grpSpPr>
          <p:sp>
            <p:nvSpPr>
              <p:cNvPr id="148" name="任意多边形 603">
                <a:extLst>
                  <a:ext uri="{FF2B5EF4-FFF2-40B4-BE49-F238E27FC236}">
                    <a16:creationId xmlns:a16="http://schemas.microsoft.com/office/drawing/2014/main" id="{EB7CB8C3-E1E3-468B-A084-EDEFAD345882}"/>
                  </a:ext>
                </a:extLst>
              </p:cNvPr>
              <p:cNvSpPr/>
              <p:nvPr/>
            </p:nvSpPr>
            <p:spPr>
              <a:xfrm flipH="1" flipV="1">
                <a:off x="3160343" y="4416478"/>
                <a:ext cx="502535" cy="384896"/>
              </a:xfrm>
              <a:custGeom>
                <a:avLst/>
                <a:gdLst>
                  <a:gd name="connsiteX0" fmla="*/ 0 w 1568781"/>
                  <a:gd name="connsiteY0" fmla="*/ 0 h 853729"/>
                  <a:gd name="connsiteX1" fmla="*/ 788724 w 1568781"/>
                  <a:gd name="connsiteY1" fmla="*/ 853729 h 853729"/>
                  <a:gd name="connsiteX2" fmla="*/ 1568781 w 1568781"/>
                  <a:gd name="connsiteY2" fmla="*/ 4334 h 853729"/>
                </a:gdLst>
                <a:ahLst/>
                <a:cxnLst>
                  <a:cxn ang="0">
                    <a:pos x="connsiteX0" y="connsiteY0"/>
                  </a:cxn>
                  <a:cxn ang="0">
                    <a:pos x="connsiteX1" y="connsiteY1"/>
                  </a:cxn>
                  <a:cxn ang="0">
                    <a:pos x="connsiteX2" y="connsiteY2"/>
                  </a:cxn>
                </a:cxnLst>
                <a:rect l="l" t="t" r="r" b="b"/>
                <a:pathLst>
                  <a:path w="1568781" h="853729">
                    <a:moveTo>
                      <a:pt x="0" y="0"/>
                    </a:moveTo>
                    <a:cubicBezTo>
                      <a:pt x="263630" y="426503"/>
                      <a:pt x="527261" y="853007"/>
                      <a:pt x="788724" y="853729"/>
                    </a:cubicBezTo>
                    <a:cubicBezTo>
                      <a:pt x="1050187" y="854451"/>
                      <a:pt x="1309484" y="429392"/>
                      <a:pt x="1568781" y="4334"/>
                    </a:cubicBezTo>
                  </a:path>
                </a:pathLst>
              </a:cu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椭圆 410">
                <a:extLst>
                  <a:ext uri="{FF2B5EF4-FFF2-40B4-BE49-F238E27FC236}">
                    <a16:creationId xmlns:a16="http://schemas.microsoft.com/office/drawing/2014/main" id="{296BAFD0-99EE-40A3-A331-BC7CC4F51548}"/>
                  </a:ext>
                </a:extLst>
              </p:cNvPr>
              <p:cNvSpPr/>
              <p:nvPr/>
            </p:nvSpPr>
            <p:spPr>
              <a:xfrm flipV="1">
                <a:off x="3218316" y="4623168"/>
                <a:ext cx="393192" cy="27432"/>
              </a:xfrm>
              <a:prstGeom prst="ellipse">
                <a:avLst/>
              </a:prstGeom>
              <a:solidFill>
                <a:srgbClr val="FF7C80"/>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6" name="Group 485">
              <a:extLst>
                <a:ext uri="{FF2B5EF4-FFF2-40B4-BE49-F238E27FC236}">
                  <a16:creationId xmlns:a16="http://schemas.microsoft.com/office/drawing/2014/main" id="{1B16C08A-3E7D-4870-B733-7DD25365E886}"/>
                </a:ext>
              </a:extLst>
            </p:cNvPr>
            <p:cNvGrpSpPr/>
            <p:nvPr/>
          </p:nvGrpSpPr>
          <p:grpSpPr>
            <a:xfrm flipV="1">
              <a:off x="6126128" y="5840425"/>
              <a:ext cx="502535" cy="384896"/>
              <a:chOff x="3159104" y="3833435"/>
              <a:chExt cx="502535" cy="384896"/>
            </a:xfrm>
          </p:grpSpPr>
          <p:sp>
            <p:nvSpPr>
              <p:cNvPr id="146" name="任意多边形 603">
                <a:extLst>
                  <a:ext uri="{FF2B5EF4-FFF2-40B4-BE49-F238E27FC236}">
                    <a16:creationId xmlns:a16="http://schemas.microsoft.com/office/drawing/2014/main" id="{2E7BE692-55BE-423F-96A8-27E9BC419825}"/>
                  </a:ext>
                </a:extLst>
              </p:cNvPr>
              <p:cNvSpPr/>
              <p:nvPr/>
            </p:nvSpPr>
            <p:spPr>
              <a:xfrm flipH="1">
                <a:off x="3159104" y="3833435"/>
                <a:ext cx="502535" cy="384896"/>
              </a:xfrm>
              <a:custGeom>
                <a:avLst/>
                <a:gdLst>
                  <a:gd name="connsiteX0" fmla="*/ 0 w 1568781"/>
                  <a:gd name="connsiteY0" fmla="*/ 0 h 853729"/>
                  <a:gd name="connsiteX1" fmla="*/ 788724 w 1568781"/>
                  <a:gd name="connsiteY1" fmla="*/ 853729 h 853729"/>
                  <a:gd name="connsiteX2" fmla="*/ 1568781 w 1568781"/>
                  <a:gd name="connsiteY2" fmla="*/ 4334 h 853729"/>
                </a:gdLst>
                <a:ahLst/>
                <a:cxnLst>
                  <a:cxn ang="0">
                    <a:pos x="connsiteX0" y="connsiteY0"/>
                  </a:cxn>
                  <a:cxn ang="0">
                    <a:pos x="connsiteX1" y="connsiteY1"/>
                  </a:cxn>
                  <a:cxn ang="0">
                    <a:pos x="connsiteX2" y="connsiteY2"/>
                  </a:cxn>
                </a:cxnLst>
                <a:rect l="l" t="t" r="r" b="b"/>
                <a:pathLst>
                  <a:path w="1568781" h="853729">
                    <a:moveTo>
                      <a:pt x="0" y="0"/>
                    </a:moveTo>
                    <a:cubicBezTo>
                      <a:pt x="263630" y="426503"/>
                      <a:pt x="527261" y="853007"/>
                      <a:pt x="788724" y="853729"/>
                    </a:cubicBezTo>
                    <a:cubicBezTo>
                      <a:pt x="1050187" y="854451"/>
                      <a:pt x="1309484" y="429392"/>
                      <a:pt x="1568781" y="4334"/>
                    </a:cubicBezTo>
                  </a:path>
                </a:pathLst>
              </a:cu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椭圆 410">
                <a:extLst>
                  <a:ext uri="{FF2B5EF4-FFF2-40B4-BE49-F238E27FC236}">
                    <a16:creationId xmlns:a16="http://schemas.microsoft.com/office/drawing/2014/main" id="{A7E52C35-5AE9-4FAD-B818-6B24BBAD02FD}"/>
                  </a:ext>
                </a:extLst>
              </p:cNvPr>
              <p:cNvSpPr/>
              <p:nvPr/>
            </p:nvSpPr>
            <p:spPr>
              <a:xfrm>
                <a:off x="3248060" y="4081915"/>
                <a:ext cx="324622" cy="27432"/>
              </a:xfrm>
              <a:prstGeom prst="ellipse">
                <a:avLst/>
              </a:prstGeom>
              <a:noFill/>
              <a:ln w="63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7" name="任意多边形 603">
              <a:extLst>
                <a:ext uri="{FF2B5EF4-FFF2-40B4-BE49-F238E27FC236}">
                  <a16:creationId xmlns:a16="http://schemas.microsoft.com/office/drawing/2014/main" id="{78285B18-BABE-4DF8-A9C7-742ED3DCB135}"/>
                </a:ext>
              </a:extLst>
            </p:cNvPr>
            <p:cNvSpPr/>
            <p:nvPr/>
          </p:nvSpPr>
          <p:spPr>
            <a:xfrm flipH="1">
              <a:off x="6124452" y="5179687"/>
              <a:ext cx="502535" cy="384896"/>
            </a:xfrm>
            <a:custGeom>
              <a:avLst/>
              <a:gdLst>
                <a:gd name="connsiteX0" fmla="*/ 0 w 1568781"/>
                <a:gd name="connsiteY0" fmla="*/ 0 h 853729"/>
                <a:gd name="connsiteX1" fmla="*/ 788724 w 1568781"/>
                <a:gd name="connsiteY1" fmla="*/ 853729 h 853729"/>
                <a:gd name="connsiteX2" fmla="*/ 1568781 w 1568781"/>
                <a:gd name="connsiteY2" fmla="*/ 4334 h 853729"/>
              </a:gdLst>
              <a:ahLst/>
              <a:cxnLst>
                <a:cxn ang="0">
                  <a:pos x="connsiteX0" y="connsiteY0"/>
                </a:cxn>
                <a:cxn ang="0">
                  <a:pos x="connsiteX1" y="connsiteY1"/>
                </a:cxn>
                <a:cxn ang="0">
                  <a:pos x="connsiteX2" y="connsiteY2"/>
                </a:cxn>
              </a:cxnLst>
              <a:rect l="l" t="t" r="r" b="b"/>
              <a:pathLst>
                <a:path w="1568781" h="853729">
                  <a:moveTo>
                    <a:pt x="0" y="0"/>
                  </a:moveTo>
                  <a:cubicBezTo>
                    <a:pt x="263630" y="426503"/>
                    <a:pt x="527261" y="853007"/>
                    <a:pt x="788724" y="853729"/>
                  </a:cubicBezTo>
                  <a:cubicBezTo>
                    <a:pt x="1050187" y="854451"/>
                    <a:pt x="1309484" y="429392"/>
                    <a:pt x="1568781" y="4334"/>
                  </a:cubicBezTo>
                </a:path>
              </a:pathLst>
            </a:cu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椭圆 410">
              <a:extLst>
                <a:ext uri="{FF2B5EF4-FFF2-40B4-BE49-F238E27FC236}">
                  <a16:creationId xmlns:a16="http://schemas.microsoft.com/office/drawing/2014/main" id="{7EB703EA-E0CB-4350-8A45-94569F0EC2AB}"/>
                </a:ext>
              </a:extLst>
            </p:cNvPr>
            <p:cNvSpPr/>
            <p:nvPr/>
          </p:nvSpPr>
          <p:spPr>
            <a:xfrm flipV="1">
              <a:off x="6974334" y="5862899"/>
              <a:ext cx="274320" cy="27432"/>
            </a:xfrm>
            <a:prstGeom prst="ellipse">
              <a:avLst/>
            </a:prstGeom>
            <a:solidFill>
              <a:srgbClr val="FF7C80"/>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9" name="直接箭头连接符 78">
              <a:extLst>
                <a:ext uri="{FF2B5EF4-FFF2-40B4-BE49-F238E27FC236}">
                  <a16:creationId xmlns:a16="http://schemas.microsoft.com/office/drawing/2014/main" id="{818A7A8F-9929-4EE1-88F4-B7D1ACA35C5F}"/>
                </a:ext>
              </a:extLst>
            </p:cNvPr>
            <p:cNvCxnSpPr/>
            <p:nvPr/>
          </p:nvCxnSpPr>
          <p:spPr>
            <a:xfrm flipV="1">
              <a:off x="7153565" y="5795470"/>
              <a:ext cx="0" cy="153141"/>
            </a:xfrm>
            <a:prstGeom prst="straightConnector1">
              <a:avLst/>
            </a:prstGeom>
            <a:ln w="19050">
              <a:solidFill>
                <a:srgbClr val="FF0000"/>
              </a:solidFill>
              <a:tailEnd type="stealth" w="med" len="lg"/>
            </a:ln>
          </p:spPr>
          <p:style>
            <a:lnRef idx="1">
              <a:schemeClr val="accent1"/>
            </a:lnRef>
            <a:fillRef idx="0">
              <a:schemeClr val="accent1"/>
            </a:fillRef>
            <a:effectRef idx="0">
              <a:schemeClr val="accent1"/>
            </a:effectRef>
            <a:fontRef idx="minor">
              <a:schemeClr val="tx1"/>
            </a:fontRef>
          </p:style>
        </p:cxnSp>
        <p:cxnSp>
          <p:nvCxnSpPr>
            <p:cNvPr id="140" name="直接箭头连接符 79">
              <a:extLst>
                <a:ext uri="{FF2B5EF4-FFF2-40B4-BE49-F238E27FC236}">
                  <a16:creationId xmlns:a16="http://schemas.microsoft.com/office/drawing/2014/main" id="{E014122E-02AF-4B2B-B0D2-6C8F69AE5E76}"/>
                </a:ext>
              </a:extLst>
            </p:cNvPr>
            <p:cNvCxnSpPr/>
            <p:nvPr/>
          </p:nvCxnSpPr>
          <p:spPr>
            <a:xfrm flipV="1">
              <a:off x="7099285" y="5916773"/>
              <a:ext cx="0" cy="153141"/>
            </a:xfrm>
            <a:prstGeom prst="straightConnector1">
              <a:avLst/>
            </a:prstGeom>
            <a:ln w="19050">
              <a:solidFill>
                <a:srgbClr val="FF0000"/>
              </a:solidFill>
              <a:tailEnd type="stealth" w="med" len="lg"/>
            </a:ln>
          </p:spPr>
          <p:style>
            <a:lnRef idx="1">
              <a:schemeClr val="accent1"/>
            </a:lnRef>
            <a:fillRef idx="0">
              <a:schemeClr val="accent1"/>
            </a:fillRef>
            <a:effectRef idx="0">
              <a:schemeClr val="accent1"/>
            </a:effectRef>
            <a:fontRef idx="minor">
              <a:schemeClr val="tx1"/>
            </a:fontRef>
          </p:style>
        </p:cxnSp>
        <p:cxnSp>
          <p:nvCxnSpPr>
            <p:cNvPr id="141" name="直接箭头连接符 80">
              <a:extLst>
                <a:ext uri="{FF2B5EF4-FFF2-40B4-BE49-F238E27FC236}">
                  <a16:creationId xmlns:a16="http://schemas.microsoft.com/office/drawing/2014/main" id="{ECA7CF56-2266-4EAA-BB38-03D667996831}"/>
                </a:ext>
              </a:extLst>
            </p:cNvPr>
            <p:cNvCxnSpPr/>
            <p:nvPr/>
          </p:nvCxnSpPr>
          <p:spPr>
            <a:xfrm flipV="1">
              <a:off x="7190109" y="5918686"/>
              <a:ext cx="0" cy="153141"/>
            </a:xfrm>
            <a:prstGeom prst="straightConnector1">
              <a:avLst/>
            </a:prstGeom>
            <a:ln w="19050">
              <a:solidFill>
                <a:srgbClr val="FF0000"/>
              </a:solidFill>
              <a:tailEnd type="stealth" w="med" len="lg"/>
            </a:ln>
          </p:spPr>
          <p:style>
            <a:lnRef idx="1">
              <a:schemeClr val="accent1"/>
            </a:lnRef>
            <a:fillRef idx="0">
              <a:schemeClr val="accent1"/>
            </a:fillRef>
            <a:effectRef idx="0">
              <a:schemeClr val="accent1"/>
            </a:effectRef>
            <a:fontRef idx="minor">
              <a:schemeClr val="tx1"/>
            </a:fontRef>
          </p:style>
        </p:cxnSp>
        <p:sp>
          <p:nvSpPr>
            <p:cNvPr id="142" name="文本框 70">
              <a:extLst>
                <a:ext uri="{FF2B5EF4-FFF2-40B4-BE49-F238E27FC236}">
                  <a16:creationId xmlns:a16="http://schemas.microsoft.com/office/drawing/2014/main" id="{D0CF3538-E3B2-4CB7-8C6C-EC17F4340991}"/>
                </a:ext>
              </a:extLst>
            </p:cNvPr>
            <p:cNvSpPr txBox="1"/>
            <p:nvPr/>
          </p:nvSpPr>
          <p:spPr>
            <a:xfrm>
              <a:off x="6964049" y="4943456"/>
              <a:ext cx="332937" cy="307777"/>
            </a:xfrm>
            <a:prstGeom prst="rect">
              <a:avLst/>
            </a:prstGeom>
            <a:noFill/>
          </p:spPr>
          <p:txBody>
            <a:bodyPr wrap="square" rtlCol="0">
              <a:spAutoFit/>
            </a:bodyPr>
            <a:lstStyle/>
            <a:p>
              <a:r>
                <a:rPr lang="en-US" sz="1400" i="1" dirty="0">
                  <a:solidFill>
                    <a:srgbClr val="FF0000"/>
                  </a:solidFill>
                </a:rPr>
                <a:t>K</a:t>
              </a:r>
            </a:p>
          </p:txBody>
        </p:sp>
        <p:sp>
          <p:nvSpPr>
            <p:cNvPr id="143" name="文本框 71">
              <a:extLst>
                <a:ext uri="{FF2B5EF4-FFF2-40B4-BE49-F238E27FC236}">
                  <a16:creationId xmlns:a16="http://schemas.microsoft.com/office/drawing/2014/main" id="{B5E4C660-E16B-4250-98EF-3C8F55FBD71E}"/>
                </a:ext>
              </a:extLst>
            </p:cNvPr>
            <p:cNvSpPr txBox="1"/>
            <p:nvPr/>
          </p:nvSpPr>
          <p:spPr>
            <a:xfrm>
              <a:off x="6255419" y="4937829"/>
              <a:ext cx="374743" cy="307777"/>
            </a:xfrm>
            <a:prstGeom prst="rect">
              <a:avLst/>
            </a:prstGeom>
            <a:noFill/>
          </p:spPr>
          <p:txBody>
            <a:bodyPr wrap="square" rtlCol="0">
              <a:spAutoFit/>
            </a:bodyPr>
            <a:lstStyle/>
            <a:p>
              <a:r>
                <a:rPr lang="en-US" sz="1400" i="1" dirty="0">
                  <a:solidFill>
                    <a:srgbClr val="0000FF"/>
                  </a:solidFill>
                </a:rPr>
                <a:t>K’</a:t>
              </a:r>
            </a:p>
          </p:txBody>
        </p:sp>
        <p:cxnSp>
          <p:nvCxnSpPr>
            <p:cNvPr id="144" name="直接箭头连接符 76">
              <a:extLst>
                <a:ext uri="{FF2B5EF4-FFF2-40B4-BE49-F238E27FC236}">
                  <a16:creationId xmlns:a16="http://schemas.microsoft.com/office/drawing/2014/main" id="{E12E8A8A-F445-4540-92FA-12A17EF5A652}"/>
                </a:ext>
              </a:extLst>
            </p:cNvPr>
            <p:cNvCxnSpPr/>
            <p:nvPr/>
          </p:nvCxnSpPr>
          <p:spPr>
            <a:xfrm flipV="1">
              <a:off x="7062741" y="5793557"/>
              <a:ext cx="0" cy="153141"/>
            </a:xfrm>
            <a:prstGeom prst="straightConnector1">
              <a:avLst/>
            </a:prstGeom>
            <a:ln w="19050">
              <a:solidFill>
                <a:srgbClr val="FF0000"/>
              </a:solidFill>
              <a:tailEnd type="stealth" w="med" len="lg"/>
            </a:ln>
          </p:spPr>
          <p:style>
            <a:lnRef idx="1">
              <a:schemeClr val="accent1"/>
            </a:lnRef>
            <a:fillRef idx="0">
              <a:schemeClr val="accent1"/>
            </a:fillRef>
            <a:effectRef idx="0">
              <a:schemeClr val="accent1"/>
            </a:effectRef>
            <a:fontRef idx="minor">
              <a:schemeClr val="tx1"/>
            </a:fontRef>
          </p:style>
        </p:cxnSp>
        <p:sp>
          <p:nvSpPr>
            <p:cNvPr id="145" name="Arrow: Right 144">
              <a:extLst>
                <a:ext uri="{FF2B5EF4-FFF2-40B4-BE49-F238E27FC236}">
                  <a16:creationId xmlns:a16="http://schemas.microsoft.com/office/drawing/2014/main" id="{6F4060E3-7B2A-4647-B50F-A0BA0C9F2FC4}"/>
                </a:ext>
              </a:extLst>
            </p:cNvPr>
            <p:cNvSpPr/>
            <p:nvPr/>
          </p:nvSpPr>
          <p:spPr>
            <a:xfrm>
              <a:off x="4937813" y="5488930"/>
              <a:ext cx="1300451" cy="384896"/>
            </a:xfrm>
            <a:prstGeom prst="right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i="1" dirty="0">
                  <a:solidFill>
                    <a:schemeClr val="tx1"/>
                  </a:solidFill>
                </a:rPr>
                <a:t>e-e</a:t>
              </a:r>
              <a:r>
                <a:rPr lang="en-US" sz="1200" dirty="0">
                  <a:solidFill>
                    <a:schemeClr val="tx1"/>
                  </a:solidFill>
                </a:rPr>
                <a:t> interaction</a:t>
              </a:r>
            </a:p>
          </p:txBody>
        </p:sp>
      </p:grpSp>
      <p:sp>
        <p:nvSpPr>
          <p:cNvPr id="5" name="TextBox 4">
            <a:extLst>
              <a:ext uri="{FF2B5EF4-FFF2-40B4-BE49-F238E27FC236}">
                <a16:creationId xmlns:a16="http://schemas.microsoft.com/office/drawing/2014/main" id="{5731188B-0977-4F59-9BD9-59F8734BDE1C}"/>
              </a:ext>
            </a:extLst>
          </p:cNvPr>
          <p:cNvSpPr txBox="1"/>
          <p:nvPr/>
        </p:nvSpPr>
        <p:spPr>
          <a:xfrm>
            <a:off x="7474775" y="3539270"/>
            <a:ext cx="1003801" cy="276999"/>
          </a:xfrm>
          <a:prstGeom prst="rect">
            <a:avLst/>
          </a:prstGeom>
          <a:noFill/>
        </p:spPr>
        <p:txBody>
          <a:bodyPr wrap="none" rtlCol="0">
            <a:spAutoFit/>
          </a:bodyPr>
          <a:lstStyle/>
          <a:p>
            <a:r>
              <a:rPr lang="en-US" sz="1200" dirty="0"/>
              <a:t>Energy (eV)</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02ED0CECD0B641A5BB9FB5CB620836" ma:contentTypeVersion="1" ma:contentTypeDescription="Create a new document." ma:contentTypeScope="" ma:versionID="83dda36b849837e9f775fc17b333851c">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BA133D0-B68C-454C-B1F3-3BA6476937CA}"/>
</file>

<file path=customXml/itemProps2.xml><?xml version="1.0" encoding="utf-8"?>
<ds:datastoreItem xmlns:ds="http://schemas.openxmlformats.org/officeDocument/2006/customXml" ds:itemID="{E48BAF59-B51E-41C4-920C-4464BD3E2959}"/>
</file>

<file path=customXml/itemProps3.xml><?xml version="1.0" encoding="utf-8"?>
<ds:datastoreItem xmlns:ds="http://schemas.openxmlformats.org/officeDocument/2006/customXml" ds:itemID="{56F5B695-EFC7-4900-9352-34ABBECD60EF}"/>
</file>

<file path=docProps/app.xml><?xml version="1.0" encoding="utf-8"?>
<Properties xmlns="http://schemas.openxmlformats.org/officeDocument/2006/extended-properties" xmlns:vt="http://schemas.openxmlformats.org/officeDocument/2006/docPropsVTypes">
  <TotalTime>6182</TotalTime>
  <Words>950</Words>
  <Application>Microsoft Office PowerPoint</Application>
  <PresentationFormat>On-screen Show (4:3)</PresentationFormat>
  <Paragraphs>45</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168</cp:revision>
  <cp:lastPrinted>2019-07-16T13:07:28Z</cp:lastPrinted>
  <dcterms:created xsi:type="dcterms:W3CDTF">2004-08-07T03:10:56Z</dcterms:created>
  <dcterms:modified xsi:type="dcterms:W3CDTF">2020-11-06T21:23:24Z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0x0101000802ED0CECD0B641A5BB9FB5CB620836</vt:lpwstr>
  </property>
</Properties>
</file>