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3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333399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74" autoAdjust="0"/>
    <p:restoredTop sz="96283" autoAdjust="0"/>
  </p:normalViewPr>
  <p:slideViewPr>
    <p:cSldViewPr snapToGrid="0">
      <p:cViewPr varScale="1">
        <p:scale>
          <a:sx n="118" d="100"/>
          <a:sy n="118" d="100"/>
        </p:scale>
        <p:origin x="114" y="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7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265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5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4100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7729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s://doi.org/10.1038/s41467-020-19285-9" TargetMode="External"/><Relationship Id="rId4" Type="http://schemas.openxmlformats.org/officeDocument/2006/relationships/image" Target="../media/image2.jpeg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image" Target="../media/image3.png"/><Relationship Id="rId7" Type="http://schemas.openxmlformats.org/officeDocument/2006/relationships/hyperlink" Target="https://doi.org/10.1038/s41467-020-19285-9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4.png"/><Relationship Id="rId9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49419" y="1587582"/>
            <a:ext cx="4364913" cy="4601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 algn="just"/>
            <a:r>
              <a:rPr lang="en-US" sz="1200" dirty="0" smtClean="0"/>
              <a:t>Electric </a:t>
            </a:r>
            <a:r>
              <a:rPr lang="en-US" sz="1200" dirty="0"/>
              <a:t>fields </a:t>
            </a:r>
            <a:r>
              <a:rPr lang="en-US" sz="1200" dirty="0" smtClean="0"/>
              <a:t>can </a:t>
            </a:r>
            <a:r>
              <a:rPr lang="en-US" sz="1200" dirty="0"/>
              <a:t>control the magnetism of </a:t>
            </a:r>
            <a:r>
              <a:rPr lang="en-US" sz="1200" dirty="0" err="1" smtClean="0"/>
              <a:t>multiferroic</a:t>
            </a:r>
            <a:r>
              <a:rPr lang="en-US" sz="1200" dirty="0" smtClean="0"/>
              <a:t> materials, </a:t>
            </a:r>
            <a:r>
              <a:rPr lang="en-US" sz="1200" dirty="0"/>
              <a:t>making them </a:t>
            </a:r>
            <a:r>
              <a:rPr lang="en-US" sz="1200" dirty="0" smtClean="0"/>
              <a:t>technologically interesting. Finding a </a:t>
            </a:r>
            <a:r>
              <a:rPr lang="en-US" sz="1200" dirty="0"/>
              <a:t>ferroelectric ferromagnet that is </a:t>
            </a:r>
            <a:r>
              <a:rPr lang="en-US" sz="1200" dirty="0" smtClean="0"/>
              <a:t>coupled </a:t>
            </a:r>
            <a:r>
              <a:rPr lang="en-US" sz="1200" dirty="0"/>
              <a:t>at room temperature is the grand challenge of multiferroics and </a:t>
            </a:r>
            <a:r>
              <a:rPr lang="en-US" sz="1200" dirty="0" err="1"/>
              <a:t>magnetoelectrics</a:t>
            </a:r>
            <a:r>
              <a:rPr lang="en-US" sz="1200" dirty="0"/>
              <a:t>. </a:t>
            </a:r>
            <a:r>
              <a:rPr lang="en-US" sz="1200" dirty="0" err="1"/>
              <a:t>Heteroepitaxy</a:t>
            </a:r>
            <a:r>
              <a:rPr lang="en-US" sz="1200" dirty="0"/>
              <a:t> enlarges the </a:t>
            </a:r>
            <a:r>
              <a:rPr lang="en-US" sz="1200" dirty="0" smtClean="0"/>
              <a:t>materials design </a:t>
            </a:r>
            <a:r>
              <a:rPr lang="en-US" sz="1200" dirty="0"/>
              <a:t>space to achieve this difficult </a:t>
            </a:r>
            <a:r>
              <a:rPr lang="en-US" sz="1200" dirty="0" smtClean="0"/>
              <a:t>goal. </a:t>
            </a:r>
            <a:r>
              <a:rPr lang="en-US" sz="1200" dirty="0" err="1" smtClean="0"/>
              <a:t>Superlattices</a:t>
            </a:r>
            <a:r>
              <a:rPr lang="en-US" sz="1200" dirty="0" smtClean="0"/>
              <a:t> </a:t>
            </a:r>
            <a:r>
              <a:rPr lang="en-US" sz="1200" dirty="0"/>
              <a:t>of </a:t>
            </a:r>
            <a:r>
              <a:rPr lang="en-US" sz="1200" dirty="0" smtClean="0"/>
              <a:t>(LuFeO</a:t>
            </a:r>
            <a:r>
              <a:rPr lang="en-US" sz="1200" baseline="-25000" dirty="0" smtClean="0"/>
              <a:t>3</a:t>
            </a:r>
            <a:r>
              <a:rPr lang="en-US" sz="1200" dirty="0" smtClean="0"/>
              <a:t>)</a:t>
            </a:r>
            <a:r>
              <a:rPr lang="en-US" sz="1200" baseline="-25000" dirty="0" smtClean="0"/>
              <a:t>m</a:t>
            </a:r>
            <a:r>
              <a:rPr lang="en-US" sz="1200" dirty="0" smtClean="0"/>
              <a:t>/(LuFe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O</a:t>
            </a:r>
            <a:r>
              <a:rPr lang="en-US" sz="1200" baseline="-25000" dirty="0" smtClean="0"/>
              <a:t>4</a:t>
            </a:r>
            <a:r>
              <a:rPr lang="en-US" sz="1200" dirty="0" smtClean="0"/>
              <a:t>)</a:t>
            </a:r>
            <a:r>
              <a:rPr lang="en-US" sz="1200" baseline="-25000" dirty="0" smtClean="0"/>
              <a:t>n</a:t>
            </a:r>
            <a:r>
              <a:rPr lang="en-US" sz="1200" dirty="0" smtClean="0"/>
              <a:t> are </a:t>
            </a:r>
            <a:r>
              <a:rPr lang="en-US" sz="1200" dirty="0"/>
              <a:t>room temperature </a:t>
            </a:r>
            <a:r>
              <a:rPr lang="en-US" sz="1200" dirty="0" err="1"/>
              <a:t>multiferroics</a:t>
            </a:r>
            <a:r>
              <a:rPr lang="en-US" sz="1200" dirty="0"/>
              <a:t> that sport ferroelectric </a:t>
            </a:r>
            <a:r>
              <a:rPr lang="en-US" sz="1200" dirty="0" smtClean="0"/>
              <a:t>ferrimagnetism. </a:t>
            </a:r>
            <a:r>
              <a:rPr lang="en-US" sz="1200" dirty="0"/>
              <a:t>However, the microscopic nature of the interface effects and their connection to the robust magnetism in this system are </a:t>
            </a:r>
            <a:r>
              <a:rPr lang="en-US" sz="1200" dirty="0" smtClean="0"/>
              <a:t>under-explored and not understood.</a:t>
            </a:r>
          </a:p>
          <a:p>
            <a:pPr algn="just">
              <a:spcBef>
                <a:spcPts val="600"/>
              </a:spcBef>
            </a:pPr>
            <a:r>
              <a:rPr lang="en-US" sz="1200" dirty="0" smtClean="0"/>
              <a:t>The Figure summarizes </a:t>
            </a:r>
            <a:r>
              <a:rPr lang="en-US" sz="1200" dirty="0"/>
              <a:t>the magnetic circular dichroic responses of all </a:t>
            </a:r>
            <a:r>
              <a:rPr lang="en-US" sz="1200" dirty="0" err="1" smtClean="0"/>
              <a:t>superlattices</a:t>
            </a:r>
            <a:r>
              <a:rPr lang="en-US" sz="1200" dirty="0" smtClean="0"/>
              <a:t> studied by this collaboration of MagLab users. Figure </a:t>
            </a:r>
            <a:r>
              <a:rPr lang="en-US" sz="1200" b="1" dirty="0" smtClean="0"/>
              <a:t>(a) </a:t>
            </a:r>
            <a:r>
              <a:rPr lang="en-US" sz="1200" dirty="0" smtClean="0"/>
              <a:t>shows the crystal structure of the (3,1) </a:t>
            </a:r>
            <a:r>
              <a:rPr lang="en-US" sz="1200" dirty="0" err="1" smtClean="0"/>
              <a:t>superlattice</a:t>
            </a:r>
            <a:r>
              <a:rPr lang="en-US" sz="1200" dirty="0" smtClean="0"/>
              <a:t>. </a:t>
            </a:r>
            <a:r>
              <a:rPr lang="en-US" sz="1200" b="1" dirty="0" smtClean="0"/>
              <a:t>(b) </a:t>
            </a:r>
            <a:r>
              <a:rPr lang="en-US" sz="1200" dirty="0" smtClean="0"/>
              <a:t>shows the </a:t>
            </a:r>
            <a:r>
              <a:rPr lang="en-US" sz="1200" dirty="0"/>
              <a:t>interface response </a:t>
            </a:r>
            <a:r>
              <a:rPr lang="en-US" sz="1200" dirty="0" smtClean="0"/>
              <a:t>revealed by </a:t>
            </a:r>
            <a:r>
              <a:rPr lang="en-US" sz="1200" dirty="0"/>
              <a:t>subtracting the spectra of </a:t>
            </a:r>
            <a:r>
              <a:rPr lang="en-US" sz="1200" dirty="0" smtClean="0"/>
              <a:t>bulk LuFeO</a:t>
            </a:r>
            <a:r>
              <a:rPr lang="en-US" sz="1200" baseline="-25000" dirty="0" smtClean="0"/>
              <a:t>3</a:t>
            </a:r>
            <a:r>
              <a:rPr lang="en-US" sz="1200" dirty="0" smtClean="0"/>
              <a:t> and LuFe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O</a:t>
            </a:r>
            <a:r>
              <a:rPr lang="en-US" sz="1200" baseline="-25000" dirty="0" smtClean="0"/>
              <a:t>4</a:t>
            </a:r>
            <a:r>
              <a:rPr lang="en-US" sz="1200" dirty="0" smtClean="0"/>
              <a:t> </a:t>
            </a:r>
            <a:r>
              <a:rPr lang="en-US" sz="1200" dirty="0"/>
              <a:t>in proper proportion. </a:t>
            </a:r>
            <a:r>
              <a:rPr lang="en-US" sz="1200" dirty="0" smtClean="0"/>
              <a:t>There is a dramatic </a:t>
            </a:r>
            <a:r>
              <a:rPr lang="en-US" sz="1200" dirty="0"/>
              <a:t>intensity change above </a:t>
            </a:r>
            <a:r>
              <a:rPr lang="en-US" sz="1200" dirty="0" smtClean="0"/>
              <a:t>2eV </a:t>
            </a:r>
            <a:r>
              <a:rPr lang="en-US" sz="1200" dirty="0" smtClean="0"/>
              <a:t>at the interfaces of </a:t>
            </a:r>
            <a:r>
              <a:rPr lang="en-US" sz="1200" dirty="0" smtClean="0"/>
              <a:t>the three </a:t>
            </a:r>
            <a:r>
              <a:rPr lang="en-US" sz="1200" dirty="0" err="1" smtClean="0"/>
              <a:t>superlattices</a:t>
            </a:r>
            <a:r>
              <a:rPr lang="en-US" sz="1200" dirty="0" smtClean="0"/>
              <a:t>. Analysis </a:t>
            </a:r>
            <a:r>
              <a:rPr lang="en-US" sz="1200" dirty="0"/>
              <a:t>of the interface spectra at different </a:t>
            </a:r>
            <a:r>
              <a:rPr lang="en-US" sz="1200" dirty="0" smtClean="0"/>
              <a:t>energies </a:t>
            </a:r>
            <a:r>
              <a:rPr lang="en-US" sz="1200" dirty="0"/>
              <a:t>reveals that increased Lu-layer distortion selectively enhances the spin-up charge transfer.</a:t>
            </a:r>
            <a:r>
              <a:rPr lang="en-US" sz="1200" i="1" dirty="0"/>
              <a:t> </a:t>
            </a:r>
            <a:r>
              <a:rPr lang="en-US" sz="1200" i="1" u="sng" dirty="0"/>
              <a:t>Because the dichroic signal is proportional to magnetization, this implies that enhanced magnetization in the LuFe</a:t>
            </a:r>
            <a:r>
              <a:rPr lang="en-US" sz="1200" i="1" u="sng" baseline="-25000" dirty="0"/>
              <a:t>2</a:t>
            </a:r>
            <a:r>
              <a:rPr lang="en-US" sz="1200" i="1" u="sng" dirty="0"/>
              <a:t>O</a:t>
            </a:r>
            <a:r>
              <a:rPr lang="en-US" sz="1200" i="1" u="sng" baseline="-25000" dirty="0"/>
              <a:t>4</a:t>
            </a:r>
            <a:r>
              <a:rPr lang="en-US" sz="1200" i="1" u="sng" dirty="0"/>
              <a:t> layers boosts the Curie temperature in these </a:t>
            </a:r>
            <a:r>
              <a:rPr lang="en-US" sz="1200" i="1" u="sng" dirty="0" err="1"/>
              <a:t>multiferroic</a:t>
            </a:r>
            <a:r>
              <a:rPr lang="en-US" sz="1200" i="1" u="sng" dirty="0"/>
              <a:t> </a:t>
            </a:r>
            <a:r>
              <a:rPr lang="en-US" sz="1200" i="1" u="sng" dirty="0" err="1" smtClean="0"/>
              <a:t>superlattices</a:t>
            </a:r>
            <a:r>
              <a:rPr lang="en-US" sz="1200" dirty="0" smtClean="0"/>
              <a:t>. </a:t>
            </a:r>
            <a:r>
              <a:rPr lang="en-US" sz="1200" b="1" dirty="0" smtClean="0"/>
              <a:t>(c) </a:t>
            </a:r>
            <a:r>
              <a:rPr lang="en-US" sz="1200" dirty="0"/>
              <a:t>shows how constant energy cuts of the dichroic spectra reveal optical hysteresis loops. </a:t>
            </a:r>
          </a:p>
        </p:txBody>
      </p:sp>
      <p:sp>
        <p:nvSpPr>
          <p:cNvPr id="21" name="Line 42">
            <a:extLst>
              <a:ext uri="{FF2B5EF4-FFF2-40B4-BE49-F238E27FC236}">
                <a16:creationId xmlns:a16="http://schemas.microsoft.com/office/drawing/2014/main" id="{84FB79A5-BC68-4B1F-8CB9-C52BC889F9A3}"/>
              </a:ext>
            </a:extLst>
          </p:cNvPr>
          <p:cNvSpPr>
            <a:spLocks noChangeShapeType="1"/>
          </p:cNvSpPr>
          <p:nvPr/>
        </p:nvSpPr>
        <p:spPr bwMode="auto">
          <a:xfrm>
            <a:off x="93279" y="152440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3" name="Picture 22" descr="JustM_purple.jpg">
            <a:extLst>
              <a:ext uri="{FF2B5EF4-FFF2-40B4-BE49-F238E27FC236}">
                <a16:creationId xmlns:a16="http://schemas.microsoft.com/office/drawing/2014/main" id="{C360AAD3-38DF-426F-ABE7-34C4CA4B31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411" y="267972"/>
            <a:ext cx="661711" cy="788645"/>
          </a:xfrm>
          <a:prstGeom prst="rect">
            <a:avLst/>
          </a:prstGeom>
        </p:spPr>
      </p:pic>
      <p:pic>
        <p:nvPicPr>
          <p:cNvPr id="14" name="Picture 13" descr="NSF logo.jpg">
            <a:extLst>
              <a:ext uri="{FF2B5EF4-FFF2-40B4-BE49-F238E27FC236}">
                <a16:creationId xmlns:a16="http://schemas.microsoft.com/office/drawing/2014/main" id="{5544D278-922D-8642-8C9A-983C52C04AFD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148699" y="183302"/>
            <a:ext cx="956432" cy="962193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160B34EC-9413-794D-8D06-AE96A7D3280B}"/>
              </a:ext>
            </a:extLst>
          </p:cNvPr>
          <p:cNvSpPr/>
          <p:nvPr/>
        </p:nvSpPr>
        <p:spPr>
          <a:xfrm>
            <a:off x="519337" y="61047"/>
            <a:ext cx="806873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400" b="1" dirty="0">
                <a:solidFill>
                  <a:srgbClr val="000000"/>
                </a:solidFill>
              </a:rPr>
              <a:t>Site-specific spectroscopic measurement of spin and charge in </a:t>
            </a:r>
            <a:r>
              <a:rPr lang="en-US" sz="1400" b="1" dirty="0" err="1" smtClean="0">
                <a:solidFill>
                  <a:srgbClr val="000000"/>
                </a:solidFill>
              </a:rPr>
              <a:t>multiferroic</a:t>
            </a:r>
            <a:r>
              <a:rPr lang="en-US" sz="1400" b="1" dirty="0" smtClean="0">
                <a:solidFill>
                  <a:srgbClr val="000000"/>
                </a:solidFill>
              </a:rPr>
              <a:t> </a:t>
            </a:r>
            <a:r>
              <a:rPr lang="en-US" sz="1400" b="1" dirty="0">
                <a:solidFill>
                  <a:srgbClr val="000000"/>
                </a:solidFill>
              </a:rPr>
              <a:t>superlattices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05F5025-815C-0943-9214-26E5971866F3}"/>
              </a:ext>
            </a:extLst>
          </p:cNvPr>
          <p:cNvSpPr/>
          <p:nvPr/>
        </p:nvSpPr>
        <p:spPr>
          <a:xfrm>
            <a:off x="694337" y="369409"/>
            <a:ext cx="738513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050" dirty="0">
                <a:solidFill>
                  <a:srgbClr val="000000"/>
                </a:solidFill>
              </a:rPr>
              <a:t>S. Fan</a:t>
            </a:r>
            <a:r>
              <a:rPr lang="en-US" sz="1050" baseline="30000" dirty="0">
                <a:solidFill>
                  <a:srgbClr val="000000"/>
                </a:solidFill>
              </a:rPr>
              <a:t>1</a:t>
            </a:r>
            <a:r>
              <a:rPr lang="en-US" sz="1050" dirty="0">
                <a:solidFill>
                  <a:srgbClr val="000000"/>
                </a:solidFill>
              </a:rPr>
              <a:t>, H. Das</a:t>
            </a:r>
            <a:r>
              <a:rPr lang="en-US" sz="1050" baseline="30000" dirty="0">
                <a:solidFill>
                  <a:srgbClr val="000000"/>
                </a:solidFill>
              </a:rPr>
              <a:t> 2</a:t>
            </a:r>
            <a:r>
              <a:rPr lang="en-US" sz="1050" dirty="0">
                <a:solidFill>
                  <a:srgbClr val="000000"/>
                </a:solidFill>
              </a:rPr>
              <a:t>, A. Rébola</a:t>
            </a:r>
            <a:r>
              <a:rPr lang="en-US" sz="1050" baseline="30000" dirty="0">
                <a:solidFill>
                  <a:srgbClr val="000000"/>
                </a:solidFill>
              </a:rPr>
              <a:t>3</a:t>
            </a:r>
            <a:r>
              <a:rPr lang="en-US" sz="1050" dirty="0">
                <a:solidFill>
                  <a:srgbClr val="000000"/>
                </a:solidFill>
              </a:rPr>
              <a:t>, K. Smith</a:t>
            </a:r>
            <a:r>
              <a:rPr lang="en-US" sz="1050" baseline="30000" dirty="0">
                <a:solidFill>
                  <a:srgbClr val="000000"/>
                </a:solidFill>
              </a:rPr>
              <a:t>4</a:t>
            </a:r>
            <a:r>
              <a:rPr lang="en-US" sz="1050" dirty="0">
                <a:solidFill>
                  <a:srgbClr val="000000"/>
                </a:solidFill>
              </a:rPr>
              <a:t>, J. Mundy</a:t>
            </a:r>
            <a:r>
              <a:rPr lang="en-US" sz="1050" baseline="30000" dirty="0">
                <a:solidFill>
                  <a:srgbClr val="000000"/>
                </a:solidFill>
              </a:rPr>
              <a:t>5</a:t>
            </a:r>
            <a:r>
              <a:rPr lang="en-US" sz="1050" dirty="0">
                <a:solidFill>
                  <a:srgbClr val="000000"/>
                </a:solidFill>
              </a:rPr>
              <a:t> , C. Brooks</a:t>
            </a:r>
            <a:r>
              <a:rPr lang="en-US" sz="1050" baseline="30000" dirty="0">
                <a:solidFill>
                  <a:srgbClr val="000000"/>
                </a:solidFill>
              </a:rPr>
              <a:t>5</a:t>
            </a:r>
            <a:r>
              <a:rPr lang="en-US" sz="1050" dirty="0">
                <a:solidFill>
                  <a:srgbClr val="000000"/>
                </a:solidFill>
              </a:rPr>
              <a:t>, M. Holtz</a:t>
            </a:r>
            <a:r>
              <a:rPr lang="en-US" sz="1050" baseline="30000" dirty="0">
                <a:solidFill>
                  <a:srgbClr val="000000"/>
                </a:solidFill>
              </a:rPr>
              <a:t>6</a:t>
            </a:r>
            <a:r>
              <a:rPr lang="en-US" sz="1050" dirty="0">
                <a:solidFill>
                  <a:srgbClr val="000000"/>
                </a:solidFill>
              </a:rPr>
              <a:t>, D. Muller</a:t>
            </a:r>
            <a:r>
              <a:rPr lang="en-US" sz="1050" baseline="30000" dirty="0">
                <a:solidFill>
                  <a:srgbClr val="000000"/>
                </a:solidFill>
              </a:rPr>
              <a:t>6</a:t>
            </a:r>
            <a:r>
              <a:rPr lang="en-US" sz="1050" dirty="0">
                <a:solidFill>
                  <a:srgbClr val="000000"/>
                </a:solidFill>
              </a:rPr>
              <a:t>, C. Fennie</a:t>
            </a:r>
            <a:r>
              <a:rPr lang="en-US" sz="1050" baseline="30000" dirty="0">
                <a:solidFill>
                  <a:srgbClr val="000000"/>
                </a:solidFill>
              </a:rPr>
              <a:t>6</a:t>
            </a:r>
            <a:r>
              <a:rPr lang="en-US" sz="1050" dirty="0">
                <a:solidFill>
                  <a:srgbClr val="000000"/>
                </a:solidFill>
              </a:rPr>
              <a:t>, </a:t>
            </a:r>
            <a:endParaRPr lang="en-US" sz="1050" dirty="0" smtClean="0">
              <a:solidFill>
                <a:srgbClr val="000000"/>
              </a:solidFill>
            </a:endParaRPr>
          </a:p>
          <a:p>
            <a:pPr lvl="0" algn="ctr"/>
            <a:r>
              <a:rPr lang="en-US" sz="1050" dirty="0" smtClean="0">
                <a:solidFill>
                  <a:srgbClr val="000000"/>
                </a:solidFill>
              </a:rPr>
              <a:t>R</a:t>
            </a:r>
            <a:r>
              <a:rPr lang="en-US" sz="1050" dirty="0">
                <a:solidFill>
                  <a:srgbClr val="000000"/>
                </a:solidFill>
              </a:rPr>
              <a:t>. Ramesh</a:t>
            </a:r>
            <a:r>
              <a:rPr lang="en-US" sz="1050" baseline="30000" dirty="0">
                <a:solidFill>
                  <a:srgbClr val="000000"/>
                </a:solidFill>
              </a:rPr>
              <a:t>7</a:t>
            </a:r>
            <a:r>
              <a:rPr lang="en-US" sz="1050" dirty="0">
                <a:solidFill>
                  <a:srgbClr val="000000"/>
                </a:solidFill>
              </a:rPr>
              <a:t>, D. Schlom</a:t>
            </a:r>
            <a:r>
              <a:rPr lang="en-US" sz="1050" baseline="30000" dirty="0">
                <a:solidFill>
                  <a:srgbClr val="000000"/>
                </a:solidFill>
              </a:rPr>
              <a:t>6</a:t>
            </a:r>
            <a:r>
              <a:rPr lang="en-US" sz="1050" dirty="0">
                <a:solidFill>
                  <a:srgbClr val="000000"/>
                </a:solidFill>
              </a:rPr>
              <a:t>, S. McGill</a:t>
            </a:r>
            <a:r>
              <a:rPr lang="en-US" sz="1050" baseline="30000" dirty="0">
                <a:solidFill>
                  <a:srgbClr val="000000"/>
                </a:solidFill>
              </a:rPr>
              <a:t>8</a:t>
            </a:r>
            <a:r>
              <a:rPr lang="en-US" sz="1050" dirty="0">
                <a:solidFill>
                  <a:srgbClr val="000000"/>
                </a:solidFill>
              </a:rPr>
              <a:t>, and J. Musfeldt</a:t>
            </a:r>
            <a:r>
              <a:rPr lang="en-US" sz="1050" baseline="30000" dirty="0">
                <a:solidFill>
                  <a:srgbClr val="000000"/>
                </a:solidFill>
              </a:rPr>
              <a:t>1,4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05BA31E-3189-D844-9CE1-FFB85A470F0E}"/>
              </a:ext>
            </a:extLst>
          </p:cNvPr>
          <p:cNvSpPr/>
          <p:nvPr/>
        </p:nvSpPr>
        <p:spPr>
          <a:xfrm>
            <a:off x="694336" y="726606"/>
            <a:ext cx="73851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900" b="1" dirty="0" smtClean="0">
                <a:solidFill>
                  <a:srgbClr val="0033CC"/>
                </a:solidFill>
              </a:rPr>
              <a:t>1. University </a:t>
            </a:r>
            <a:r>
              <a:rPr lang="en-US" sz="900" b="1" dirty="0">
                <a:solidFill>
                  <a:srgbClr val="0033CC"/>
                </a:solidFill>
              </a:rPr>
              <a:t>of Tennessee, </a:t>
            </a:r>
            <a:r>
              <a:rPr lang="en-US" sz="900" b="1" dirty="0" smtClean="0">
                <a:solidFill>
                  <a:srgbClr val="0033CC"/>
                </a:solidFill>
              </a:rPr>
              <a:t>Physics;   2</a:t>
            </a:r>
            <a:r>
              <a:rPr lang="en-US" sz="900" b="1" dirty="0">
                <a:solidFill>
                  <a:srgbClr val="0033CC"/>
                </a:solidFill>
              </a:rPr>
              <a:t>. Tokyo Institute of </a:t>
            </a:r>
            <a:r>
              <a:rPr lang="en-US" sz="900" b="1" dirty="0" smtClean="0">
                <a:solidFill>
                  <a:srgbClr val="0033CC"/>
                </a:solidFill>
              </a:rPr>
              <a:t>Technology;   3</a:t>
            </a:r>
            <a:r>
              <a:rPr lang="en-US" sz="900" b="1" dirty="0">
                <a:solidFill>
                  <a:srgbClr val="0033CC"/>
                </a:solidFill>
              </a:rPr>
              <a:t>. Instituto de </a:t>
            </a:r>
            <a:r>
              <a:rPr lang="en-US" sz="900" b="1" dirty="0" err="1">
                <a:solidFill>
                  <a:srgbClr val="0033CC"/>
                </a:solidFill>
              </a:rPr>
              <a:t>Física</a:t>
            </a:r>
            <a:r>
              <a:rPr lang="en-US" sz="900" b="1" dirty="0">
                <a:solidFill>
                  <a:srgbClr val="0033CC"/>
                </a:solidFill>
              </a:rPr>
              <a:t> </a:t>
            </a:r>
            <a:r>
              <a:rPr lang="en-US" sz="900" b="1" dirty="0" smtClean="0">
                <a:solidFill>
                  <a:srgbClr val="0033CC"/>
                </a:solidFill>
              </a:rPr>
              <a:t>Rosario-CONICET;   4</a:t>
            </a:r>
            <a:r>
              <a:rPr lang="en-US" sz="900" b="1" dirty="0">
                <a:solidFill>
                  <a:srgbClr val="0033CC"/>
                </a:solidFill>
              </a:rPr>
              <a:t>. University of Tennessee, </a:t>
            </a:r>
            <a:r>
              <a:rPr lang="en-US" sz="900" b="1" dirty="0" smtClean="0">
                <a:solidFill>
                  <a:srgbClr val="0033CC"/>
                </a:solidFill>
              </a:rPr>
              <a:t>Chemistry;   </a:t>
            </a:r>
            <a:r>
              <a:rPr lang="en-US" sz="900" b="1" dirty="0">
                <a:solidFill>
                  <a:srgbClr val="0033CC"/>
                </a:solidFill>
              </a:rPr>
              <a:t>5. Harvard University, </a:t>
            </a:r>
            <a:r>
              <a:rPr lang="en-US" sz="900" b="1" dirty="0" smtClean="0">
                <a:solidFill>
                  <a:srgbClr val="0033CC"/>
                </a:solidFill>
              </a:rPr>
              <a:t>Physics;   </a:t>
            </a:r>
            <a:r>
              <a:rPr lang="en-US" sz="900" b="1" dirty="0">
                <a:solidFill>
                  <a:srgbClr val="0033CC"/>
                </a:solidFill>
              </a:rPr>
              <a:t>6. Cornell </a:t>
            </a:r>
            <a:r>
              <a:rPr lang="en-US" sz="900" b="1" dirty="0" smtClean="0">
                <a:solidFill>
                  <a:srgbClr val="0033CC"/>
                </a:solidFill>
              </a:rPr>
              <a:t>University;  </a:t>
            </a:r>
            <a:r>
              <a:rPr lang="en-US" sz="900" b="1" dirty="0">
                <a:solidFill>
                  <a:srgbClr val="0033CC"/>
                </a:solidFill>
              </a:rPr>
              <a:t>7. University of California, </a:t>
            </a:r>
            <a:r>
              <a:rPr lang="en-US" sz="900" b="1" dirty="0" smtClean="0">
                <a:solidFill>
                  <a:srgbClr val="0033CC"/>
                </a:solidFill>
              </a:rPr>
              <a:t>Berkeley;   </a:t>
            </a:r>
            <a:r>
              <a:rPr lang="en-US" sz="900" b="1" dirty="0">
                <a:solidFill>
                  <a:srgbClr val="0033CC"/>
                </a:solidFill>
              </a:rPr>
              <a:t>8</a:t>
            </a:r>
            <a:r>
              <a:rPr lang="en-US" sz="900" b="1" dirty="0" smtClean="0">
                <a:solidFill>
                  <a:srgbClr val="0033CC"/>
                </a:solidFill>
              </a:rPr>
              <a:t>. NHMFL</a:t>
            </a:r>
            <a:endParaRPr lang="en-US" sz="900" b="1" dirty="0">
              <a:solidFill>
                <a:srgbClr val="0033CC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03C3A74-E17F-5346-9708-945E437E7388}"/>
              </a:ext>
            </a:extLst>
          </p:cNvPr>
          <p:cNvSpPr/>
          <p:nvPr/>
        </p:nvSpPr>
        <p:spPr>
          <a:xfrm>
            <a:off x="424134" y="1091897"/>
            <a:ext cx="82596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</a:pPr>
            <a:r>
              <a:rPr lang="en-US" sz="900" b="1" dirty="0">
                <a:solidFill>
                  <a:srgbClr val="000000"/>
                </a:solidFill>
              </a:rPr>
              <a:t>Funding:</a:t>
            </a:r>
            <a:r>
              <a:rPr lang="en-US" sz="900" dirty="0">
                <a:solidFill>
                  <a:srgbClr val="000000"/>
                </a:solidFill>
              </a:rPr>
              <a:t> G.S. </a:t>
            </a:r>
            <a:r>
              <a:rPr lang="en-US" sz="900" dirty="0" err="1">
                <a:solidFill>
                  <a:srgbClr val="000000"/>
                </a:solidFill>
              </a:rPr>
              <a:t>Boebinger</a:t>
            </a:r>
            <a:r>
              <a:rPr lang="en-US" sz="900" dirty="0">
                <a:solidFill>
                  <a:srgbClr val="000000"/>
                </a:solidFill>
              </a:rPr>
              <a:t> (NSF DMR-1157490, NSF DMR-1644779); J. L. </a:t>
            </a:r>
            <a:r>
              <a:rPr lang="en-US" sz="900" dirty="0" err="1">
                <a:solidFill>
                  <a:srgbClr val="000000"/>
                </a:solidFill>
              </a:rPr>
              <a:t>Musfeldt</a:t>
            </a:r>
            <a:r>
              <a:rPr lang="en-US" sz="900" dirty="0">
                <a:solidFill>
                  <a:srgbClr val="000000"/>
                </a:solidFill>
              </a:rPr>
              <a:t> (DOE, DE-FG02-45201ER45885), S. McGill (NSF, DMR-1644779, DMR-122921), D. </a:t>
            </a:r>
            <a:r>
              <a:rPr lang="en-US" sz="900" dirty="0" err="1">
                <a:solidFill>
                  <a:srgbClr val="000000"/>
                </a:solidFill>
              </a:rPr>
              <a:t>Schlom</a:t>
            </a:r>
            <a:r>
              <a:rPr lang="en-US" sz="900" dirty="0">
                <a:solidFill>
                  <a:srgbClr val="000000"/>
                </a:solidFill>
              </a:rPr>
              <a:t> (DOE, DE-SC0002334), D. Muller (NSF, DMR-1719875), H. Das (JSPS, 19K05246 ), and A. </a:t>
            </a:r>
            <a:r>
              <a:rPr lang="en-US" sz="900" dirty="0" err="1">
                <a:solidFill>
                  <a:srgbClr val="000000"/>
                </a:solidFill>
              </a:rPr>
              <a:t>Rébola</a:t>
            </a:r>
            <a:r>
              <a:rPr lang="en-US" sz="900" dirty="0">
                <a:solidFill>
                  <a:srgbClr val="000000"/>
                </a:solidFill>
              </a:rPr>
              <a:t>, C. </a:t>
            </a:r>
            <a:r>
              <a:rPr lang="en-US" sz="900" dirty="0" err="1">
                <a:solidFill>
                  <a:srgbClr val="000000"/>
                </a:solidFill>
              </a:rPr>
              <a:t>Fennie</a:t>
            </a:r>
            <a:r>
              <a:rPr lang="en-US" sz="900" dirty="0">
                <a:solidFill>
                  <a:srgbClr val="000000"/>
                </a:solidFill>
              </a:rPr>
              <a:t> (NSF, DMR-1539918)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45854B2-2BAF-BF4A-9006-1159A72828CA}"/>
              </a:ext>
            </a:extLst>
          </p:cNvPr>
          <p:cNvSpPr txBox="1"/>
          <p:nvPr/>
        </p:nvSpPr>
        <p:spPr>
          <a:xfrm>
            <a:off x="7313926" y="1659604"/>
            <a:ext cx="3765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c</a:t>
            </a:r>
          </a:p>
        </p:txBody>
      </p:sp>
      <p:sp>
        <p:nvSpPr>
          <p:cNvPr id="40" name="Text Box 28"/>
          <p:cNvSpPr txBox="1">
            <a:spLocks noChangeArrowheads="1"/>
          </p:cNvSpPr>
          <p:nvPr/>
        </p:nvSpPr>
        <p:spPr bwMode="auto">
          <a:xfrm>
            <a:off x="93279" y="6157651"/>
            <a:ext cx="891709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050" b="1" dirty="0">
                <a:solidFill>
                  <a:srgbClr val="002060"/>
                </a:solidFill>
              </a:rPr>
              <a:t>Facility used:</a:t>
            </a:r>
            <a:r>
              <a:rPr lang="en-US" sz="1050" dirty="0">
                <a:solidFill>
                  <a:srgbClr val="002060"/>
                </a:solidFill>
              </a:rPr>
              <a:t> DC Field Facility: 25T split helix magnet</a:t>
            </a:r>
          </a:p>
          <a:p>
            <a:r>
              <a:rPr lang="en-US" sz="1000" b="1" dirty="0">
                <a:solidFill>
                  <a:srgbClr val="002060"/>
                </a:solidFill>
              </a:rPr>
              <a:t>Citation: </a:t>
            </a:r>
            <a:r>
              <a:rPr lang="en-US" sz="1000" dirty="0" err="1" smtClean="0">
                <a:solidFill>
                  <a:srgbClr val="002060"/>
                </a:solidFill>
              </a:rPr>
              <a:t>S.Fan</a:t>
            </a:r>
            <a:r>
              <a:rPr lang="en-US" sz="1000" dirty="0">
                <a:solidFill>
                  <a:srgbClr val="002060"/>
                </a:solidFill>
              </a:rPr>
              <a:t>, </a:t>
            </a:r>
            <a:r>
              <a:rPr lang="en-US" sz="1000" dirty="0" err="1" smtClean="0">
                <a:solidFill>
                  <a:srgbClr val="002060"/>
                </a:solidFill>
              </a:rPr>
              <a:t>H.Das</a:t>
            </a:r>
            <a:r>
              <a:rPr lang="en-US" sz="1000" dirty="0">
                <a:solidFill>
                  <a:srgbClr val="002060"/>
                </a:solidFill>
              </a:rPr>
              <a:t>, </a:t>
            </a:r>
            <a:r>
              <a:rPr lang="en-US" sz="1000" dirty="0" err="1" smtClean="0">
                <a:solidFill>
                  <a:srgbClr val="002060"/>
                </a:solidFill>
              </a:rPr>
              <a:t>A.Rébola</a:t>
            </a:r>
            <a:r>
              <a:rPr lang="en-US" sz="1000" dirty="0">
                <a:solidFill>
                  <a:srgbClr val="002060"/>
                </a:solidFill>
              </a:rPr>
              <a:t>, </a:t>
            </a:r>
            <a:r>
              <a:rPr lang="en-US" sz="1000" dirty="0" err="1" smtClean="0">
                <a:solidFill>
                  <a:srgbClr val="002060"/>
                </a:solidFill>
              </a:rPr>
              <a:t>K.A.Smith</a:t>
            </a:r>
            <a:r>
              <a:rPr lang="en-US" sz="1000" dirty="0">
                <a:solidFill>
                  <a:srgbClr val="002060"/>
                </a:solidFill>
              </a:rPr>
              <a:t>, </a:t>
            </a:r>
            <a:r>
              <a:rPr lang="en-US" sz="1000" dirty="0" err="1" smtClean="0">
                <a:solidFill>
                  <a:srgbClr val="002060"/>
                </a:solidFill>
              </a:rPr>
              <a:t>J.Mundy</a:t>
            </a:r>
            <a:r>
              <a:rPr lang="en-US" sz="1000" dirty="0">
                <a:solidFill>
                  <a:srgbClr val="002060"/>
                </a:solidFill>
              </a:rPr>
              <a:t>, </a:t>
            </a:r>
            <a:r>
              <a:rPr lang="en-US" sz="1000" dirty="0" err="1" smtClean="0">
                <a:solidFill>
                  <a:srgbClr val="002060"/>
                </a:solidFill>
              </a:rPr>
              <a:t>C.Brooks</a:t>
            </a:r>
            <a:r>
              <a:rPr lang="en-US" sz="1000" dirty="0">
                <a:solidFill>
                  <a:srgbClr val="002060"/>
                </a:solidFill>
              </a:rPr>
              <a:t>, </a:t>
            </a:r>
            <a:r>
              <a:rPr lang="en-US" sz="1000" dirty="0" err="1" smtClean="0">
                <a:solidFill>
                  <a:srgbClr val="002060"/>
                </a:solidFill>
              </a:rPr>
              <a:t>M.E.Holtz</a:t>
            </a:r>
            <a:r>
              <a:rPr lang="en-US" sz="1000" dirty="0">
                <a:solidFill>
                  <a:srgbClr val="002060"/>
                </a:solidFill>
              </a:rPr>
              <a:t>, </a:t>
            </a:r>
            <a:r>
              <a:rPr lang="en-US" sz="1000" dirty="0" err="1" smtClean="0">
                <a:solidFill>
                  <a:srgbClr val="002060"/>
                </a:solidFill>
              </a:rPr>
              <a:t>D.A.Muller</a:t>
            </a:r>
            <a:r>
              <a:rPr lang="en-US" sz="1000" dirty="0">
                <a:solidFill>
                  <a:srgbClr val="002060"/>
                </a:solidFill>
              </a:rPr>
              <a:t>, </a:t>
            </a:r>
            <a:r>
              <a:rPr lang="en-US" sz="1000" dirty="0" err="1" smtClean="0">
                <a:solidFill>
                  <a:srgbClr val="002060"/>
                </a:solidFill>
              </a:rPr>
              <a:t>C.J.Fennie</a:t>
            </a:r>
            <a:r>
              <a:rPr lang="en-US" sz="1000" dirty="0">
                <a:solidFill>
                  <a:srgbClr val="002060"/>
                </a:solidFill>
              </a:rPr>
              <a:t>, </a:t>
            </a:r>
            <a:r>
              <a:rPr lang="en-US" sz="1000" dirty="0" err="1" smtClean="0">
                <a:solidFill>
                  <a:srgbClr val="002060"/>
                </a:solidFill>
              </a:rPr>
              <a:t>R.Ramesh</a:t>
            </a:r>
            <a:r>
              <a:rPr lang="en-US" sz="1000" dirty="0">
                <a:solidFill>
                  <a:srgbClr val="002060"/>
                </a:solidFill>
              </a:rPr>
              <a:t>, </a:t>
            </a:r>
            <a:r>
              <a:rPr lang="en-US" sz="1000" dirty="0" err="1" smtClean="0">
                <a:solidFill>
                  <a:srgbClr val="002060"/>
                </a:solidFill>
              </a:rPr>
              <a:t>D.G.Schlom</a:t>
            </a:r>
            <a:r>
              <a:rPr lang="en-US" sz="1000" dirty="0">
                <a:solidFill>
                  <a:srgbClr val="002060"/>
                </a:solidFill>
              </a:rPr>
              <a:t>, </a:t>
            </a:r>
            <a:r>
              <a:rPr lang="en-US" sz="1000" dirty="0" smtClean="0">
                <a:solidFill>
                  <a:srgbClr val="002060"/>
                </a:solidFill>
              </a:rPr>
              <a:t>S.A. McGill</a:t>
            </a:r>
            <a:r>
              <a:rPr lang="en-US" sz="1000" dirty="0">
                <a:solidFill>
                  <a:srgbClr val="002060"/>
                </a:solidFill>
              </a:rPr>
              <a:t>, </a:t>
            </a:r>
            <a:r>
              <a:rPr lang="en-US" sz="1000" dirty="0" err="1" smtClean="0">
                <a:solidFill>
                  <a:srgbClr val="002060"/>
                </a:solidFill>
              </a:rPr>
              <a:t>J.L.Musfeldt</a:t>
            </a:r>
            <a:r>
              <a:rPr lang="en-US" sz="1000" dirty="0" smtClean="0">
                <a:solidFill>
                  <a:srgbClr val="002060"/>
                </a:solidFill>
              </a:rPr>
              <a:t>, </a:t>
            </a:r>
            <a:r>
              <a:rPr lang="en-US" sz="1050" i="1" dirty="0">
                <a:solidFill>
                  <a:srgbClr val="002060"/>
                </a:solidFill>
              </a:rPr>
              <a:t>Site-specific spectroscopic measurement of spin and charge in (LuFeO3</a:t>
            </a:r>
            <a:r>
              <a:rPr lang="en-US" sz="1050" i="1" dirty="0" smtClean="0">
                <a:solidFill>
                  <a:srgbClr val="002060"/>
                </a:solidFill>
              </a:rPr>
              <a:t>) m</a:t>
            </a:r>
            <a:r>
              <a:rPr lang="en-US" sz="1050" i="1" dirty="0">
                <a:solidFill>
                  <a:srgbClr val="002060"/>
                </a:solidFill>
              </a:rPr>
              <a:t>/(LuFe2O4)1 </a:t>
            </a:r>
            <a:r>
              <a:rPr lang="en-US" sz="1050" i="1" dirty="0" err="1">
                <a:solidFill>
                  <a:srgbClr val="002060"/>
                </a:solidFill>
              </a:rPr>
              <a:t>multiferroic</a:t>
            </a:r>
            <a:r>
              <a:rPr lang="en-US" sz="1050" i="1" dirty="0">
                <a:solidFill>
                  <a:srgbClr val="002060"/>
                </a:solidFill>
              </a:rPr>
              <a:t> </a:t>
            </a:r>
            <a:r>
              <a:rPr lang="en-US" sz="1050" i="1" dirty="0" err="1">
                <a:solidFill>
                  <a:srgbClr val="002060"/>
                </a:solidFill>
              </a:rPr>
              <a:t>superlattices</a:t>
            </a:r>
            <a:r>
              <a:rPr lang="en-US" sz="1050" i="1" dirty="0">
                <a:solidFill>
                  <a:srgbClr val="002060"/>
                </a:solidFill>
              </a:rPr>
              <a:t>,</a:t>
            </a:r>
            <a:r>
              <a:rPr lang="en-US" sz="1050" dirty="0">
                <a:solidFill>
                  <a:srgbClr val="002060"/>
                </a:solidFill>
              </a:rPr>
              <a:t> </a:t>
            </a:r>
            <a:endParaRPr lang="en-US" sz="1050" dirty="0" smtClean="0">
              <a:solidFill>
                <a:srgbClr val="002060"/>
              </a:solidFill>
            </a:endParaRPr>
          </a:p>
          <a:p>
            <a:r>
              <a:rPr lang="en-US" sz="1050" b="1" dirty="0" smtClean="0">
                <a:solidFill>
                  <a:srgbClr val="002060"/>
                </a:solidFill>
              </a:rPr>
              <a:t>Nature </a:t>
            </a:r>
            <a:r>
              <a:rPr lang="en-US" sz="1050" b="1" dirty="0">
                <a:solidFill>
                  <a:srgbClr val="002060"/>
                </a:solidFill>
              </a:rPr>
              <a:t>Communications Chemistry, 11</a:t>
            </a:r>
            <a:r>
              <a:rPr lang="en-US" sz="1050" dirty="0">
                <a:solidFill>
                  <a:srgbClr val="002060"/>
                </a:solidFill>
              </a:rPr>
              <a:t> (1), 1-9 (2020) </a:t>
            </a:r>
            <a:r>
              <a:rPr lang="en-US" sz="1050" dirty="0">
                <a:solidFill>
                  <a:srgbClr val="002060"/>
                </a:solidFill>
                <a:hlinkClick r:id="rId5"/>
              </a:rPr>
              <a:t>doi.org/10.1038/s41467-020-19285-9</a:t>
            </a:r>
            <a:endParaRPr lang="en-US" sz="1050" dirty="0">
              <a:solidFill>
                <a:srgbClr val="002060"/>
              </a:solidFill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602C6F85-3FA3-3A41-A41E-9846352CC60D}"/>
              </a:ext>
            </a:extLst>
          </p:cNvPr>
          <p:cNvGrpSpPr>
            <a:grpSpLocks noChangeAspect="1"/>
          </p:cNvGrpSpPr>
          <p:nvPr/>
        </p:nvGrpSpPr>
        <p:grpSpPr>
          <a:xfrm>
            <a:off x="4593950" y="1670246"/>
            <a:ext cx="1454818" cy="2231149"/>
            <a:chOff x="602297" y="465933"/>
            <a:chExt cx="2112982" cy="3240528"/>
          </a:xfrm>
        </p:grpSpPr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FCFE2427-5C71-5D4D-B867-D3A2AE20D6B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6419" b="14699"/>
            <a:stretch/>
          </p:blipFill>
          <p:spPr>
            <a:xfrm>
              <a:off x="602297" y="465933"/>
              <a:ext cx="2112982" cy="324052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</p:pic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912AACE6-2523-4747-88D6-6740E1E27F73}"/>
                </a:ext>
              </a:extLst>
            </p:cNvPr>
            <p:cNvSpPr/>
            <p:nvPr/>
          </p:nvSpPr>
          <p:spPr>
            <a:xfrm>
              <a:off x="795738" y="505249"/>
              <a:ext cx="279207" cy="2233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4" name="Picture 43">
            <a:extLst>
              <a:ext uri="{FF2B5EF4-FFF2-40B4-BE49-F238E27FC236}">
                <a16:creationId xmlns:a16="http://schemas.microsoft.com/office/drawing/2014/main" id="{7D6BE865-0C5F-8B47-BFFE-D16290650DF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-48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0585" y="4028213"/>
            <a:ext cx="1736649" cy="2188104"/>
          </a:xfrm>
          <a:prstGeom prst="rect">
            <a:avLst/>
          </a:prstGeom>
        </p:spPr>
      </p:pic>
      <p:sp>
        <p:nvSpPr>
          <p:cNvPr id="45" name="Rectangle 49">
            <a:extLst>
              <a:ext uri="{FF2B5EF4-FFF2-40B4-BE49-F238E27FC236}">
                <a16:creationId xmlns:a16="http://schemas.microsoft.com/office/drawing/2014/main" id="{89C10BC1-6F26-F240-8DD4-5413FB0E2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8175" y="1613283"/>
            <a:ext cx="4644108" cy="4668455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076D7FFE-5E8C-A444-917B-CDB869D152B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983" y="1670246"/>
            <a:ext cx="2743687" cy="2639874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B2BAA04E-F642-3746-A800-0B020EB176F1}"/>
              </a:ext>
            </a:extLst>
          </p:cNvPr>
          <p:cNvSpPr txBox="1"/>
          <p:nvPr/>
        </p:nvSpPr>
        <p:spPr>
          <a:xfrm>
            <a:off x="6082610" y="1628825"/>
            <a:ext cx="3765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b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CB57C82-7301-B14E-A624-04B2EAE39A3A}"/>
              </a:ext>
            </a:extLst>
          </p:cNvPr>
          <p:cNvSpPr txBox="1"/>
          <p:nvPr/>
        </p:nvSpPr>
        <p:spPr>
          <a:xfrm>
            <a:off x="4519265" y="3915851"/>
            <a:ext cx="3765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c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E51DF8C-9768-F14A-9270-4B91006D8004}"/>
              </a:ext>
            </a:extLst>
          </p:cNvPr>
          <p:cNvSpPr txBox="1"/>
          <p:nvPr/>
        </p:nvSpPr>
        <p:spPr>
          <a:xfrm>
            <a:off x="4549116" y="1624611"/>
            <a:ext cx="3765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a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0BC6BCA-8C85-CF4B-96FD-45438792D943}"/>
              </a:ext>
            </a:extLst>
          </p:cNvPr>
          <p:cNvSpPr txBox="1"/>
          <p:nvPr/>
        </p:nvSpPr>
        <p:spPr>
          <a:xfrm>
            <a:off x="6427860" y="4286960"/>
            <a:ext cx="265649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50" b="1" dirty="0" smtClean="0"/>
              <a:t>(a)</a:t>
            </a:r>
            <a:r>
              <a:rPr lang="en-US" sz="1050" dirty="0" smtClean="0"/>
              <a:t> Crystal </a:t>
            </a:r>
            <a:r>
              <a:rPr lang="en-US" sz="1050" dirty="0"/>
              <a:t>structure </a:t>
            </a:r>
            <a:r>
              <a:rPr lang="en-US" sz="1050" dirty="0" smtClean="0"/>
              <a:t>of </a:t>
            </a:r>
            <a:r>
              <a:rPr lang="en-US" sz="1050" dirty="0"/>
              <a:t>the (3,1) </a:t>
            </a:r>
            <a:r>
              <a:rPr lang="en-US" sz="1050" dirty="0" smtClean="0"/>
              <a:t>super-lattice, </a:t>
            </a:r>
            <a:r>
              <a:rPr lang="en-US" sz="1050" dirty="0"/>
              <a:t>showing </a:t>
            </a:r>
            <a:r>
              <a:rPr lang="en-US" sz="1050" dirty="0" smtClean="0"/>
              <a:t>one </a:t>
            </a:r>
            <a:r>
              <a:rPr lang="en-US" sz="1050" dirty="0"/>
              <a:t>LuFe</a:t>
            </a:r>
            <a:r>
              <a:rPr lang="en-US" sz="1050" baseline="-25000" dirty="0"/>
              <a:t>2</a:t>
            </a:r>
            <a:r>
              <a:rPr lang="en-US" sz="1050" dirty="0"/>
              <a:t>O</a:t>
            </a:r>
            <a:r>
              <a:rPr lang="en-US" sz="1050" baseline="-25000" dirty="0"/>
              <a:t>4</a:t>
            </a:r>
            <a:r>
              <a:rPr lang="en-US" sz="1050" dirty="0"/>
              <a:t> slab </a:t>
            </a:r>
            <a:r>
              <a:rPr lang="en-US" sz="1050" dirty="0" smtClean="0"/>
              <a:t>(with an </a:t>
            </a:r>
            <a:r>
              <a:rPr lang="en-US" sz="1050" dirty="0"/>
              <a:t>iron oxide double layer with both Fe</a:t>
            </a:r>
            <a:r>
              <a:rPr lang="en-US" sz="1050" baseline="30000" dirty="0"/>
              <a:t>2+ </a:t>
            </a:r>
            <a:r>
              <a:rPr lang="en-US" sz="1050" dirty="0"/>
              <a:t>and Fe</a:t>
            </a:r>
            <a:r>
              <a:rPr lang="en-US" sz="1050" baseline="30000" dirty="0"/>
              <a:t>3+</a:t>
            </a:r>
            <a:r>
              <a:rPr lang="en-US" sz="1050" dirty="0"/>
              <a:t> </a:t>
            </a:r>
            <a:r>
              <a:rPr lang="en-US" sz="1050" dirty="0" smtClean="0"/>
              <a:t>between a pair of </a:t>
            </a:r>
            <a:r>
              <a:rPr lang="en-US" sz="1050" dirty="0"/>
              <a:t>Lu layers) </a:t>
            </a:r>
            <a:r>
              <a:rPr lang="en-US" sz="1050" dirty="0" smtClean="0"/>
              <a:t>for every three </a:t>
            </a:r>
            <a:r>
              <a:rPr lang="en-US" sz="1050" dirty="0"/>
              <a:t>layers of </a:t>
            </a:r>
            <a:r>
              <a:rPr lang="en-US" sz="1050" dirty="0" smtClean="0"/>
              <a:t>LuFeO</a:t>
            </a:r>
            <a:r>
              <a:rPr lang="en-US" sz="1050" baseline="-25000" dirty="0" smtClean="0"/>
              <a:t>3</a:t>
            </a:r>
          </a:p>
          <a:p>
            <a:pPr algn="just"/>
            <a:r>
              <a:rPr lang="en-US" sz="1050" b="1" dirty="0" smtClean="0"/>
              <a:t>(b)</a:t>
            </a:r>
            <a:r>
              <a:rPr lang="en-US" sz="1050" dirty="0" smtClean="0"/>
              <a:t> </a:t>
            </a:r>
            <a:r>
              <a:rPr lang="en-US" sz="1050" dirty="0"/>
              <a:t>Interface magnetic circular dichroic spectra for (3,1), (7,1), and (9,1) </a:t>
            </a:r>
            <a:r>
              <a:rPr lang="en-US" sz="1050" dirty="0" err="1" smtClean="0"/>
              <a:t>superlattices</a:t>
            </a:r>
            <a:r>
              <a:rPr lang="en-US" sz="1050" dirty="0" smtClean="0"/>
              <a:t> for positive and negative 25T magnetic fields. </a:t>
            </a:r>
          </a:p>
          <a:p>
            <a:pPr algn="just"/>
            <a:r>
              <a:rPr lang="en-US" sz="1050" b="1" dirty="0" smtClean="0"/>
              <a:t>(c)</a:t>
            </a:r>
            <a:r>
              <a:rPr lang="en-US" sz="1050" dirty="0" smtClean="0"/>
              <a:t> </a:t>
            </a:r>
            <a:r>
              <a:rPr lang="en-US" sz="1050" dirty="0"/>
              <a:t>Optical hysteresis for the spin-up and spin-down channel Fe</a:t>
            </a:r>
            <a:r>
              <a:rPr lang="en-US" sz="1050" baseline="30000" dirty="0"/>
              <a:t>2</a:t>
            </a:r>
            <a:r>
              <a:rPr lang="en-US" sz="1050" baseline="30000" dirty="0" smtClean="0"/>
              <a:t>+ </a:t>
            </a:r>
            <a:r>
              <a:rPr lang="en-US" sz="1050" dirty="0" smtClean="0"/>
              <a:t>→ </a:t>
            </a:r>
            <a:r>
              <a:rPr lang="en-US" sz="1050" dirty="0"/>
              <a:t>Fe</a:t>
            </a:r>
            <a:r>
              <a:rPr lang="en-US" sz="1050" baseline="30000" dirty="0"/>
              <a:t>3+</a:t>
            </a:r>
            <a:r>
              <a:rPr lang="en-US" sz="1050" dirty="0"/>
              <a:t> charge transfer excitations. </a:t>
            </a:r>
            <a:endParaRPr lang="en-US" sz="1050" i="1" dirty="0"/>
          </a:p>
        </p:txBody>
      </p:sp>
    </p:spTree>
    <p:extLst>
      <p:ext uri="{BB962C8B-B14F-4D97-AF65-F5344CB8AC3E}">
        <p14:creationId xmlns:p14="http://schemas.microsoft.com/office/powerpoint/2010/main" val="3345844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-18703" y="1563726"/>
            <a:ext cx="3919080" cy="48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7475" algn="just">
              <a:spcBef>
                <a:spcPts val="600"/>
              </a:spcBef>
            </a:pPr>
            <a:r>
              <a:rPr lang="en-US" sz="1200" b="1" dirty="0">
                <a:solidFill>
                  <a:srgbClr val="000000"/>
                </a:solidFill>
              </a:rPr>
              <a:t>What is the finding? </a:t>
            </a:r>
            <a:r>
              <a:rPr lang="en-US" sz="1200" dirty="0" smtClean="0">
                <a:solidFill>
                  <a:srgbClr val="000000"/>
                </a:solidFill>
              </a:rPr>
              <a:t>MagLab users developed </a:t>
            </a:r>
            <a:r>
              <a:rPr lang="en-US" sz="1200" dirty="0">
                <a:solidFill>
                  <a:srgbClr val="000000"/>
                </a:solidFill>
              </a:rPr>
              <a:t>a method for extracting interface </a:t>
            </a:r>
            <a:r>
              <a:rPr lang="en-US" sz="1200" dirty="0" smtClean="0">
                <a:solidFill>
                  <a:srgbClr val="000000"/>
                </a:solidFill>
              </a:rPr>
              <a:t>optical spectra and magnetization </a:t>
            </a:r>
            <a:r>
              <a:rPr lang="en-US" sz="1200" dirty="0">
                <a:solidFill>
                  <a:srgbClr val="000000"/>
                </a:solidFill>
              </a:rPr>
              <a:t>in </a:t>
            </a:r>
            <a:r>
              <a:rPr lang="en-US" sz="1200" dirty="0" err="1">
                <a:solidFill>
                  <a:srgbClr val="000000"/>
                </a:solidFill>
              </a:rPr>
              <a:t>multiferroic</a:t>
            </a:r>
            <a:r>
              <a:rPr lang="en-US" sz="1200" dirty="0">
                <a:solidFill>
                  <a:srgbClr val="000000"/>
                </a:solidFill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</a:rPr>
              <a:t>superlattices</a:t>
            </a:r>
            <a:r>
              <a:rPr lang="en-US" sz="1200" dirty="0" smtClean="0">
                <a:solidFill>
                  <a:srgbClr val="000000"/>
                </a:solidFill>
              </a:rPr>
              <a:t>. They employed these techniques to </a:t>
            </a:r>
            <a:r>
              <a:rPr lang="en-US" sz="1200" dirty="0">
                <a:solidFill>
                  <a:srgbClr val="000000"/>
                </a:solidFill>
              </a:rPr>
              <a:t>reveal precisely how the enhanced Lu layer distortion increases the </a:t>
            </a:r>
            <a:r>
              <a:rPr lang="en-US" sz="1200" dirty="0" smtClean="0">
                <a:solidFill>
                  <a:srgbClr val="000000"/>
                </a:solidFill>
              </a:rPr>
              <a:t>temperature for onset of magnetism in a </a:t>
            </a:r>
            <a:r>
              <a:rPr lang="en-US" sz="1200" dirty="0" err="1" smtClean="0">
                <a:solidFill>
                  <a:srgbClr val="000000"/>
                </a:solidFill>
              </a:rPr>
              <a:t>superlattice</a:t>
            </a:r>
            <a:r>
              <a:rPr lang="en-US" sz="1200" dirty="0" smtClean="0">
                <a:solidFill>
                  <a:srgbClr val="000000"/>
                </a:solidFill>
              </a:rPr>
              <a:t> made of layers of </a:t>
            </a:r>
            <a:r>
              <a:rPr lang="en-US" sz="1200" dirty="0" smtClean="0"/>
              <a:t>LuFeO</a:t>
            </a:r>
            <a:r>
              <a:rPr lang="en-US" sz="1200" baseline="-25000" dirty="0" smtClean="0"/>
              <a:t>3</a:t>
            </a:r>
            <a:r>
              <a:rPr lang="en-US" sz="1200" dirty="0"/>
              <a:t> </a:t>
            </a:r>
            <a:r>
              <a:rPr lang="en-US" sz="1200" dirty="0" smtClean="0"/>
              <a:t>and LuFe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O</a:t>
            </a:r>
            <a:r>
              <a:rPr lang="en-US" sz="1200" baseline="-25000" dirty="0" smtClean="0"/>
              <a:t>4</a:t>
            </a:r>
            <a:endParaRPr lang="en-US" sz="1200" dirty="0">
              <a:solidFill>
                <a:srgbClr val="000000"/>
              </a:solidFill>
            </a:endParaRPr>
          </a:p>
          <a:p>
            <a:pPr marL="117475" algn="just">
              <a:spcBef>
                <a:spcPts val="600"/>
              </a:spcBef>
            </a:pPr>
            <a:r>
              <a:rPr lang="en-US" sz="1200" b="1" dirty="0">
                <a:solidFill>
                  <a:srgbClr val="000000"/>
                </a:solidFill>
              </a:rPr>
              <a:t>Why is this important? </a:t>
            </a:r>
            <a:r>
              <a:rPr lang="en-US" sz="1200" i="1" u="sng" dirty="0"/>
              <a:t>Understanding the inner workings of multiferroic interface materials is in its </a:t>
            </a:r>
            <a:r>
              <a:rPr lang="en-US" sz="1200" i="1" u="sng" dirty="0" smtClean="0"/>
              <a:t>infancy. The </a:t>
            </a:r>
            <a:r>
              <a:rPr lang="en-US" sz="1200" i="1" u="sng" dirty="0"/>
              <a:t>spectroscopic decomposition method that </a:t>
            </a:r>
            <a:r>
              <a:rPr lang="en-US" sz="1200" i="1" u="sng" dirty="0" smtClean="0"/>
              <a:t>these users </a:t>
            </a:r>
            <a:r>
              <a:rPr lang="en-US" sz="1200" i="1" u="sng" dirty="0"/>
              <a:t>report is a powerful means to learn about how </a:t>
            </a:r>
            <a:r>
              <a:rPr lang="en-US" sz="1200" i="1" u="sng" dirty="0" err="1" smtClean="0"/>
              <a:t>superlattices</a:t>
            </a:r>
            <a:r>
              <a:rPr lang="en-US" sz="1200" i="1" u="sng" dirty="0" smtClean="0"/>
              <a:t> function via </a:t>
            </a:r>
            <a:r>
              <a:rPr lang="en-US" sz="1200" i="1" u="sng" dirty="0"/>
              <a:t>site-specific </a:t>
            </a:r>
            <a:r>
              <a:rPr lang="en-US" sz="1200" i="1" u="sng" dirty="0" smtClean="0"/>
              <a:t>information gathered </a:t>
            </a:r>
            <a:r>
              <a:rPr lang="en-US" sz="1200" i="1" u="sng" dirty="0"/>
              <a:t>directly at the </a:t>
            </a:r>
            <a:r>
              <a:rPr lang="en-US" sz="1200" i="1" u="sng" dirty="0" smtClean="0"/>
              <a:t>functional interfaces.</a:t>
            </a:r>
            <a:r>
              <a:rPr lang="en-US" sz="1200" dirty="0" smtClean="0"/>
              <a:t> </a:t>
            </a:r>
            <a:r>
              <a:rPr lang="en-US" sz="1200" dirty="0"/>
              <a:t>O</a:t>
            </a:r>
            <a:r>
              <a:rPr lang="en-US" sz="1200" dirty="0" smtClean="0"/>
              <a:t>pportunities </a:t>
            </a:r>
            <a:r>
              <a:rPr lang="en-US" sz="1200" dirty="0"/>
              <a:t>exist to exploit interface materials to </a:t>
            </a:r>
            <a:r>
              <a:rPr lang="en-US" sz="1200" dirty="0" smtClean="0"/>
              <a:t>advance </a:t>
            </a:r>
            <a:r>
              <a:rPr lang="en-US" sz="1200" dirty="0" err="1"/>
              <a:t>spintronics</a:t>
            </a:r>
            <a:r>
              <a:rPr lang="en-US" sz="1200" dirty="0"/>
              <a:t> and </a:t>
            </a:r>
            <a:r>
              <a:rPr lang="en-US" sz="1200" dirty="0" smtClean="0"/>
              <a:t>photonics devices. </a:t>
            </a:r>
            <a:r>
              <a:rPr lang="en-US" sz="1200" dirty="0"/>
              <a:t>As </a:t>
            </a:r>
            <a:r>
              <a:rPr lang="en-US" sz="1200" dirty="0" smtClean="0"/>
              <a:t>such, </a:t>
            </a:r>
            <a:r>
              <a:rPr lang="en-US" sz="1200" dirty="0"/>
              <a:t>there is broad utility </a:t>
            </a:r>
            <a:r>
              <a:rPr lang="en-US" sz="1200" dirty="0" smtClean="0"/>
              <a:t>for techniques that reveal </a:t>
            </a:r>
            <a:r>
              <a:rPr lang="en-US" sz="1200" dirty="0"/>
              <a:t>interface dynamics </a:t>
            </a:r>
            <a:r>
              <a:rPr lang="en-US" sz="1200" dirty="0" smtClean="0"/>
              <a:t>that reaches well </a:t>
            </a:r>
            <a:r>
              <a:rPr lang="en-US" sz="1200" dirty="0"/>
              <a:t>beyond </a:t>
            </a:r>
            <a:r>
              <a:rPr lang="en-US" sz="1200" dirty="0" smtClean="0"/>
              <a:t>research into the behavior of </a:t>
            </a:r>
            <a:r>
              <a:rPr lang="en-US" sz="1200" dirty="0" err="1" smtClean="0"/>
              <a:t>multiferroics</a:t>
            </a:r>
            <a:r>
              <a:rPr lang="en-US" sz="1200" dirty="0" smtClean="0"/>
              <a:t>.</a:t>
            </a:r>
            <a:endParaRPr lang="en-US" sz="1200" dirty="0">
              <a:latin typeface="Arial" charset="0"/>
            </a:endParaRPr>
          </a:p>
          <a:p>
            <a:pPr marL="117475" algn="just">
              <a:spcBef>
                <a:spcPts val="600"/>
              </a:spcBef>
            </a:pPr>
            <a:r>
              <a:rPr lang="en-US" sz="1200" b="1" dirty="0">
                <a:solidFill>
                  <a:srgbClr val="000000"/>
                </a:solidFill>
              </a:rPr>
              <a:t>Why did this research need the MagLab?</a:t>
            </a:r>
            <a:r>
              <a:rPr lang="en-US" sz="1200" b="1" dirty="0">
                <a:latin typeface="Arial" charset="0"/>
              </a:rPr>
              <a:t> </a:t>
            </a:r>
            <a:r>
              <a:rPr lang="en-US" sz="1200" dirty="0">
                <a:latin typeface="Arial" charset="0"/>
              </a:rPr>
              <a:t> </a:t>
            </a:r>
            <a:r>
              <a:rPr lang="en-US" sz="1200" i="1" u="sng" dirty="0" smtClean="0"/>
              <a:t>The </a:t>
            </a:r>
            <a:r>
              <a:rPr lang="en-US" sz="1200" i="1" u="sng" dirty="0" err="1" smtClean="0"/>
              <a:t>MagLab’s</a:t>
            </a:r>
            <a:r>
              <a:rPr lang="en-US" sz="1200" i="1" u="sng" dirty="0" smtClean="0"/>
              <a:t> unique 25T </a:t>
            </a:r>
            <a:r>
              <a:rPr lang="en-US" sz="1200" i="1" u="sng" dirty="0"/>
              <a:t>split helix magnet </a:t>
            </a:r>
            <a:r>
              <a:rPr lang="en-US" sz="1200" i="1" u="sng" dirty="0" smtClean="0"/>
              <a:t>was </a:t>
            </a:r>
            <a:r>
              <a:rPr lang="en-US" sz="1200" i="1" u="sng" dirty="0"/>
              <a:t>crucial </a:t>
            </a:r>
            <a:r>
              <a:rPr lang="en-US" sz="1200" i="1" u="sng" dirty="0" smtClean="0"/>
              <a:t>because it provides direct optical access to the sample in magnetic field</a:t>
            </a:r>
            <a:r>
              <a:rPr lang="en-US" sz="1200" dirty="0" smtClean="0"/>
              <a:t>. The </a:t>
            </a:r>
            <a:r>
              <a:rPr lang="en-US" sz="1200" dirty="0"/>
              <a:t>high coercivity of these superlattices also requires a large ±25 T field to close the hysteresis </a:t>
            </a:r>
            <a:r>
              <a:rPr lang="en-US" sz="1200" dirty="0" smtClean="0"/>
              <a:t>loop (see Fig c).</a:t>
            </a:r>
            <a:endParaRPr lang="en-US" sz="1200" dirty="0">
              <a:latin typeface="Arial" charset="0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602C6F85-3FA3-3A41-A41E-9846352CC60D}"/>
              </a:ext>
            </a:extLst>
          </p:cNvPr>
          <p:cNvGrpSpPr>
            <a:grpSpLocks noChangeAspect="1"/>
          </p:cNvGrpSpPr>
          <p:nvPr/>
        </p:nvGrpSpPr>
        <p:grpSpPr>
          <a:xfrm>
            <a:off x="4294826" y="1643176"/>
            <a:ext cx="1454818" cy="2231149"/>
            <a:chOff x="602297" y="465933"/>
            <a:chExt cx="2112982" cy="3240528"/>
          </a:xfrm>
        </p:grpSpPr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FCFE2427-5C71-5D4D-B867-D3A2AE20D6B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6419" b="14699"/>
            <a:stretch/>
          </p:blipFill>
          <p:spPr>
            <a:xfrm>
              <a:off x="602297" y="465933"/>
              <a:ext cx="2112982" cy="324052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</p:pic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912AACE6-2523-4747-88D6-6740E1E27F73}"/>
                </a:ext>
              </a:extLst>
            </p:cNvPr>
            <p:cNvSpPr/>
            <p:nvPr/>
          </p:nvSpPr>
          <p:spPr>
            <a:xfrm>
              <a:off x="795738" y="505249"/>
              <a:ext cx="279207" cy="2233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1" name="Picture 40">
            <a:extLst>
              <a:ext uri="{FF2B5EF4-FFF2-40B4-BE49-F238E27FC236}">
                <a16:creationId xmlns:a16="http://schemas.microsoft.com/office/drawing/2014/main" id="{7D6BE865-0C5F-8B47-BFFE-D16290650DF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48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4903" y="4026379"/>
            <a:ext cx="1736649" cy="2188104"/>
          </a:xfrm>
          <a:prstGeom prst="rect">
            <a:avLst/>
          </a:prstGeom>
        </p:spPr>
      </p:pic>
      <p:sp>
        <p:nvSpPr>
          <p:cNvPr id="44" name="Rectangle 49">
            <a:extLst>
              <a:ext uri="{FF2B5EF4-FFF2-40B4-BE49-F238E27FC236}">
                <a16:creationId xmlns:a16="http://schemas.microsoft.com/office/drawing/2014/main" id="{89C10BC1-6F26-F240-8DD4-5413FB0E2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2359" y="1613283"/>
            <a:ext cx="5079924" cy="4668455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076D7FFE-5E8C-A444-917B-CDB869D152B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2641" y="1747437"/>
            <a:ext cx="2993249" cy="2879993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B2BAA04E-F642-3746-A800-0B020EB176F1}"/>
              </a:ext>
            </a:extLst>
          </p:cNvPr>
          <p:cNvSpPr txBox="1"/>
          <p:nvPr/>
        </p:nvSpPr>
        <p:spPr>
          <a:xfrm>
            <a:off x="5831552" y="1663117"/>
            <a:ext cx="3765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b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CB57C82-7301-B14E-A624-04B2EAE39A3A}"/>
              </a:ext>
            </a:extLst>
          </p:cNvPr>
          <p:cNvSpPr txBox="1"/>
          <p:nvPr/>
        </p:nvSpPr>
        <p:spPr>
          <a:xfrm>
            <a:off x="4059326" y="3874325"/>
            <a:ext cx="3765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c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E51DF8C-9768-F14A-9270-4B91006D8004}"/>
              </a:ext>
            </a:extLst>
          </p:cNvPr>
          <p:cNvSpPr txBox="1"/>
          <p:nvPr/>
        </p:nvSpPr>
        <p:spPr>
          <a:xfrm>
            <a:off x="4064212" y="1663117"/>
            <a:ext cx="3765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a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0BC6BCA-8C85-CF4B-96FD-45438792D943}"/>
              </a:ext>
            </a:extLst>
          </p:cNvPr>
          <p:cNvSpPr txBox="1"/>
          <p:nvPr/>
        </p:nvSpPr>
        <p:spPr>
          <a:xfrm>
            <a:off x="5888859" y="4706771"/>
            <a:ext cx="3120811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50" b="1" dirty="0"/>
              <a:t>(</a:t>
            </a:r>
            <a:r>
              <a:rPr lang="en-US" sz="1050" b="1" dirty="0" smtClean="0"/>
              <a:t>a) </a:t>
            </a:r>
            <a:r>
              <a:rPr lang="en-US" sz="1050" dirty="0" smtClean="0"/>
              <a:t>Crystal </a:t>
            </a:r>
            <a:r>
              <a:rPr lang="en-US" sz="1050" dirty="0"/>
              <a:t>structure of the (3,1) </a:t>
            </a:r>
            <a:r>
              <a:rPr lang="en-US" sz="1050" dirty="0" err="1" smtClean="0"/>
              <a:t>superlattice</a:t>
            </a:r>
            <a:r>
              <a:rPr lang="en-US" sz="1050" dirty="0" smtClean="0"/>
              <a:t>, </a:t>
            </a:r>
            <a:r>
              <a:rPr lang="en-US" sz="1050" dirty="0"/>
              <a:t>showing </a:t>
            </a:r>
            <a:r>
              <a:rPr lang="en-US" sz="1050" dirty="0" smtClean="0"/>
              <a:t>one </a:t>
            </a:r>
            <a:r>
              <a:rPr lang="en-US" sz="1050" dirty="0"/>
              <a:t>LuFe</a:t>
            </a:r>
            <a:r>
              <a:rPr lang="en-US" sz="1050" baseline="-25000" dirty="0"/>
              <a:t>2</a:t>
            </a:r>
            <a:r>
              <a:rPr lang="en-US" sz="1050" dirty="0"/>
              <a:t>O</a:t>
            </a:r>
            <a:r>
              <a:rPr lang="en-US" sz="1050" baseline="-25000" dirty="0"/>
              <a:t>4</a:t>
            </a:r>
            <a:r>
              <a:rPr lang="en-US" sz="1050" dirty="0"/>
              <a:t> slab </a:t>
            </a:r>
            <a:r>
              <a:rPr lang="en-US" sz="1050" dirty="0" smtClean="0"/>
              <a:t>(with an </a:t>
            </a:r>
            <a:r>
              <a:rPr lang="en-US" sz="1050" dirty="0"/>
              <a:t>iron oxide double layer </a:t>
            </a:r>
            <a:r>
              <a:rPr lang="en-US" sz="1050" dirty="0" smtClean="0"/>
              <a:t>between </a:t>
            </a:r>
            <a:r>
              <a:rPr lang="en-US" sz="1050" dirty="0"/>
              <a:t>two Lu layers) </a:t>
            </a:r>
            <a:r>
              <a:rPr lang="en-US" sz="1050" dirty="0" smtClean="0"/>
              <a:t>for every three </a:t>
            </a:r>
            <a:r>
              <a:rPr lang="en-US" sz="1050" dirty="0"/>
              <a:t>layers of </a:t>
            </a:r>
            <a:r>
              <a:rPr lang="en-US" sz="1050" dirty="0" smtClean="0"/>
              <a:t>LuFeO</a:t>
            </a:r>
            <a:r>
              <a:rPr lang="en-US" sz="1050" baseline="-25000" dirty="0" smtClean="0"/>
              <a:t>3</a:t>
            </a:r>
            <a:r>
              <a:rPr lang="en-US" sz="1050" i="1" dirty="0" smtClean="0"/>
              <a:t>  </a:t>
            </a:r>
            <a:r>
              <a:rPr lang="en-US" sz="1050" b="1" dirty="0" smtClean="0"/>
              <a:t>(b)</a:t>
            </a:r>
            <a:r>
              <a:rPr lang="en-US" sz="1050" dirty="0" smtClean="0"/>
              <a:t> </a:t>
            </a:r>
            <a:r>
              <a:rPr lang="en-US" sz="1050" dirty="0"/>
              <a:t>Interface magnetic circular dichroic spectra for (3,1), (7,1), and (9,1) </a:t>
            </a:r>
            <a:r>
              <a:rPr lang="en-US" sz="1050" dirty="0" err="1" smtClean="0"/>
              <a:t>superlattices</a:t>
            </a:r>
            <a:r>
              <a:rPr lang="en-US" sz="1050" dirty="0" smtClean="0"/>
              <a:t> for positive and negative 25T magnetic fields. </a:t>
            </a:r>
            <a:r>
              <a:rPr lang="en-US" sz="1050" b="1" dirty="0" smtClean="0"/>
              <a:t>(c)</a:t>
            </a:r>
            <a:r>
              <a:rPr lang="en-US" sz="1050" dirty="0" smtClean="0"/>
              <a:t> </a:t>
            </a:r>
            <a:r>
              <a:rPr lang="en-US" sz="1050" dirty="0"/>
              <a:t>Optical hysteresis for the spin-up and spin-down channel Fe</a:t>
            </a:r>
            <a:r>
              <a:rPr lang="en-US" sz="1050" baseline="30000" dirty="0"/>
              <a:t>2</a:t>
            </a:r>
            <a:r>
              <a:rPr lang="en-US" sz="1050" baseline="30000" dirty="0" smtClean="0"/>
              <a:t>+ </a:t>
            </a:r>
            <a:r>
              <a:rPr lang="en-US" sz="1050" dirty="0" smtClean="0"/>
              <a:t>→ </a:t>
            </a:r>
            <a:r>
              <a:rPr lang="en-US" sz="1050" dirty="0"/>
              <a:t>Fe</a:t>
            </a:r>
            <a:r>
              <a:rPr lang="en-US" sz="1050" baseline="30000" dirty="0"/>
              <a:t>3+</a:t>
            </a:r>
            <a:r>
              <a:rPr lang="en-US" sz="1050" dirty="0"/>
              <a:t> charge transfer excitations. </a:t>
            </a:r>
            <a:endParaRPr lang="en-US" sz="1050" i="1" dirty="0"/>
          </a:p>
        </p:txBody>
      </p:sp>
      <p:sp>
        <p:nvSpPr>
          <p:cNvPr id="33" name="Text Box 28"/>
          <p:cNvSpPr txBox="1">
            <a:spLocks noChangeArrowheads="1"/>
          </p:cNvSpPr>
          <p:nvPr/>
        </p:nvSpPr>
        <p:spPr bwMode="auto">
          <a:xfrm>
            <a:off x="93279" y="6157651"/>
            <a:ext cx="891709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050" b="1" dirty="0">
                <a:solidFill>
                  <a:srgbClr val="002060"/>
                </a:solidFill>
              </a:rPr>
              <a:t>Facility used:</a:t>
            </a:r>
            <a:r>
              <a:rPr lang="en-US" sz="1050" dirty="0">
                <a:solidFill>
                  <a:srgbClr val="002060"/>
                </a:solidFill>
              </a:rPr>
              <a:t> DC Field Facility: 25T split helix magnet</a:t>
            </a:r>
          </a:p>
          <a:p>
            <a:r>
              <a:rPr lang="en-US" sz="1000" b="1" dirty="0">
                <a:solidFill>
                  <a:srgbClr val="002060"/>
                </a:solidFill>
              </a:rPr>
              <a:t>Citation: </a:t>
            </a:r>
            <a:r>
              <a:rPr lang="en-US" sz="1000" dirty="0" err="1" smtClean="0">
                <a:solidFill>
                  <a:srgbClr val="002060"/>
                </a:solidFill>
              </a:rPr>
              <a:t>S.Fan</a:t>
            </a:r>
            <a:r>
              <a:rPr lang="en-US" sz="1000" dirty="0">
                <a:solidFill>
                  <a:srgbClr val="002060"/>
                </a:solidFill>
              </a:rPr>
              <a:t>, </a:t>
            </a:r>
            <a:r>
              <a:rPr lang="en-US" sz="1000" dirty="0" err="1" smtClean="0">
                <a:solidFill>
                  <a:srgbClr val="002060"/>
                </a:solidFill>
              </a:rPr>
              <a:t>H.Das</a:t>
            </a:r>
            <a:r>
              <a:rPr lang="en-US" sz="1000" dirty="0">
                <a:solidFill>
                  <a:srgbClr val="002060"/>
                </a:solidFill>
              </a:rPr>
              <a:t>, </a:t>
            </a:r>
            <a:r>
              <a:rPr lang="en-US" sz="1000" dirty="0" err="1" smtClean="0">
                <a:solidFill>
                  <a:srgbClr val="002060"/>
                </a:solidFill>
              </a:rPr>
              <a:t>A.Rébola</a:t>
            </a:r>
            <a:r>
              <a:rPr lang="en-US" sz="1000" dirty="0">
                <a:solidFill>
                  <a:srgbClr val="002060"/>
                </a:solidFill>
              </a:rPr>
              <a:t>, </a:t>
            </a:r>
            <a:r>
              <a:rPr lang="en-US" sz="1000" dirty="0" err="1" smtClean="0">
                <a:solidFill>
                  <a:srgbClr val="002060"/>
                </a:solidFill>
              </a:rPr>
              <a:t>K.A.Smith</a:t>
            </a:r>
            <a:r>
              <a:rPr lang="en-US" sz="1000" dirty="0">
                <a:solidFill>
                  <a:srgbClr val="002060"/>
                </a:solidFill>
              </a:rPr>
              <a:t>, </a:t>
            </a:r>
            <a:r>
              <a:rPr lang="en-US" sz="1000" dirty="0" err="1" smtClean="0">
                <a:solidFill>
                  <a:srgbClr val="002060"/>
                </a:solidFill>
              </a:rPr>
              <a:t>J.Mundy</a:t>
            </a:r>
            <a:r>
              <a:rPr lang="en-US" sz="1000" dirty="0">
                <a:solidFill>
                  <a:srgbClr val="002060"/>
                </a:solidFill>
              </a:rPr>
              <a:t>, </a:t>
            </a:r>
            <a:r>
              <a:rPr lang="en-US" sz="1000" dirty="0" err="1" smtClean="0">
                <a:solidFill>
                  <a:srgbClr val="002060"/>
                </a:solidFill>
              </a:rPr>
              <a:t>C.Brooks</a:t>
            </a:r>
            <a:r>
              <a:rPr lang="en-US" sz="1000" dirty="0">
                <a:solidFill>
                  <a:srgbClr val="002060"/>
                </a:solidFill>
              </a:rPr>
              <a:t>, </a:t>
            </a:r>
            <a:r>
              <a:rPr lang="en-US" sz="1000" dirty="0" err="1" smtClean="0">
                <a:solidFill>
                  <a:srgbClr val="002060"/>
                </a:solidFill>
              </a:rPr>
              <a:t>M.E.Holtz</a:t>
            </a:r>
            <a:r>
              <a:rPr lang="en-US" sz="1000" dirty="0">
                <a:solidFill>
                  <a:srgbClr val="002060"/>
                </a:solidFill>
              </a:rPr>
              <a:t>, </a:t>
            </a:r>
            <a:r>
              <a:rPr lang="en-US" sz="1000" dirty="0" err="1" smtClean="0">
                <a:solidFill>
                  <a:srgbClr val="002060"/>
                </a:solidFill>
              </a:rPr>
              <a:t>D.A.Muller</a:t>
            </a:r>
            <a:r>
              <a:rPr lang="en-US" sz="1000" dirty="0">
                <a:solidFill>
                  <a:srgbClr val="002060"/>
                </a:solidFill>
              </a:rPr>
              <a:t>, </a:t>
            </a:r>
            <a:r>
              <a:rPr lang="en-US" sz="1000" dirty="0" err="1" smtClean="0">
                <a:solidFill>
                  <a:srgbClr val="002060"/>
                </a:solidFill>
              </a:rPr>
              <a:t>C.J.Fennie</a:t>
            </a:r>
            <a:r>
              <a:rPr lang="en-US" sz="1000" dirty="0">
                <a:solidFill>
                  <a:srgbClr val="002060"/>
                </a:solidFill>
              </a:rPr>
              <a:t>, </a:t>
            </a:r>
            <a:r>
              <a:rPr lang="en-US" sz="1000" dirty="0" err="1" smtClean="0">
                <a:solidFill>
                  <a:srgbClr val="002060"/>
                </a:solidFill>
              </a:rPr>
              <a:t>R.Ramesh</a:t>
            </a:r>
            <a:r>
              <a:rPr lang="en-US" sz="1000" dirty="0">
                <a:solidFill>
                  <a:srgbClr val="002060"/>
                </a:solidFill>
              </a:rPr>
              <a:t>, </a:t>
            </a:r>
            <a:r>
              <a:rPr lang="en-US" sz="1000" dirty="0" err="1" smtClean="0">
                <a:solidFill>
                  <a:srgbClr val="002060"/>
                </a:solidFill>
              </a:rPr>
              <a:t>D.G.Schlom</a:t>
            </a:r>
            <a:r>
              <a:rPr lang="en-US" sz="1000" dirty="0">
                <a:solidFill>
                  <a:srgbClr val="002060"/>
                </a:solidFill>
              </a:rPr>
              <a:t>, </a:t>
            </a:r>
            <a:r>
              <a:rPr lang="en-US" sz="1000" dirty="0" smtClean="0">
                <a:solidFill>
                  <a:srgbClr val="002060"/>
                </a:solidFill>
              </a:rPr>
              <a:t>S.A. McGill</a:t>
            </a:r>
            <a:r>
              <a:rPr lang="en-US" sz="1000" dirty="0">
                <a:solidFill>
                  <a:srgbClr val="002060"/>
                </a:solidFill>
              </a:rPr>
              <a:t>, </a:t>
            </a:r>
            <a:r>
              <a:rPr lang="en-US" sz="1000" dirty="0" err="1" smtClean="0">
                <a:solidFill>
                  <a:srgbClr val="002060"/>
                </a:solidFill>
              </a:rPr>
              <a:t>J.L.Musfeldt</a:t>
            </a:r>
            <a:r>
              <a:rPr lang="en-US" sz="1000" dirty="0" smtClean="0">
                <a:solidFill>
                  <a:srgbClr val="002060"/>
                </a:solidFill>
              </a:rPr>
              <a:t>, </a:t>
            </a:r>
            <a:r>
              <a:rPr lang="en-US" sz="1050" i="1" dirty="0">
                <a:solidFill>
                  <a:srgbClr val="002060"/>
                </a:solidFill>
              </a:rPr>
              <a:t>Site-specific spectroscopic measurement of spin and charge in (LuFeO3</a:t>
            </a:r>
            <a:r>
              <a:rPr lang="en-US" sz="1050" i="1" dirty="0" smtClean="0">
                <a:solidFill>
                  <a:srgbClr val="002060"/>
                </a:solidFill>
              </a:rPr>
              <a:t>) m</a:t>
            </a:r>
            <a:r>
              <a:rPr lang="en-US" sz="1050" i="1" dirty="0">
                <a:solidFill>
                  <a:srgbClr val="002060"/>
                </a:solidFill>
              </a:rPr>
              <a:t>/(LuFe2O4)1 </a:t>
            </a:r>
            <a:r>
              <a:rPr lang="en-US" sz="1050" i="1" dirty="0" err="1">
                <a:solidFill>
                  <a:srgbClr val="002060"/>
                </a:solidFill>
              </a:rPr>
              <a:t>multiferroic</a:t>
            </a:r>
            <a:r>
              <a:rPr lang="en-US" sz="1050" i="1" dirty="0">
                <a:solidFill>
                  <a:srgbClr val="002060"/>
                </a:solidFill>
              </a:rPr>
              <a:t> </a:t>
            </a:r>
            <a:r>
              <a:rPr lang="en-US" sz="1050" i="1" dirty="0" err="1">
                <a:solidFill>
                  <a:srgbClr val="002060"/>
                </a:solidFill>
              </a:rPr>
              <a:t>superlattices</a:t>
            </a:r>
            <a:r>
              <a:rPr lang="en-US" sz="1050" i="1" dirty="0">
                <a:solidFill>
                  <a:srgbClr val="002060"/>
                </a:solidFill>
              </a:rPr>
              <a:t>,</a:t>
            </a:r>
            <a:r>
              <a:rPr lang="en-US" sz="1050" dirty="0">
                <a:solidFill>
                  <a:srgbClr val="002060"/>
                </a:solidFill>
              </a:rPr>
              <a:t> </a:t>
            </a:r>
            <a:endParaRPr lang="en-US" sz="1050" dirty="0" smtClean="0">
              <a:solidFill>
                <a:srgbClr val="002060"/>
              </a:solidFill>
            </a:endParaRPr>
          </a:p>
          <a:p>
            <a:r>
              <a:rPr lang="en-US" sz="1050" b="1" dirty="0" smtClean="0">
                <a:solidFill>
                  <a:srgbClr val="002060"/>
                </a:solidFill>
              </a:rPr>
              <a:t>Nature </a:t>
            </a:r>
            <a:r>
              <a:rPr lang="en-US" sz="1050" b="1" dirty="0">
                <a:solidFill>
                  <a:srgbClr val="002060"/>
                </a:solidFill>
              </a:rPr>
              <a:t>Communications Chemistry, 11</a:t>
            </a:r>
            <a:r>
              <a:rPr lang="en-US" sz="1050" dirty="0">
                <a:solidFill>
                  <a:srgbClr val="002060"/>
                </a:solidFill>
              </a:rPr>
              <a:t> (1), 1-9 (2020) </a:t>
            </a:r>
            <a:r>
              <a:rPr lang="en-US" sz="1050" dirty="0">
                <a:solidFill>
                  <a:srgbClr val="002060"/>
                </a:solidFill>
                <a:hlinkClick r:id="rId7"/>
              </a:rPr>
              <a:t>doi.org/10.1038/s41467-020-19285-9</a:t>
            </a:r>
            <a:endParaRPr lang="en-US" sz="1050" dirty="0">
              <a:solidFill>
                <a:srgbClr val="002060"/>
              </a:solidFill>
            </a:endParaRPr>
          </a:p>
        </p:txBody>
      </p:sp>
      <p:sp>
        <p:nvSpPr>
          <p:cNvPr id="34" name="Line 42">
            <a:extLst>
              <a:ext uri="{FF2B5EF4-FFF2-40B4-BE49-F238E27FC236}">
                <a16:creationId xmlns:a16="http://schemas.microsoft.com/office/drawing/2014/main" id="{84FB79A5-BC68-4B1F-8CB9-C52BC889F9A3}"/>
              </a:ext>
            </a:extLst>
          </p:cNvPr>
          <p:cNvSpPr>
            <a:spLocks noChangeShapeType="1"/>
          </p:cNvSpPr>
          <p:nvPr/>
        </p:nvSpPr>
        <p:spPr bwMode="auto">
          <a:xfrm>
            <a:off x="93279" y="152440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35" name="Picture 34" descr="JustM_purple.jpg">
            <a:extLst>
              <a:ext uri="{FF2B5EF4-FFF2-40B4-BE49-F238E27FC236}">
                <a16:creationId xmlns:a16="http://schemas.microsoft.com/office/drawing/2014/main" id="{C360AAD3-38DF-426F-ABE7-34C4CA4B31D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411" y="267972"/>
            <a:ext cx="661711" cy="788645"/>
          </a:xfrm>
          <a:prstGeom prst="rect">
            <a:avLst/>
          </a:prstGeom>
        </p:spPr>
      </p:pic>
      <p:pic>
        <p:nvPicPr>
          <p:cNvPr id="37" name="Picture 36" descr="NSF logo.jpg">
            <a:extLst>
              <a:ext uri="{FF2B5EF4-FFF2-40B4-BE49-F238E27FC236}">
                <a16:creationId xmlns:a16="http://schemas.microsoft.com/office/drawing/2014/main" id="{5544D278-922D-8642-8C9A-983C52C04AFD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8148699" y="183302"/>
            <a:ext cx="956432" cy="962193"/>
          </a:xfrm>
          <a:prstGeom prst="rect">
            <a:avLst/>
          </a:prstGeom>
        </p:spPr>
      </p:pic>
      <p:sp>
        <p:nvSpPr>
          <p:cNvPr id="53" name="Rectangle 52">
            <a:extLst>
              <a:ext uri="{FF2B5EF4-FFF2-40B4-BE49-F238E27FC236}">
                <a16:creationId xmlns:a16="http://schemas.microsoft.com/office/drawing/2014/main" id="{160B34EC-9413-794D-8D06-AE96A7D3280B}"/>
              </a:ext>
            </a:extLst>
          </p:cNvPr>
          <p:cNvSpPr/>
          <p:nvPr/>
        </p:nvSpPr>
        <p:spPr>
          <a:xfrm>
            <a:off x="519337" y="61047"/>
            <a:ext cx="806873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400" b="1" dirty="0">
                <a:solidFill>
                  <a:srgbClr val="000000"/>
                </a:solidFill>
              </a:rPr>
              <a:t>Site-specific spectroscopic measurement of spin and charge in </a:t>
            </a:r>
            <a:r>
              <a:rPr lang="en-US" sz="1400" b="1" dirty="0" err="1" smtClean="0">
                <a:solidFill>
                  <a:srgbClr val="000000"/>
                </a:solidFill>
              </a:rPr>
              <a:t>multiferroic</a:t>
            </a:r>
            <a:r>
              <a:rPr lang="en-US" sz="1400" b="1" dirty="0" smtClean="0">
                <a:solidFill>
                  <a:srgbClr val="000000"/>
                </a:solidFill>
              </a:rPr>
              <a:t> </a:t>
            </a:r>
            <a:r>
              <a:rPr lang="en-US" sz="1400" b="1" dirty="0">
                <a:solidFill>
                  <a:srgbClr val="000000"/>
                </a:solidFill>
              </a:rPr>
              <a:t>superlattices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105F5025-815C-0943-9214-26E5971866F3}"/>
              </a:ext>
            </a:extLst>
          </p:cNvPr>
          <p:cNvSpPr/>
          <p:nvPr/>
        </p:nvSpPr>
        <p:spPr>
          <a:xfrm>
            <a:off x="694337" y="369409"/>
            <a:ext cx="738513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050" dirty="0">
                <a:solidFill>
                  <a:srgbClr val="000000"/>
                </a:solidFill>
              </a:rPr>
              <a:t>S. Fan</a:t>
            </a:r>
            <a:r>
              <a:rPr lang="en-US" sz="1050" baseline="30000" dirty="0">
                <a:solidFill>
                  <a:srgbClr val="000000"/>
                </a:solidFill>
              </a:rPr>
              <a:t>1</a:t>
            </a:r>
            <a:r>
              <a:rPr lang="en-US" sz="1050" dirty="0">
                <a:solidFill>
                  <a:srgbClr val="000000"/>
                </a:solidFill>
              </a:rPr>
              <a:t>, H. Das</a:t>
            </a:r>
            <a:r>
              <a:rPr lang="en-US" sz="1050" baseline="30000" dirty="0">
                <a:solidFill>
                  <a:srgbClr val="000000"/>
                </a:solidFill>
              </a:rPr>
              <a:t> 2</a:t>
            </a:r>
            <a:r>
              <a:rPr lang="en-US" sz="1050" dirty="0">
                <a:solidFill>
                  <a:srgbClr val="000000"/>
                </a:solidFill>
              </a:rPr>
              <a:t>, A. Rébola</a:t>
            </a:r>
            <a:r>
              <a:rPr lang="en-US" sz="1050" baseline="30000" dirty="0">
                <a:solidFill>
                  <a:srgbClr val="000000"/>
                </a:solidFill>
              </a:rPr>
              <a:t>3</a:t>
            </a:r>
            <a:r>
              <a:rPr lang="en-US" sz="1050" dirty="0">
                <a:solidFill>
                  <a:srgbClr val="000000"/>
                </a:solidFill>
              </a:rPr>
              <a:t>, K. Smith</a:t>
            </a:r>
            <a:r>
              <a:rPr lang="en-US" sz="1050" baseline="30000" dirty="0">
                <a:solidFill>
                  <a:srgbClr val="000000"/>
                </a:solidFill>
              </a:rPr>
              <a:t>4</a:t>
            </a:r>
            <a:r>
              <a:rPr lang="en-US" sz="1050" dirty="0">
                <a:solidFill>
                  <a:srgbClr val="000000"/>
                </a:solidFill>
              </a:rPr>
              <a:t>, J. Mundy</a:t>
            </a:r>
            <a:r>
              <a:rPr lang="en-US" sz="1050" baseline="30000" dirty="0">
                <a:solidFill>
                  <a:srgbClr val="000000"/>
                </a:solidFill>
              </a:rPr>
              <a:t>5</a:t>
            </a:r>
            <a:r>
              <a:rPr lang="en-US" sz="1050" dirty="0">
                <a:solidFill>
                  <a:srgbClr val="000000"/>
                </a:solidFill>
              </a:rPr>
              <a:t> , C. Brooks</a:t>
            </a:r>
            <a:r>
              <a:rPr lang="en-US" sz="1050" baseline="30000" dirty="0">
                <a:solidFill>
                  <a:srgbClr val="000000"/>
                </a:solidFill>
              </a:rPr>
              <a:t>5</a:t>
            </a:r>
            <a:r>
              <a:rPr lang="en-US" sz="1050" dirty="0">
                <a:solidFill>
                  <a:srgbClr val="000000"/>
                </a:solidFill>
              </a:rPr>
              <a:t>, M. Holtz</a:t>
            </a:r>
            <a:r>
              <a:rPr lang="en-US" sz="1050" baseline="30000" dirty="0">
                <a:solidFill>
                  <a:srgbClr val="000000"/>
                </a:solidFill>
              </a:rPr>
              <a:t>6</a:t>
            </a:r>
            <a:r>
              <a:rPr lang="en-US" sz="1050" dirty="0">
                <a:solidFill>
                  <a:srgbClr val="000000"/>
                </a:solidFill>
              </a:rPr>
              <a:t>, D. Muller</a:t>
            </a:r>
            <a:r>
              <a:rPr lang="en-US" sz="1050" baseline="30000" dirty="0">
                <a:solidFill>
                  <a:srgbClr val="000000"/>
                </a:solidFill>
              </a:rPr>
              <a:t>6</a:t>
            </a:r>
            <a:r>
              <a:rPr lang="en-US" sz="1050" dirty="0">
                <a:solidFill>
                  <a:srgbClr val="000000"/>
                </a:solidFill>
              </a:rPr>
              <a:t>, C. Fennie</a:t>
            </a:r>
            <a:r>
              <a:rPr lang="en-US" sz="1050" baseline="30000" dirty="0">
                <a:solidFill>
                  <a:srgbClr val="000000"/>
                </a:solidFill>
              </a:rPr>
              <a:t>6</a:t>
            </a:r>
            <a:r>
              <a:rPr lang="en-US" sz="1050" dirty="0">
                <a:solidFill>
                  <a:srgbClr val="000000"/>
                </a:solidFill>
              </a:rPr>
              <a:t>, </a:t>
            </a:r>
            <a:endParaRPr lang="en-US" sz="1050" dirty="0" smtClean="0">
              <a:solidFill>
                <a:srgbClr val="000000"/>
              </a:solidFill>
            </a:endParaRPr>
          </a:p>
          <a:p>
            <a:pPr lvl="0" algn="ctr"/>
            <a:r>
              <a:rPr lang="en-US" sz="1050" dirty="0" smtClean="0">
                <a:solidFill>
                  <a:srgbClr val="000000"/>
                </a:solidFill>
              </a:rPr>
              <a:t>R</a:t>
            </a:r>
            <a:r>
              <a:rPr lang="en-US" sz="1050" dirty="0">
                <a:solidFill>
                  <a:srgbClr val="000000"/>
                </a:solidFill>
              </a:rPr>
              <a:t>. Ramesh</a:t>
            </a:r>
            <a:r>
              <a:rPr lang="en-US" sz="1050" baseline="30000" dirty="0">
                <a:solidFill>
                  <a:srgbClr val="000000"/>
                </a:solidFill>
              </a:rPr>
              <a:t>7</a:t>
            </a:r>
            <a:r>
              <a:rPr lang="en-US" sz="1050" dirty="0">
                <a:solidFill>
                  <a:srgbClr val="000000"/>
                </a:solidFill>
              </a:rPr>
              <a:t>, D. Schlom</a:t>
            </a:r>
            <a:r>
              <a:rPr lang="en-US" sz="1050" baseline="30000" dirty="0">
                <a:solidFill>
                  <a:srgbClr val="000000"/>
                </a:solidFill>
              </a:rPr>
              <a:t>6</a:t>
            </a:r>
            <a:r>
              <a:rPr lang="en-US" sz="1050" dirty="0">
                <a:solidFill>
                  <a:srgbClr val="000000"/>
                </a:solidFill>
              </a:rPr>
              <a:t>, S. McGill</a:t>
            </a:r>
            <a:r>
              <a:rPr lang="en-US" sz="1050" baseline="30000" dirty="0">
                <a:solidFill>
                  <a:srgbClr val="000000"/>
                </a:solidFill>
              </a:rPr>
              <a:t>8</a:t>
            </a:r>
            <a:r>
              <a:rPr lang="en-US" sz="1050" dirty="0">
                <a:solidFill>
                  <a:srgbClr val="000000"/>
                </a:solidFill>
              </a:rPr>
              <a:t>, and J. Musfeldt</a:t>
            </a:r>
            <a:r>
              <a:rPr lang="en-US" sz="1050" baseline="30000" dirty="0">
                <a:solidFill>
                  <a:srgbClr val="000000"/>
                </a:solidFill>
              </a:rPr>
              <a:t>1,4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C05BA31E-3189-D844-9CE1-FFB85A470F0E}"/>
              </a:ext>
            </a:extLst>
          </p:cNvPr>
          <p:cNvSpPr/>
          <p:nvPr/>
        </p:nvSpPr>
        <p:spPr>
          <a:xfrm>
            <a:off x="694336" y="726606"/>
            <a:ext cx="73851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900" b="1" dirty="0" smtClean="0">
                <a:solidFill>
                  <a:srgbClr val="0033CC"/>
                </a:solidFill>
              </a:rPr>
              <a:t>1. University </a:t>
            </a:r>
            <a:r>
              <a:rPr lang="en-US" sz="900" b="1" dirty="0">
                <a:solidFill>
                  <a:srgbClr val="0033CC"/>
                </a:solidFill>
              </a:rPr>
              <a:t>of Tennessee, </a:t>
            </a:r>
            <a:r>
              <a:rPr lang="en-US" sz="900" b="1" dirty="0" smtClean="0">
                <a:solidFill>
                  <a:srgbClr val="0033CC"/>
                </a:solidFill>
              </a:rPr>
              <a:t>Physics;   2</a:t>
            </a:r>
            <a:r>
              <a:rPr lang="en-US" sz="900" b="1" dirty="0">
                <a:solidFill>
                  <a:srgbClr val="0033CC"/>
                </a:solidFill>
              </a:rPr>
              <a:t>. Tokyo Institute of </a:t>
            </a:r>
            <a:r>
              <a:rPr lang="en-US" sz="900" b="1" dirty="0" smtClean="0">
                <a:solidFill>
                  <a:srgbClr val="0033CC"/>
                </a:solidFill>
              </a:rPr>
              <a:t>Technology;   3</a:t>
            </a:r>
            <a:r>
              <a:rPr lang="en-US" sz="900" b="1" dirty="0">
                <a:solidFill>
                  <a:srgbClr val="0033CC"/>
                </a:solidFill>
              </a:rPr>
              <a:t>. Instituto de </a:t>
            </a:r>
            <a:r>
              <a:rPr lang="en-US" sz="900" b="1" dirty="0" err="1">
                <a:solidFill>
                  <a:srgbClr val="0033CC"/>
                </a:solidFill>
              </a:rPr>
              <a:t>Física</a:t>
            </a:r>
            <a:r>
              <a:rPr lang="en-US" sz="900" b="1" dirty="0">
                <a:solidFill>
                  <a:srgbClr val="0033CC"/>
                </a:solidFill>
              </a:rPr>
              <a:t> </a:t>
            </a:r>
            <a:r>
              <a:rPr lang="en-US" sz="900" b="1" dirty="0" smtClean="0">
                <a:solidFill>
                  <a:srgbClr val="0033CC"/>
                </a:solidFill>
              </a:rPr>
              <a:t>Rosario-CONICET;   4</a:t>
            </a:r>
            <a:r>
              <a:rPr lang="en-US" sz="900" b="1" dirty="0">
                <a:solidFill>
                  <a:srgbClr val="0033CC"/>
                </a:solidFill>
              </a:rPr>
              <a:t>. University of Tennessee, </a:t>
            </a:r>
            <a:r>
              <a:rPr lang="en-US" sz="900" b="1" dirty="0" smtClean="0">
                <a:solidFill>
                  <a:srgbClr val="0033CC"/>
                </a:solidFill>
              </a:rPr>
              <a:t>Chemistry;   </a:t>
            </a:r>
            <a:r>
              <a:rPr lang="en-US" sz="900" b="1" dirty="0">
                <a:solidFill>
                  <a:srgbClr val="0033CC"/>
                </a:solidFill>
              </a:rPr>
              <a:t>5. Harvard University, </a:t>
            </a:r>
            <a:r>
              <a:rPr lang="en-US" sz="900" b="1" dirty="0" smtClean="0">
                <a:solidFill>
                  <a:srgbClr val="0033CC"/>
                </a:solidFill>
              </a:rPr>
              <a:t>Physics;   </a:t>
            </a:r>
            <a:r>
              <a:rPr lang="en-US" sz="900" b="1" dirty="0">
                <a:solidFill>
                  <a:srgbClr val="0033CC"/>
                </a:solidFill>
              </a:rPr>
              <a:t>6. Cornell </a:t>
            </a:r>
            <a:r>
              <a:rPr lang="en-US" sz="900" b="1" dirty="0" smtClean="0">
                <a:solidFill>
                  <a:srgbClr val="0033CC"/>
                </a:solidFill>
              </a:rPr>
              <a:t>University;  </a:t>
            </a:r>
            <a:r>
              <a:rPr lang="en-US" sz="900" b="1" dirty="0">
                <a:solidFill>
                  <a:srgbClr val="0033CC"/>
                </a:solidFill>
              </a:rPr>
              <a:t>7. University of California, </a:t>
            </a:r>
            <a:r>
              <a:rPr lang="en-US" sz="900" b="1" dirty="0" smtClean="0">
                <a:solidFill>
                  <a:srgbClr val="0033CC"/>
                </a:solidFill>
              </a:rPr>
              <a:t>Berkeley;   </a:t>
            </a:r>
            <a:r>
              <a:rPr lang="en-US" sz="900" b="1" dirty="0">
                <a:solidFill>
                  <a:srgbClr val="0033CC"/>
                </a:solidFill>
              </a:rPr>
              <a:t>8</a:t>
            </a:r>
            <a:r>
              <a:rPr lang="en-US" sz="900" b="1" dirty="0" smtClean="0">
                <a:solidFill>
                  <a:srgbClr val="0033CC"/>
                </a:solidFill>
              </a:rPr>
              <a:t>. NHMFL</a:t>
            </a:r>
            <a:endParaRPr lang="en-US" sz="900" b="1" dirty="0">
              <a:solidFill>
                <a:srgbClr val="0033CC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03C3A74-E17F-5346-9708-945E437E7388}"/>
              </a:ext>
            </a:extLst>
          </p:cNvPr>
          <p:cNvSpPr/>
          <p:nvPr/>
        </p:nvSpPr>
        <p:spPr>
          <a:xfrm>
            <a:off x="424134" y="1091897"/>
            <a:ext cx="82596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</a:pPr>
            <a:r>
              <a:rPr lang="en-US" sz="900" b="1" dirty="0">
                <a:solidFill>
                  <a:srgbClr val="000000"/>
                </a:solidFill>
              </a:rPr>
              <a:t>Funding:</a:t>
            </a:r>
            <a:r>
              <a:rPr lang="en-US" sz="900" dirty="0">
                <a:solidFill>
                  <a:srgbClr val="000000"/>
                </a:solidFill>
              </a:rPr>
              <a:t> G.S. </a:t>
            </a:r>
            <a:r>
              <a:rPr lang="en-US" sz="900" dirty="0" err="1">
                <a:solidFill>
                  <a:srgbClr val="000000"/>
                </a:solidFill>
              </a:rPr>
              <a:t>Boebinger</a:t>
            </a:r>
            <a:r>
              <a:rPr lang="en-US" sz="900" dirty="0">
                <a:solidFill>
                  <a:srgbClr val="000000"/>
                </a:solidFill>
              </a:rPr>
              <a:t> (NSF DMR-1157490, NSF DMR-1644779); J. L. </a:t>
            </a:r>
            <a:r>
              <a:rPr lang="en-US" sz="900" dirty="0" err="1">
                <a:solidFill>
                  <a:srgbClr val="000000"/>
                </a:solidFill>
              </a:rPr>
              <a:t>Musfeldt</a:t>
            </a:r>
            <a:r>
              <a:rPr lang="en-US" sz="900" dirty="0">
                <a:solidFill>
                  <a:srgbClr val="000000"/>
                </a:solidFill>
              </a:rPr>
              <a:t> (DOE, DE-FG02-45201ER45885), S. McGill (NSF, DMR-1644779, DMR-122921), D. </a:t>
            </a:r>
            <a:r>
              <a:rPr lang="en-US" sz="900" dirty="0" err="1">
                <a:solidFill>
                  <a:srgbClr val="000000"/>
                </a:solidFill>
              </a:rPr>
              <a:t>Schlom</a:t>
            </a:r>
            <a:r>
              <a:rPr lang="en-US" sz="900" dirty="0">
                <a:solidFill>
                  <a:srgbClr val="000000"/>
                </a:solidFill>
              </a:rPr>
              <a:t> (DOE, DE-SC0002334), D. Muller (NSF, DMR-1719875), H. Das (JSPS, 19K05246 ), and A. </a:t>
            </a:r>
            <a:r>
              <a:rPr lang="en-US" sz="900" dirty="0" err="1">
                <a:solidFill>
                  <a:srgbClr val="000000"/>
                </a:solidFill>
              </a:rPr>
              <a:t>Rébola</a:t>
            </a:r>
            <a:r>
              <a:rPr lang="en-US" sz="900" dirty="0">
                <a:solidFill>
                  <a:srgbClr val="000000"/>
                </a:solidFill>
              </a:rPr>
              <a:t>, C. </a:t>
            </a:r>
            <a:r>
              <a:rPr lang="en-US" sz="900" dirty="0" err="1">
                <a:solidFill>
                  <a:srgbClr val="000000"/>
                </a:solidFill>
              </a:rPr>
              <a:t>Fennie</a:t>
            </a:r>
            <a:r>
              <a:rPr lang="en-US" sz="900" dirty="0">
                <a:solidFill>
                  <a:srgbClr val="000000"/>
                </a:solidFill>
              </a:rPr>
              <a:t> (NSF, DMR-1539918)</a:t>
            </a:r>
          </a:p>
        </p:txBody>
      </p:sp>
    </p:spTree>
    <p:extLst>
      <p:ext uri="{BB962C8B-B14F-4D97-AF65-F5344CB8AC3E}">
        <p14:creationId xmlns:p14="http://schemas.microsoft.com/office/powerpoint/2010/main" val="1507589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02ED0CECD0B641A5BB9FB5CB620836" ma:contentTypeVersion="1" ma:contentTypeDescription="Create a new document." ma:contentTypeScope="" ma:versionID="83dda36b849837e9f775fc17b333851c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400a779ef7cc78711cad3a81b79875b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0D3E2DB-710C-46C0-87B8-5B215F4D2352}"/>
</file>

<file path=customXml/itemProps2.xml><?xml version="1.0" encoding="utf-8"?>
<ds:datastoreItem xmlns:ds="http://schemas.openxmlformats.org/officeDocument/2006/customXml" ds:itemID="{47834843-2399-4B00-B2A5-289B6A719594}"/>
</file>

<file path=customXml/itemProps3.xml><?xml version="1.0" encoding="utf-8"?>
<ds:datastoreItem xmlns:ds="http://schemas.openxmlformats.org/officeDocument/2006/customXml" ds:itemID="{BB6B76D0-B085-44F1-AA27-B9C955BFF58C}"/>
</file>

<file path=docProps/app.xml><?xml version="1.0" encoding="utf-8"?>
<Properties xmlns="http://schemas.openxmlformats.org/officeDocument/2006/extended-properties" xmlns:vt="http://schemas.openxmlformats.org/officeDocument/2006/docPropsVTypes">
  <TotalTime>8293</TotalTime>
  <Words>1105</Words>
  <Application>Microsoft Office PowerPoint</Application>
  <PresentationFormat>On-screen Show (4:3)</PresentationFormat>
  <Paragraphs>34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243</cp:revision>
  <cp:lastPrinted>2020-10-12T18:10:37Z</cp:lastPrinted>
  <dcterms:created xsi:type="dcterms:W3CDTF">2004-08-07T03:10:56Z</dcterms:created>
  <dcterms:modified xsi:type="dcterms:W3CDTF">2020-12-03T23:13:28Z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0x0101000802ED0CECD0B641A5BB9FB5CB620836</vt:lpwstr>
  </property>
</Properties>
</file>