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0" autoAdjust="0"/>
    <p:restoredTop sz="89371" autoAdjust="0"/>
  </p:normalViewPr>
  <p:slideViewPr>
    <p:cSldViewPr snapToGrid="0">
      <p:cViewPr varScale="1">
        <p:scale>
          <a:sx n="103" d="100"/>
          <a:sy n="103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50802" y="1309457"/>
            <a:ext cx="40588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i="1" u="sng" dirty="0"/>
              <a:t>The most abundant protein within SARS-CoV-2 (COVID-19) is the nucleocapsid (N) protein that packages viral RNA and modulates </a:t>
            </a:r>
            <a:r>
              <a:rPr lang="en-US" sz="1200" i="1" u="sng" dirty="0" smtClean="0"/>
              <a:t>machinery in the targeted host cell during </a:t>
            </a:r>
            <a:r>
              <a:rPr lang="en-US" sz="1200" i="1" u="sng" dirty="0"/>
              <a:t>infection</a:t>
            </a:r>
            <a:r>
              <a:rPr lang="en-US" sz="1200" dirty="0"/>
              <a:t>. Although several host protein targets of the N protein have been identified, the explicit interaction surfaces and their structures have yet to be identified</a:t>
            </a:r>
            <a:r>
              <a:rPr lang="en-US" sz="1200" dirty="0" smtClean="0"/>
              <a:t>.</a:t>
            </a:r>
            <a:endParaRPr lang="en-US" sz="1200" dirty="0"/>
          </a:p>
          <a:p>
            <a:pPr algn="just">
              <a:spcBef>
                <a:spcPts val="600"/>
              </a:spcBef>
            </a:pPr>
            <a:r>
              <a:rPr lang="en-US" sz="1200" dirty="0"/>
              <a:t>The modular nature of the N protein allows investigators to recombinantly produce the independently folded N- and C-terminal core domains with their flanking regions that have been presumed to be disordered. </a:t>
            </a:r>
            <a:r>
              <a:rPr lang="en-US" sz="1200" i="1" u="sng" dirty="0"/>
              <a:t>The collection </a:t>
            </a:r>
            <a:r>
              <a:rPr lang="en-US" sz="1200" i="1" u="sng" dirty="0" smtClean="0"/>
              <a:t>of NMR </a:t>
            </a:r>
            <a:r>
              <a:rPr lang="en-US" sz="1200" i="1" u="sng" dirty="0"/>
              <a:t>assignment spectra and relaxation experiments will allow researchers to identify the explicit dynamic regions, their timescales of motions, and the roles they play in both RNA and host-cell interactions</a:t>
            </a:r>
            <a:r>
              <a:rPr lang="en-US" sz="1200" dirty="0"/>
              <a:t>. </a:t>
            </a:r>
            <a:endParaRPr lang="en-US" sz="1200" dirty="0" smtClean="0"/>
          </a:p>
          <a:p>
            <a:pPr algn="just">
              <a:spcBef>
                <a:spcPts val="600"/>
              </a:spcBef>
            </a:pPr>
            <a:r>
              <a:rPr lang="en-US" sz="1200" dirty="0" smtClean="0"/>
              <a:t>For </a:t>
            </a:r>
            <a:r>
              <a:rPr lang="en-US" sz="1200" dirty="0"/>
              <a:t>example, </a:t>
            </a:r>
            <a:r>
              <a:rPr lang="en-US" sz="1200" dirty="0" err="1"/>
              <a:t>Cov</a:t>
            </a:r>
            <a:r>
              <a:rPr lang="en-US" sz="1200" dirty="0"/>
              <a:t> N proteins are known to utilize host cell Cyclophilin-A for replication, yet the mechanism remains unknown. Researchers have shown through chemical shift perturbations that the N protein targets Cyclophilin-A through its C-terminal region with ongoing experiments aimed at identifying the specific interaction surfaces and whether inherently dynamic regions are used for such interactions</a:t>
            </a:r>
            <a:r>
              <a:rPr lang="en-US" sz="1200" dirty="0" smtClean="0"/>
              <a:t>.</a:t>
            </a:r>
            <a:endParaRPr lang="en-US" sz="1200" dirty="0"/>
          </a:p>
          <a:p>
            <a:pPr algn="just">
              <a:spcBef>
                <a:spcPts val="600"/>
              </a:spcBef>
            </a:pPr>
            <a:r>
              <a:rPr lang="en-US" sz="1200" i="1" u="sng" dirty="0"/>
              <a:t>Identifying the atomic resolution details of SARS-CoV-2 N protein interactions with its targets will provide avenues for blocking such interactions during the viral life-cycle</a:t>
            </a:r>
            <a:r>
              <a:rPr lang="en-US" sz="1200" dirty="0"/>
              <a:t>.  </a:t>
            </a:r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122320" y="1341560"/>
            <a:ext cx="4945480" cy="532309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6010" y="88057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145818"/>
            <a:ext cx="792698" cy="944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BE1B3-CDE5-B042-B87E-71360EB573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86" y="1492898"/>
            <a:ext cx="3407552" cy="48627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63234E-CE87-8B42-8A87-3D1248CD5BB4}"/>
              </a:ext>
            </a:extLst>
          </p:cNvPr>
          <p:cNvSpPr/>
          <p:nvPr/>
        </p:nvSpPr>
        <p:spPr>
          <a:xfrm>
            <a:off x="7549393" y="1479650"/>
            <a:ext cx="15420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The SARS-CoV-2 N protein comprises two independently folded domains (blue, green) flanked by dynamic regions (white).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9A7593-ABC3-4943-AAF2-D2C8D12386AD}"/>
              </a:ext>
            </a:extLst>
          </p:cNvPr>
          <p:cNvSpPr/>
          <p:nvPr/>
        </p:nvSpPr>
        <p:spPr>
          <a:xfrm>
            <a:off x="7544837" y="3014157"/>
            <a:ext cx="154206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Investigators have produced multiple recombinant N protein constructs that include the flanking disordered regions.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1D1140-E8DF-1543-9415-5E46447B3795}"/>
              </a:ext>
            </a:extLst>
          </p:cNvPr>
          <p:cNvSpPr/>
          <p:nvPr/>
        </p:nvSpPr>
        <p:spPr>
          <a:xfrm>
            <a:off x="7544837" y="4892801"/>
            <a:ext cx="15420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NMR is used to screen proposed host protein interactions, thereby confirming their direct interaction and identifying the specific regions </a:t>
            </a:r>
            <a:r>
              <a:rPr lang="en-US" sz="1100" dirty="0" smtClean="0"/>
              <a:t>of the N protein that are involved in the interaction. </a:t>
            </a:r>
            <a:endParaRPr lang="en-US" sz="1100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8100" y="6355667"/>
            <a:ext cx="43575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Facilities and instrumentation used:</a:t>
            </a:r>
            <a:r>
              <a:rPr lang="en-US" sz="1100" dirty="0">
                <a:solidFill>
                  <a:srgbClr val="002060"/>
                </a:solidFill>
              </a:rPr>
              <a:t>  800 </a:t>
            </a:r>
            <a:r>
              <a:rPr lang="en-US" sz="1100" dirty="0" smtClean="0">
                <a:solidFill>
                  <a:srgbClr val="002060"/>
                </a:solidFill>
              </a:rPr>
              <a:t>MHz (18.8T), </a:t>
            </a:r>
            <a:r>
              <a:rPr lang="en-US" sz="1100" dirty="0">
                <a:solidFill>
                  <a:srgbClr val="002060"/>
                </a:solidFill>
              </a:rPr>
              <a:t>54 mm </a:t>
            </a:r>
            <a:r>
              <a:rPr lang="en-US" sz="1100" dirty="0" smtClean="0">
                <a:solidFill>
                  <a:srgbClr val="002060"/>
                </a:solidFill>
              </a:rPr>
              <a:t>bore magnet in the </a:t>
            </a:r>
            <a:r>
              <a:rPr lang="en-US" sz="1100" dirty="0" err="1" smtClean="0">
                <a:solidFill>
                  <a:srgbClr val="002060"/>
                </a:solidFill>
              </a:rPr>
              <a:t>MagLab’s</a:t>
            </a:r>
            <a:r>
              <a:rPr lang="en-US" sz="1100" dirty="0" smtClean="0">
                <a:solidFill>
                  <a:srgbClr val="002060"/>
                </a:solidFill>
              </a:rPr>
              <a:t> NMR/FSU user facility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38488" y="118010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 Box 62">
            <a:extLst>
              <a:ext uri="{FF2B5EF4-FFF2-40B4-BE49-F238E27FC236}">
                <a16:creationId xmlns:a16="http://schemas.microsoft.com/office/drawing/2014/main" id="{0BE7BB44-D5C9-1748-BE92-60B53DB0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-4833"/>
            <a:ext cx="7107635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/>
              <a:t>Probing the COVID-19 Nucleocapsid via </a:t>
            </a:r>
            <a:r>
              <a:rPr lang="en-US" sz="1600" b="1" dirty="0" smtClean="0"/>
              <a:t>High-Field NMR</a:t>
            </a:r>
            <a:endParaRPr lang="en-US" sz="600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Alexandra Born, </a:t>
            </a:r>
            <a:r>
              <a:rPr lang="en-US" sz="1100" dirty="0" err="1"/>
              <a:t>Jasmina</a:t>
            </a:r>
            <a:r>
              <a:rPr lang="en-US" sz="1100" dirty="0"/>
              <a:t> S. </a:t>
            </a:r>
            <a:r>
              <a:rPr lang="en-US" sz="1100" dirty="0" err="1"/>
              <a:t>Redzic</a:t>
            </a:r>
            <a:r>
              <a:rPr lang="en-US" sz="1100" dirty="0"/>
              <a:t>, </a:t>
            </a:r>
            <a:r>
              <a:rPr lang="en-US" sz="1100" dirty="0" err="1"/>
              <a:t>Kilsia</a:t>
            </a:r>
            <a:r>
              <a:rPr lang="en-US" sz="1100" dirty="0"/>
              <a:t> Mercedes, Aaron </a:t>
            </a:r>
            <a:r>
              <a:rPr lang="en-US" sz="1100" dirty="0" err="1"/>
              <a:t>Issaian</a:t>
            </a:r>
            <a:r>
              <a:rPr lang="en-US" sz="1100" dirty="0"/>
              <a:t>, </a:t>
            </a:r>
            <a:br>
              <a:rPr lang="en-US" sz="1100" dirty="0"/>
            </a:br>
            <a:r>
              <a:rPr lang="en-US" sz="1100" dirty="0"/>
              <a:t>Beat </a:t>
            </a:r>
            <a:r>
              <a:rPr lang="en-US" sz="1100" dirty="0" err="1"/>
              <a:t>Vogeli</a:t>
            </a:r>
            <a:r>
              <a:rPr lang="en-US" sz="1100" dirty="0"/>
              <a:t>, Angelo D’Alessandro, Elan Z. </a:t>
            </a:r>
            <a:r>
              <a:rPr lang="en-US" sz="1100" dirty="0" err="1"/>
              <a:t>Eisenmesser</a:t>
            </a:r>
            <a:r>
              <a:rPr lang="en-US" sz="1100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University of Colorado, School of Medicine</a:t>
            </a:r>
          </a:p>
          <a:p>
            <a:pPr algn="ctr">
              <a:spcBef>
                <a:spcPts val="0"/>
              </a:spcBef>
            </a:pPr>
            <a:r>
              <a:rPr lang="en-US" sz="4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dirty="0"/>
              <a:t>Funding Grants:</a:t>
            </a:r>
            <a:r>
              <a:rPr lang="en-US" sz="1050" dirty="0"/>
              <a:t>  </a:t>
            </a:r>
            <a:r>
              <a:rPr lang="en-US" sz="1050" dirty="0" err="1"/>
              <a:t>E.Z.Eisenmesser</a:t>
            </a:r>
            <a:r>
              <a:rPr lang="en-US" sz="1050" dirty="0"/>
              <a:t> (NSF CLP-1807326); G.S. </a:t>
            </a:r>
            <a:r>
              <a:rPr lang="en-US" sz="1050" dirty="0" err="1"/>
              <a:t>Boebinger</a:t>
            </a:r>
            <a:r>
              <a:rPr lang="en-US" sz="1050" dirty="0"/>
              <a:t> (NSF DMR-1157490, NSF DMR-1644779)</a:t>
            </a:r>
            <a:endParaRPr lang="en-US" sz="105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B06D7-5CED-B547-923D-163DDE92A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8" r="19861"/>
          <a:stretch/>
        </p:blipFill>
        <p:spPr>
          <a:xfrm>
            <a:off x="6883400" y="3801066"/>
            <a:ext cx="2175555" cy="2265911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-20344" y="1225455"/>
            <a:ext cx="4661629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dirty="0">
                <a:solidFill>
                  <a:srgbClr val="000000"/>
                </a:solidFill>
              </a:rPr>
              <a:t>MagLab users are characterizing the most abundant protein within the SARS-CoV-2 (COVID-19) virus, called the Nucleocapsid (N) </a:t>
            </a:r>
            <a:r>
              <a:rPr lang="en-US" sz="1200" dirty="0" smtClean="0">
                <a:solidFill>
                  <a:srgbClr val="000000"/>
                </a:solidFill>
              </a:rPr>
              <a:t>protein. This “N” protein is </a:t>
            </a:r>
            <a:r>
              <a:rPr lang="en-US" sz="1200" dirty="0">
                <a:solidFill>
                  <a:srgbClr val="000000"/>
                </a:solidFill>
              </a:rPr>
              <a:t>responsible for both packaging the genetic material </a:t>
            </a:r>
            <a:r>
              <a:rPr lang="en-US" sz="1200" dirty="0" smtClean="0">
                <a:solidFill>
                  <a:srgbClr val="000000"/>
                </a:solidFill>
              </a:rPr>
              <a:t>(the RNA) of </a:t>
            </a:r>
            <a:r>
              <a:rPr lang="en-US" sz="1200" dirty="0">
                <a:solidFill>
                  <a:srgbClr val="000000"/>
                </a:solidFill>
              </a:rPr>
              <a:t>the virus </a:t>
            </a:r>
            <a:r>
              <a:rPr lang="en-US" sz="1200" dirty="0" smtClean="0">
                <a:solidFill>
                  <a:srgbClr val="000000"/>
                </a:solidFill>
              </a:rPr>
              <a:t>and </a:t>
            </a:r>
            <a:r>
              <a:rPr lang="en-US" sz="1200" dirty="0">
                <a:solidFill>
                  <a:srgbClr val="000000"/>
                </a:solidFill>
              </a:rPr>
              <a:t>targeting the host cell machinery to increase virulence. </a:t>
            </a:r>
            <a:r>
              <a:rPr lang="en-US" sz="1200" i="1" u="sng" dirty="0">
                <a:solidFill>
                  <a:srgbClr val="000000"/>
                </a:solidFill>
              </a:rPr>
              <a:t>Preliminary studies have revealed that the flexible regions within this N protein are responsible for interacting with </a:t>
            </a:r>
            <a:r>
              <a:rPr lang="en-US" sz="1200" i="1" u="sng" dirty="0" smtClean="0">
                <a:solidFill>
                  <a:srgbClr val="000000"/>
                </a:solidFill>
              </a:rPr>
              <a:t>targeted host </a:t>
            </a:r>
            <a:r>
              <a:rPr lang="en-US" sz="1200" i="1" u="sng" dirty="0">
                <a:solidFill>
                  <a:srgbClr val="000000"/>
                </a:solidFill>
              </a:rPr>
              <a:t>proteins during the viral life cycle</a:t>
            </a:r>
            <a:r>
              <a:rPr lang="en-US" sz="1200" dirty="0">
                <a:solidFill>
                  <a:srgbClr val="000000"/>
                </a:solidFill>
              </a:rPr>
              <a:t>. Studies are aimed at determining how these flexible regions move and how they dictate both RNA interactions and interactions with the </a:t>
            </a:r>
            <a:r>
              <a:rPr lang="en-US" sz="1200" dirty="0" smtClean="0">
                <a:solidFill>
                  <a:srgbClr val="000000"/>
                </a:solidFill>
              </a:rPr>
              <a:t>targeted host cell. These studies include </a:t>
            </a:r>
            <a:r>
              <a:rPr lang="en-US" sz="1200" dirty="0">
                <a:solidFill>
                  <a:srgbClr val="000000"/>
                </a:solidFill>
              </a:rPr>
              <a:t>a comparison </a:t>
            </a:r>
            <a:r>
              <a:rPr lang="en-US" sz="1200" dirty="0" smtClean="0">
                <a:solidFill>
                  <a:srgbClr val="000000"/>
                </a:solidFill>
              </a:rPr>
              <a:t>to </a:t>
            </a:r>
            <a:r>
              <a:rPr lang="en-US" sz="1200" dirty="0" smtClean="0"/>
              <a:t>the same types of interactions for SARS-CoV-1</a:t>
            </a:r>
            <a:r>
              <a:rPr lang="en-US" sz="1200" dirty="0"/>
              <a:t>, the virus responsible for the 2002-2003 SARS outbreak. </a:t>
            </a:r>
            <a:endParaRPr lang="en-US" sz="600" b="1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i="1" u="sng" dirty="0"/>
              <a:t>High-magnetic-field </a:t>
            </a:r>
            <a:r>
              <a:rPr lang="en-US" sz="1200" i="1" u="sng" dirty="0" smtClean="0"/>
              <a:t>NMR, </a:t>
            </a:r>
            <a:r>
              <a:rPr lang="en-US" sz="1200" i="1" u="sng" dirty="0"/>
              <a:t>combined within recombinant protein </a:t>
            </a:r>
            <a:r>
              <a:rPr lang="en-US" sz="1200" i="1" u="sng" dirty="0" smtClean="0"/>
              <a:t>methods, </a:t>
            </a:r>
            <a:r>
              <a:rPr lang="en-US" sz="1200" i="1" u="sng" dirty="0"/>
              <a:t>facilitates the production of multiple parts of the N protein, </a:t>
            </a:r>
            <a:r>
              <a:rPr lang="en-US" sz="1200" i="1" u="sng" dirty="0" smtClean="0"/>
              <a:t>allowing MagLab users to </a:t>
            </a:r>
            <a:r>
              <a:rPr lang="en-US" sz="1200" i="1" u="sng" dirty="0"/>
              <a:t>completely characterize </a:t>
            </a:r>
            <a:r>
              <a:rPr lang="en-US" sz="1200" i="1" u="sng" dirty="0" smtClean="0"/>
              <a:t>(a) localized regions of the N protein, (b) their </a:t>
            </a:r>
            <a:r>
              <a:rPr lang="en-US" sz="1200" i="1" u="sng" dirty="0"/>
              <a:t>interactions with each other, and </a:t>
            </a:r>
            <a:r>
              <a:rPr lang="en-US" sz="1200" i="1" u="sng" dirty="0" smtClean="0"/>
              <a:t>(c) the </a:t>
            </a:r>
            <a:r>
              <a:rPr lang="en-US" sz="1200" i="1" u="sng" dirty="0"/>
              <a:t>specific regions that the N protein uses to engage both RNA and </a:t>
            </a:r>
            <a:r>
              <a:rPr lang="en-US" sz="1200" i="1" u="sng" dirty="0" smtClean="0"/>
              <a:t>targeted host </a:t>
            </a:r>
            <a:r>
              <a:rPr lang="en-US" sz="1200" i="1" u="sng" dirty="0"/>
              <a:t>proteins.</a:t>
            </a:r>
            <a:r>
              <a:rPr lang="en-US" sz="1200" dirty="0"/>
              <a:t> For example, NMR experiments have begun to identify the specific regions of the N protein used to target host proteins, which can be used to develop drugs that block these interactions to fight against COVID-19.</a:t>
            </a:r>
            <a:endParaRPr lang="en-US" sz="600" b="1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Why did this research need the MagLab? </a:t>
            </a:r>
            <a:r>
              <a:rPr lang="en-US" sz="1200" dirty="0">
                <a:solidFill>
                  <a:srgbClr val="000000"/>
                </a:solidFill>
              </a:rPr>
              <a:t>NMR spectra </a:t>
            </a:r>
            <a:r>
              <a:rPr lang="en-US" sz="1200" dirty="0" smtClean="0">
                <a:solidFill>
                  <a:srgbClr val="000000"/>
                </a:solidFill>
              </a:rPr>
              <a:t>collected at the MagLab allow users </a:t>
            </a:r>
            <a:r>
              <a:rPr lang="en-US" sz="1200" dirty="0">
                <a:solidFill>
                  <a:srgbClr val="000000"/>
                </a:solidFill>
              </a:rPr>
              <a:t>to identify each atom within the N protein. </a:t>
            </a:r>
            <a:r>
              <a:rPr lang="en-US" sz="1200" i="1" u="sng" dirty="0">
                <a:solidFill>
                  <a:srgbClr val="000000"/>
                </a:solidFill>
              </a:rPr>
              <a:t>Even during the COVID-19 pandemic, remote access to the </a:t>
            </a:r>
            <a:r>
              <a:rPr lang="en-US" sz="1200" i="1" u="sng" dirty="0" err="1"/>
              <a:t>MagLab's</a:t>
            </a:r>
            <a:r>
              <a:rPr lang="en-US" sz="1200" i="1" u="sng" dirty="0"/>
              <a:t> NMR instruments was crucial for collecting spectra and identifying how they change when ligands are added</a:t>
            </a:r>
            <a:r>
              <a:rPr lang="en-US" sz="1200" dirty="0"/>
              <a:t>. Such studies have allowed us to quantify movements but also screen proposed host protein interactions quickly. </a:t>
            </a:r>
            <a:endParaRPr lang="en-US" sz="1200" dirty="0">
              <a:latin typeface="Arial" charset="0"/>
            </a:endParaRPr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665278" y="1244116"/>
            <a:ext cx="4393887" cy="5164072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65278" y="3801066"/>
            <a:ext cx="21180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A schematic of NMR </a:t>
            </a:r>
            <a:r>
              <a:rPr lang="en-US" sz="1100" dirty="0"/>
              <a:t>studies of the nucleocapsid from the virus that causes </a:t>
            </a:r>
            <a:r>
              <a:rPr lang="en-US" sz="1100" dirty="0" smtClean="0"/>
              <a:t>COVID-19, featuring the </a:t>
            </a:r>
            <a:r>
              <a:rPr lang="en-US" sz="1100" dirty="0"/>
              <a:t>N protein that comprises 419 residues. Two independently folded domains, one shown here in blue (a small N-terminal domain) and one in green (a dimerization domain), each </a:t>
            </a:r>
            <a:r>
              <a:rPr lang="en-US" sz="1100" dirty="0" smtClean="0"/>
              <a:t>correspond </a:t>
            </a:r>
            <a:r>
              <a:rPr lang="en-US" sz="1100" dirty="0"/>
              <a:t>to a different segment of residues, yet little is known about the movements and the functions of the regions of the structure that are represented in white.</a:t>
            </a:r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>
            <a:off x="38488" y="118010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565652" y="6389527"/>
            <a:ext cx="44695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Facilities and instrumentation used:</a:t>
            </a:r>
            <a:r>
              <a:rPr lang="en-US" sz="1100" dirty="0">
                <a:solidFill>
                  <a:srgbClr val="002060"/>
                </a:solidFill>
              </a:rPr>
              <a:t>  800 </a:t>
            </a:r>
            <a:r>
              <a:rPr lang="en-US" sz="1100" dirty="0" smtClean="0">
                <a:solidFill>
                  <a:srgbClr val="002060"/>
                </a:solidFill>
              </a:rPr>
              <a:t>MHz (18.8T), </a:t>
            </a:r>
            <a:r>
              <a:rPr lang="en-US" sz="1100" dirty="0">
                <a:solidFill>
                  <a:srgbClr val="002060"/>
                </a:solidFill>
              </a:rPr>
              <a:t>54 mm </a:t>
            </a:r>
            <a:r>
              <a:rPr lang="en-US" sz="1100" dirty="0" smtClean="0">
                <a:solidFill>
                  <a:srgbClr val="002060"/>
                </a:solidFill>
              </a:rPr>
              <a:t>bore magnet in the </a:t>
            </a:r>
            <a:r>
              <a:rPr lang="en-US" sz="1100" dirty="0" err="1" smtClean="0">
                <a:solidFill>
                  <a:srgbClr val="002060"/>
                </a:solidFill>
              </a:rPr>
              <a:t>MagLab’s</a:t>
            </a:r>
            <a:r>
              <a:rPr lang="en-US" sz="1100" dirty="0" smtClean="0">
                <a:solidFill>
                  <a:srgbClr val="002060"/>
                </a:solidFill>
              </a:rPr>
              <a:t> NMR/FSU user facility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15" name="Picture 14" descr="NSF logo.jpg">
            <a:extLst>
              <a:ext uri="{FF2B5EF4-FFF2-40B4-BE49-F238E27FC236}">
                <a16:creationId xmlns:a16="http://schemas.microsoft.com/office/drawing/2014/main" id="{CAA3E85C-1F38-B44D-8A8C-AEA4A43375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6010" y="33193"/>
            <a:ext cx="1017188" cy="1023315"/>
          </a:xfrm>
          <a:prstGeom prst="rect">
            <a:avLst/>
          </a:prstGeom>
        </p:spPr>
      </p:pic>
      <p:sp>
        <p:nvSpPr>
          <p:cNvPr id="16" name="Text Box 62">
            <a:extLst>
              <a:ext uri="{FF2B5EF4-FFF2-40B4-BE49-F238E27FC236}">
                <a16:creationId xmlns:a16="http://schemas.microsoft.com/office/drawing/2014/main" id="{0BE7BB44-D5C9-1748-BE92-60B53DB0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-4833"/>
            <a:ext cx="7107635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/>
              <a:t>Probing the COVID-19 Nucleocapsid via </a:t>
            </a:r>
            <a:r>
              <a:rPr lang="en-US" sz="1600" b="1" dirty="0" smtClean="0"/>
              <a:t>High-Field NMR</a:t>
            </a:r>
            <a:endParaRPr lang="en-US" sz="600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Alexandra Born, </a:t>
            </a:r>
            <a:r>
              <a:rPr lang="en-US" sz="1100" dirty="0" err="1"/>
              <a:t>Jasmina</a:t>
            </a:r>
            <a:r>
              <a:rPr lang="en-US" sz="1100" dirty="0"/>
              <a:t> S. </a:t>
            </a:r>
            <a:r>
              <a:rPr lang="en-US" sz="1100" dirty="0" err="1"/>
              <a:t>Redzic</a:t>
            </a:r>
            <a:r>
              <a:rPr lang="en-US" sz="1100" dirty="0"/>
              <a:t>, </a:t>
            </a:r>
            <a:r>
              <a:rPr lang="en-US" sz="1100" dirty="0" err="1"/>
              <a:t>Kilsia</a:t>
            </a:r>
            <a:r>
              <a:rPr lang="en-US" sz="1100" dirty="0"/>
              <a:t> Mercedes, Aaron </a:t>
            </a:r>
            <a:r>
              <a:rPr lang="en-US" sz="1100" dirty="0" err="1"/>
              <a:t>Issaian</a:t>
            </a:r>
            <a:r>
              <a:rPr lang="en-US" sz="1100" dirty="0"/>
              <a:t>, </a:t>
            </a:r>
            <a:br>
              <a:rPr lang="en-US" sz="1100" dirty="0"/>
            </a:br>
            <a:r>
              <a:rPr lang="en-US" sz="1100" dirty="0"/>
              <a:t>Beat </a:t>
            </a:r>
            <a:r>
              <a:rPr lang="en-US" sz="1100" dirty="0" err="1"/>
              <a:t>Vogeli</a:t>
            </a:r>
            <a:r>
              <a:rPr lang="en-US" sz="1100" dirty="0"/>
              <a:t>, Angelo D’Alessandro, Elan Z. </a:t>
            </a:r>
            <a:r>
              <a:rPr lang="en-US" sz="1100" dirty="0" err="1"/>
              <a:t>Eisenmesser</a:t>
            </a:r>
            <a:r>
              <a:rPr lang="en-US" sz="1100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University of Colorado, School of Medicine</a:t>
            </a:r>
          </a:p>
          <a:p>
            <a:pPr algn="ctr">
              <a:spcBef>
                <a:spcPts val="0"/>
              </a:spcBef>
            </a:pPr>
            <a:r>
              <a:rPr lang="en-US" sz="4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dirty="0"/>
              <a:t>Funding Grants:</a:t>
            </a:r>
            <a:r>
              <a:rPr lang="en-US" sz="1050" dirty="0"/>
              <a:t>  </a:t>
            </a:r>
            <a:r>
              <a:rPr lang="en-US" sz="1050" dirty="0" err="1"/>
              <a:t>E.Z.Eisenmesser</a:t>
            </a:r>
            <a:r>
              <a:rPr lang="en-US" sz="1050" dirty="0"/>
              <a:t> (NSF CLP-1807326); G.S. </a:t>
            </a:r>
            <a:r>
              <a:rPr lang="en-US" sz="1050" dirty="0" err="1"/>
              <a:t>Boebinger</a:t>
            </a:r>
            <a:r>
              <a:rPr lang="en-US" sz="1050" dirty="0"/>
              <a:t> (NSF DMR-1157490, NSF DMR-1644779)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pic>
        <p:nvPicPr>
          <p:cNvPr id="17" name="Picture 16" descr="JustM_purple.jpg">
            <a:extLst>
              <a:ext uri="{FF2B5EF4-FFF2-40B4-BE49-F238E27FC236}">
                <a16:creationId xmlns:a16="http://schemas.microsoft.com/office/drawing/2014/main" id="{ECB88D7C-E300-9647-8053-1F0A82978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90954"/>
            <a:ext cx="792698" cy="944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052364-F2BE-1945-B3AB-BDFF130FFC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67" r="17739"/>
          <a:stretch/>
        </p:blipFill>
        <p:spPr>
          <a:xfrm>
            <a:off x="4973216" y="1306205"/>
            <a:ext cx="2936933" cy="25206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60036D-349F-AB4B-9E6A-1B50D0E56610}"/>
              </a:ext>
            </a:extLst>
          </p:cNvPr>
          <p:cNvCxnSpPr>
            <a:cxnSpLocks/>
          </p:cNvCxnSpPr>
          <p:nvPr/>
        </p:nvCxnSpPr>
        <p:spPr>
          <a:xfrm>
            <a:off x="6494106" y="2080727"/>
            <a:ext cx="579333" cy="26045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125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2ED0CECD0B641A5BB9FB5CB620836" ma:contentTypeVersion="1" ma:contentTypeDescription="Create a new document." ma:contentTypeScope="" ma:versionID="83dda36b849837e9f775fc17b333851c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A7207B-001A-4500-B712-5200D25260A2}"/>
</file>

<file path=customXml/itemProps2.xml><?xml version="1.0" encoding="utf-8"?>
<ds:datastoreItem xmlns:ds="http://schemas.openxmlformats.org/officeDocument/2006/customXml" ds:itemID="{74D6C789-88D0-4A4D-9131-ED7E621DC145}"/>
</file>

<file path=customXml/itemProps3.xml><?xml version="1.0" encoding="utf-8"?>
<ds:datastoreItem xmlns:ds="http://schemas.openxmlformats.org/officeDocument/2006/customXml" ds:itemID="{03AF4BB3-87F5-451C-BD58-9EB40EC4F963}"/>
</file>

<file path=docProps/app.xml><?xml version="1.0" encoding="utf-8"?>
<Properties xmlns="http://schemas.openxmlformats.org/officeDocument/2006/extended-properties" xmlns:vt="http://schemas.openxmlformats.org/officeDocument/2006/docPropsVTypes">
  <TotalTime>7836</TotalTime>
  <Words>828</Words>
  <Application>Microsoft Office PowerPoint</Application>
  <PresentationFormat>On-screen Show (4:3)</PresentationFormat>
  <Paragraphs>27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144</cp:revision>
  <cp:lastPrinted>2019-07-16T13:07:28Z</cp:lastPrinted>
  <dcterms:created xsi:type="dcterms:W3CDTF">2004-08-07T03:10:56Z</dcterms:created>
  <dcterms:modified xsi:type="dcterms:W3CDTF">2020-12-03T19:11:04Z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0x0101000802ED0CECD0B641A5BB9FB5CB620836</vt:lpwstr>
  </property>
</Properties>
</file>