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4084"/>
    <a:srgbClr val="57257D"/>
    <a:srgbClr val="333399"/>
    <a:srgbClr val="0033CC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5" autoAdjust="0"/>
    <p:restoredTop sz="89396" autoAdjust="0"/>
  </p:normalViewPr>
  <p:slideViewPr>
    <p:cSldViewPr snapToGrid="0">
      <p:cViewPr varScale="1">
        <p:scale>
          <a:sx n="126" d="100"/>
          <a:sy n="126" d="100"/>
        </p:scale>
        <p:origin x="1134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hyperlink" Target="https://magneticscorp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142262" y="1336079"/>
            <a:ext cx="4333624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US" sz="1300" dirty="0" err="1"/>
              <a:t>MagCorp</a:t>
            </a:r>
            <a:r>
              <a:rPr lang="en-US" sz="1300" dirty="0"/>
              <a:t> was founded in 2019 by a trio of current and former MagLab and </a:t>
            </a:r>
            <a:r>
              <a:rPr lang="en-US" sz="1300" dirty="0" smtClean="0"/>
              <a:t>Florida State University (FSU) </a:t>
            </a:r>
            <a:r>
              <a:rPr lang="en-US" sz="1300" dirty="0"/>
              <a:t>employees to leverage the unique </a:t>
            </a:r>
            <a:r>
              <a:rPr lang="en-US" sz="1300" dirty="0" smtClean="0"/>
              <a:t>capabilities </a:t>
            </a:r>
            <a:r>
              <a:rPr lang="en-US" sz="1300" dirty="0"/>
              <a:t>of the MagLab to meet the demands of private industry. </a:t>
            </a:r>
          </a:p>
          <a:p>
            <a:pPr algn="just">
              <a:spcBef>
                <a:spcPts val="1200"/>
              </a:spcBef>
            </a:pPr>
            <a:r>
              <a:rPr lang="en-US" sz="1300" dirty="0"/>
              <a:t>A new five-year agreement with FSU </a:t>
            </a:r>
            <a:r>
              <a:rPr lang="en-US" sz="1300" dirty="0" smtClean="0"/>
              <a:t>has </a:t>
            </a:r>
            <a:r>
              <a:rPr lang="en-US" sz="1300" dirty="0"/>
              <a:t>been signed to share resources and intellectual property rights in an effort to strengthen relationships between the university and private industry. </a:t>
            </a:r>
            <a:r>
              <a:rPr lang="en-US" sz="1300" dirty="0" smtClean="0"/>
              <a:t> </a:t>
            </a:r>
            <a:r>
              <a:rPr lang="en-US" sz="1300" i="1" u="sng" dirty="0" err="1" smtClean="0"/>
              <a:t>MagCorp</a:t>
            </a:r>
            <a:r>
              <a:rPr lang="en-US" sz="1300" i="1" u="sng" dirty="0" smtClean="0"/>
              <a:t> </a:t>
            </a:r>
            <a:r>
              <a:rPr lang="en-US" sz="1300" i="1" u="sng" dirty="0"/>
              <a:t>will work with MagLab experts to provide solutions for magnetically-enabled technologies across many business sectors including medical technology, </a:t>
            </a:r>
            <a:r>
              <a:rPr lang="en-US" sz="1300" i="1" u="sng" dirty="0" smtClean="0"/>
              <a:t>defense, consumer products, and manufacturing</a:t>
            </a:r>
            <a:r>
              <a:rPr lang="en-US" sz="1300" dirty="0" smtClean="0"/>
              <a:t>.  Any </a:t>
            </a:r>
            <a:r>
              <a:rPr lang="en-US" sz="1300" dirty="0"/>
              <a:t>new technologies or techniques developed </a:t>
            </a:r>
            <a:r>
              <a:rPr lang="en-US" sz="1300" dirty="0" smtClean="0"/>
              <a:t>by MagLab/FSU scientists and engineers as </a:t>
            </a:r>
            <a:r>
              <a:rPr lang="en-US" sz="1300" dirty="0"/>
              <a:t>a result of these projects would be patented and the intellectual property would be split among Florida State University, </a:t>
            </a:r>
            <a:r>
              <a:rPr lang="en-US" sz="1300" dirty="0" err="1" smtClean="0"/>
              <a:t>MagCorp</a:t>
            </a:r>
            <a:r>
              <a:rPr lang="en-US" sz="1300" dirty="0" smtClean="0"/>
              <a:t>, </a:t>
            </a:r>
            <a:r>
              <a:rPr lang="en-US" sz="1300" dirty="0"/>
              <a:t>and the client.</a:t>
            </a:r>
          </a:p>
          <a:p>
            <a:pPr algn="just">
              <a:spcBef>
                <a:spcPts val="1200"/>
              </a:spcBef>
            </a:pPr>
            <a:r>
              <a:rPr lang="en-US" sz="1300" i="1" u="sng" dirty="0"/>
              <a:t>This new agreement creates an expert-driven and proactive method for the MagLab to develop new </a:t>
            </a:r>
            <a:r>
              <a:rPr lang="en-US" sz="1300" i="1" u="sng" dirty="0" smtClean="0"/>
              <a:t>industrial </a:t>
            </a:r>
            <a:r>
              <a:rPr lang="en-US" sz="1300" i="1" u="sng" dirty="0"/>
              <a:t>partnerships through 2025</a:t>
            </a:r>
            <a:r>
              <a:rPr lang="en-US" sz="1300" dirty="0"/>
              <a:t>. </a:t>
            </a:r>
          </a:p>
          <a:p>
            <a:pPr algn="just">
              <a:spcBef>
                <a:spcPts val="1200"/>
              </a:spcBef>
            </a:pPr>
            <a:r>
              <a:rPr lang="en-US" sz="1300" dirty="0" smtClean="0"/>
              <a:t>More than twenty MagLab scientists and engineers have </a:t>
            </a:r>
            <a:r>
              <a:rPr lang="en-US" sz="1300" dirty="0"/>
              <a:t>already begun working on projects related to a variety of areas such as </a:t>
            </a:r>
            <a:r>
              <a:rPr lang="en-US" sz="1300" dirty="0" smtClean="0"/>
              <a:t>sensors</a:t>
            </a:r>
            <a:r>
              <a:rPr lang="en-US" sz="1300" dirty="0"/>
              <a:t>, </a:t>
            </a:r>
            <a:r>
              <a:rPr lang="en-US" sz="1300" dirty="0" smtClean="0"/>
              <a:t>orthopedics, </a:t>
            </a:r>
            <a:r>
              <a:rPr lang="en-US" sz="1300" dirty="0"/>
              <a:t>and textiles. </a:t>
            </a:r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4572000" y="1287830"/>
            <a:ext cx="4496188" cy="5482109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76010" y="88057"/>
            <a:ext cx="1017188" cy="1023315"/>
          </a:xfrm>
          <a:prstGeom prst="rect">
            <a:avLst/>
          </a:prstGeom>
        </p:spPr>
      </p:pic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145818"/>
            <a:ext cx="792698" cy="944759"/>
          </a:xfrm>
          <a:prstGeom prst="rect">
            <a:avLst/>
          </a:prstGeom>
        </p:spPr>
      </p:pic>
      <p:sp>
        <p:nvSpPr>
          <p:cNvPr id="19" name="Line 42"/>
          <p:cNvSpPr>
            <a:spLocks noChangeShapeType="1"/>
          </p:cNvSpPr>
          <p:nvPr/>
        </p:nvSpPr>
        <p:spPr bwMode="auto">
          <a:xfrm>
            <a:off x="38488" y="1180107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5FE49B4C-35BE-A746-BA92-EF48E4CD0C10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2" t="10594" r="2676" b="10044"/>
          <a:stretch/>
        </p:blipFill>
        <p:spPr>
          <a:xfrm>
            <a:off x="4606043" y="1351478"/>
            <a:ext cx="4435318" cy="1702251"/>
          </a:xfrm>
          <a:prstGeom prst="rect">
            <a:avLst/>
          </a:prstGeom>
        </p:spPr>
      </p:pic>
      <p:pic>
        <p:nvPicPr>
          <p:cNvPr id="10" name="Picture 9" descr="Diagram&#10;&#10;Description automatically generated">
            <a:extLst>
              <a:ext uri="{FF2B5EF4-FFF2-40B4-BE49-F238E27FC236}">
                <a16:creationId xmlns:a16="http://schemas.microsoft.com/office/drawing/2014/main" id="{E4EBD23D-2A29-7E47-9FBB-A9F3E35BA302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35" t="50823" r="34915" b="3243"/>
          <a:stretch/>
        </p:blipFill>
        <p:spPr>
          <a:xfrm>
            <a:off x="7343826" y="5004038"/>
            <a:ext cx="1683027" cy="1681684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7474226" y="1411292"/>
            <a:ext cx="1471021" cy="1451178"/>
          </a:xfrm>
          <a:prstGeom prst="ellipse">
            <a:avLst/>
          </a:prstGeom>
          <a:solidFill>
            <a:srgbClr val="4E4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26452" y="1643785"/>
            <a:ext cx="792698" cy="944759"/>
          </a:xfrm>
          <a:prstGeom prst="rect">
            <a:avLst/>
          </a:prstGeom>
        </p:spPr>
      </p:pic>
      <p:sp>
        <p:nvSpPr>
          <p:cNvPr id="16" name="Text Box 62"/>
          <p:cNvSpPr txBox="1">
            <a:spLocks noChangeArrowheads="1"/>
          </p:cNvSpPr>
          <p:nvPr/>
        </p:nvSpPr>
        <p:spPr bwMode="auto">
          <a:xfrm>
            <a:off x="666110" y="152685"/>
            <a:ext cx="7774455" cy="931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kern="1200" dirty="0" err="1" smtClean="0"/>
              <a:t>MagCorp</a:t>
            </a:r>
            <a:r>
              <a:rPr lang="en-US" sz="1600" b="1" kern="1200" dirty="0" smtClean="0"/>
              <a:t> to Work with MagLab </a:t>
            </a:r>
            <a:r>
              <a:rPr lang="en-US" sz="1600" b="1" dirty="0" smtClean="0"/>
              <a:t>S</a:t>
            </a:r>
            <a:r>
              <a:rPr lang="en-US" sz="1600" b="1" kern="1200" dirty="0" smtClean="0"/>
              <a:t>cientists and Engineers</a:t>
            </a:r>
          </a:p>
          <a:p>
            <a:pPr algn="ctr">
              <a:spcBef>
                <a:spcPts val="0"/>
              </a:spcBef>
            </a:pPr>
            <a:r>
              <a:rPr lang="en-US" sz="1600" b="1" dirty="0"/>
              <a:t>t</a:t>
            </a:r>
            <a:r>
              <a:rPr lang="en-US" sz="1600" b="1" dirty="0" smtClean="0"/>
              <a:t>o Build Industrial Partnerships</a:t>
            </a:r>
            <a:endParaRPr lang="en-US" sz="1600" b="1" kern="1200" dirty="0"/>
          </a:p>
          <a:p>
            <a:pPr algn="ctr">
              <a:spcBef>
                <a:spcPts val="0"/>
              </a:spcBef>
            </a:pPr>
            <a:endParaRPr lang="en-US" sz="600" dirty="0"/>
          </a:p>
          <a:p>
            <a:pPr algn="ctr">
              <a:spcBef>
                <a:spcPts val="0"/>
              </a:spcBef>
            </a:pPr>
            <a:r>
              <a:rPr lang="en-US" sz="600" b="1" kern="1200" dirty="0" smtClean="0">
                <a:solidFill>
                  <a:srgbClr val="0033CC"/>
                </a:solidFill>
              </a:rPr>
              <a:t> </a:t>
            </a:r>
            <a:endParaRPr lang="en-US" sz="600" b="1" kern="1200" dirty="0">
              <a:solidFill>
                <a:srgbClr val="0033CC"/>
              </a:solidFill>
            </a:endParaRPr>
          </a:p>
          <a:p>
            <a:pPr algn="ctr">
              <a:spcBef>
                <a:spcPts val="0"/>
              </a:spcBef>
            </a:pPr>
            <a:r>
              <a:rPr lang="en-US" sz="1050" b="1" kern="1200" dirty="0"/>
              <a:t>Funding Grants:</a:t>
            </a:r>
            <a:r>
              <a:rPr lang="en-US" sz="1050" kern="1200" dirty="0"/>
              <a:t> G.S. Boebinger (NSF </a:t>
            </a:r>
            <a:r>
              <a:rPr lang="en-US" sz="1050" dirty="0"/>
              <a:t>DMR-1644779</a:t>
            </a:r>
            <a:r>
              <a:rPr lang="en-US" sz="1050" kern="1200" dirty="0" smtClean="0"/>
              <a:t>)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591878" y="4565374"/>
            <a:ext cx="2385392" cy="2199861"/>
            <a:chOff x="4591878" y="4565374"/>
            <a:chExt cx="2385392" cy="2199861"/>
          </a:xfrm>
        </p:grpSpPr>
        <p:pic>
          <p:nvPicPr>
            <p:cNvPr id="18" name="Picture 17" descr="Diagram&#10;&#10;Description automatically generated">
              <a:extLst>
                <a:ext uri="{FF2B5EF4-FFF2-40B4-BE49-F238E27FC236}">
                  <a16:creationId xmlns:a16="http://schemas.microsoft.com/office/drawing/2014/main" id="{E4EBD23D-2A29-7E47-9FBB-A9F3E35BA30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829" r="32341" b="50118"/>
            <a:stretch/>
          </p:blipFill>
          <p:spPr>
            <a:xfrm>
              <a:off x="4653658" y="4778665"/>
              <a:ext cx="2323612" cy="1972551"/>
            </a:xfrm>
            <a:prstGeom prst="rect">
              <a:avLst/>
            </a:prstGeom>
          </p:spPr>
        </p:pic>
        <p:sp>
          <p:nvSpPr>
            <p:cNvPr id="3" name="Freeform 2"/>
            <p:cNvSpPr/>
            <p:nvPr/>
          </p:nvSpPr>
          <p:spPr>
            <a:xfrm>
              <a:off x="4591878" y="4565374"/>
              <a:ext cx="1921565" cy="2199861"/>
            </a:xfrm>
            <a:custGeom>
              <a:avLst/>
              <a:gdLst>
                <a:gd name="connsiteX0" fmla="*/ 1013792 w 1921565"/>
                <a:gd name="connsiteY0" fmla="*/ 609600 h 2199861"/>
                <a:gd name="connsiteX1" fmla="*/ 1000539 w 1921565"/>
                <a:gd name="connsiteY1" fmla="*/ 755374 h 2199861"/>
                <a:gd name="connsiteX2" fmla="*/ 1921565 w 1921565"/>
                <a:gd name="connsiteY2" fmla="*/ 755374 h 2199861"/>
                <a:gd name="connsiteX3" fmla="*/ 318052 w 1921565"/>
                <a:gd name="connsiteY3" fmla="*/ 0 h 2199861"/>
                <a:gd name="connsiteX4" fmla="*/ 0 w 1921565"/>
                <a:gd name="connsiteY4" fmla="*/ 46383 h 2199861"/>
                <a:gd name="connsiteX5" fmla="*/ 33131 w 1921565"/>
                <a:gd name="connsiteY5" fmla="*/ 2199861 h 2199861"/>
                <a:gd name="connsiteX6" fmla="*/ 178905 w 1921565"/>
                <a:gd name="connsiteY6" fmla="*/ 2186609 h 2199861"/>
                <a:gd name="connsiteX7" fmla="*/ 132522 w 1921565"/>
                <a:gd name="connsiteY7" fmla="*/ 1086678 h 2199861"/>
                <a:gd name="connsiteX8" fmla="*/ 19879 w 1921565"/>
                <a:gd name="connsiteY8" fmla="*/ 768626 h 2199861"/>
                <a:gd name="connsiteX9" fmla="*/ 33131 w 1921565"/>
                <a:gd name="connsiteY9" fmla="*/ 549965 h 2199861"/>
                <a:gd name="connsiteX10" fmla="*/ 145774 w 1921565"/>
                <a:gd name="connsiteY10" fmla="*/ 404191 h 2199861"/>
                <a:gd name="connsiteX11" fmla="*/ 377687 w 1921565"/>
                <a:gd name="connsiteY11" fmla="*/ 258417 h 2199861"/>
                <a:gd name="connsiteX12" fmla="*/ 576470 w 1921565"/>
                <a:gd name="connsiteY12" fmla="*/ 231913 h 2199861"/>
                <a:gd name="connsiteX13" fmla="*/ 841513 w 1921565"/>
                <a:gd name="connsiteY13" fmla="*/ 331304 h 2199861"/>
                <a:gd name="connsiteX14" fmla="*/ 1013792 w 1921565"/>
                <a:gd name="connsiteY14" fmla="*/ 609600 h 2199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21565" h="2199861">
                  <a:moveTo>
                    <a:pt x="1013792" y="609600"/>
                  </a:moveTo>
                  <a:lnTo>
                    <a:pt x="1000539" y="755374"/>
                  </a:lnTo>
                  <a:lnTo>
                    <a:pt x="1921565" y="755374"/>
                  </a:lnTo>
                  <a:lnTo>
                    <a:pt x="318052" y="0"/>
                  </a:lnTo>
                  <a:lnTo>
                    <a:pt x="0" y="46383"/>
                  </a:lnTo>
                  <a:lnTo>
                    <a:pt x="33131" y="2199861"/>
                  </a:lnTo>
                  <a:lnTo>
                    <a:pt x="178905" y="2186609"/>
                  </a:lnTo>
                  <a:lnTo>
                    <a:pt x="132522" y="1086678"/>
                  </a:lnTo>
                  <a:lnTo>
                    <a:pt x="19879" y="768626"/>
                  </a:lnTo>
                  <a:lnTo>
                    <a:pt x="33131" y="549965"/>
                  </a:lnTo>
                  <a:lnTo>
                    <a:pt x="145774" y="404191"/>
                  </a:lnTo>
                  <a:lnTo>
                    <a:pt x="377687" y="258417"/>
                  </a:lnTo>
                  <a:lnTo>
                    <a:pt x="576470" y="231913"/>
                  </a:lnTo>
                  <a:lnTo>
                    <a:pt x="841513" y="331304"/>
                  </a:lnTo>
                  <a:lnTo>
                    <a:pt x="1013792" y="60960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7" name="Picture 16" descr="Diagram&#10;&#10;Description automatically generated">
            <a:extLst>
              <a:ext uri="{FF2B5EF4-FFF2-40B4-BE49-F238E27FC236}">
                <a16:creationId xmlns:a16="http://schemas.microsoft.com/office/drawing/2014/main" id="{E4EBD23D-2A29-7E47-9FBB-A9F3E35BA302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376" t="21455" r="907" b="30916"/>
          <a:stretch/>
        </p:blipFill>
        <p:spPr>
          <a:xfrm>
            <a:off x="6331770" y="3587451"/>
            <a:ext cx="1835426" cy="174371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73AA122-C72C-5944-BDD0-13F20D1F9CBE}"/>
              </a:ext>
            </a:extLst>
          </p:cNvPr>
          <p:cNvSpPr txBox="1"/>
          <p:nvPr/>
        </p:nvSpPr>
        <p:spPr>
          <a:xfrm>
            <a:off x="4782723" y="2979699"/>
            <a:ext cx="40747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00" dirty="0" err="1"/>
              <a:t>MagCorp</a:t>
            </a:r>
            <a:r>
              <a:rPr lang="en-US" sz="1100" dirty="0"/>
              <a:t> streamlines the process for clients who would like </a:t>
            </a:r>
            <a:r>
              <a:rPr lang="en-US" sz="1100" dirty="0" smtClean="0"/>
              <a:t>  to </a:t>
            </a:r>
            <a:r>
              <a:rPr lang="en-US" sz="1100" dirty="0"/>
              <a:t>work with </a:t>
            </a:r>
            <a:r>
              <a:rPr lang="en-US" sz="1100" dirty="0" smtClean="0"/>
              <a:t>MagLab/FSU </a:t>
            </a:r>
            <a:r>
              <a:rPr lang="en-US" sz="1100" dirty="0"/>
              <a:t>experts to solve industrial problems </a:t>
            </a:r>
            <a:r>
              <a:rPr lang="en-US" sz="1100" dirty="0" smtClean="0"/>
              <a:t>          by </a:t>
            </a:r>
            <a:r>
              <a:rPr lang="en-US" sz="1100" dirty="0"/>
              <a:t>offering </a:t>
            </a:r>
            <a:r>
              <a:rPr lang="en-US" sz="1100" dirty="0"/>
              <a:t>expert finding, consulting</a:t>
            </a:r>
            <a:r>
              <a:rPr lang="en-US" sz="1100" dirty="0"/>
              <a:t>, research &amp; development, </a:t>
            </a:r>
            <a:r>
              <a:rPr lang="en-US" sz="1100" dirty="0" smtClean="0"/>
              <a:t>and project management services</a:t>
            </a:r>
            <a:r>
              <a:rPr lang="en-US" sz="1100" dirty="0"/>
              <a:t>.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2504C77-F0F1-7041-A601-CC6805F96E45}"/>
              </a:ext>
            </a:extLst>
          </p:cNvPr>
          <p:cNvSpPr/>
          <p:nvPr/>
        </p:nvSpPr>
        <p:spPr>
          <a:xfrm>
            <a:off x="628102" y="6353334"/>
            <a:ext cx="3361944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00" dirty="0"/>
              <a:t>Learn more at </a:t>
            </a:r>
            <a:r>
              <a:rPr lang="en-US" sz="1300" dirty="0" smtClean="0">
                <a:hlinkClick r:id="rId7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</a:t>
            </a:r>
            <a:r>
              <a:rPr lang="en-US" sz="1300" dirty="0">
                <a:hlinkClick r:id="rId7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://magneticscorp.com</a:t>
            </a:r>
            <a:r>
              <a:rPr lang="en-US" sz="1300" dirty="0" smtClean="0">
                <a:hlinkClick r:id="rId7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/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334584490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E76CB6D853C64B89835FD2B25191F7" ma:contentTypeVersion="1" ma:contentTypeDescription="Create a new document." ma:contentTypeScope="" ma:versionID="c65b3aeb76beb82d9b928cfbb17b6307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400a779ef7cc78711cad3a81b79875b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B573649-BC45-4016-A48F-888286FC7582}"/>
</file>

<file path=customXml/itemProps2.xml><?xml version="1.0" encoding="utf-8"?>
<ds:datastoreItem xmlns:ds="http://schemas.openxmlformats.org/officeDocument/2006/customXml" ds:itemID="{5BE12D91-23FF-45D4-A8B3-19887E22DF31}"/>
</file>

<file path=customXml/itemProps3.xml><?xml version="1.0" encoding="utf-8"?>
<ds:datastoreItem xmlns:ds="http://schemas.openxmlformats.org/officeDocument/2006/customXml" ds:itemID="{E337CCC3-C4DF-410F-90BC-D1CC63B85851}"/>
</file>

<file path=docProps/app.xml><?xml version="1.0" encoding="utf-8"?>
<Properties xmlns="http://schemas.openxmlformats.org/officeDocument/2006/extended-properties" xmlns:vt="http://schemas.openxmlformats.org/officeDocument/2006/docPropsVTypes">
  <TotalTime>7984</TotalTime>
  <Words>245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156</cp:revision>
  <cp:lastPrinted>2019-07-16T13:07:28Z</cp:lastPrinted>
  <dcterms:created xsi:type="dcterms:W3CDTF">2004-08-07T03:10:56Z</dcterms:created>
  <dcterms:modified xsi:type="dcterms:W3CDTF">2021-01-15T19:08:39Z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0x0101006EE76CB6D853C64B89835FD2B25191F7</vt:lpwstr>
  </property>
</Properties>
</file>