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0" r:id="rId3"/>
  </p:sldIdLst>
  <p:sldSz cx="9144000" cy="6858000" type="screen4x3"/>
  <p:notesSz cx="6794500" cy="9906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33CC"/>
    <a:srgbClr val="008080"/>
    <a:srgbClr val="006600"/>
    <a:srgbClr val="000066"/>
    <a:srgbClr val="FFFF00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94" autoAdjust="0"/>
    <p:restoredTop sz="94799" autoAdjust="0"/>
  </p:normalViewPr>
  <p:slideViewPr>
    <p:cSldViewPr snapToGrid="0">
      <p:cViewPr varScale="1">
        <p:scale>
          <a:sx n="120" d="100"/>
          <a:sy n="120" d="100"/>
        </p:scale>
        <p:origin x="102" y="4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3120"/>
        <p:guide pos="214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99" cy="495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063" y="0"/>
            <a:ext cx="2944899" cy="495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8670"/>
            <a:ext cx="2944899" cy="495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063" y="9408670"/>
            <a:ext cx="2944899" cy="495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99" cy="495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02" y="0"/>
            <a:ext cx="2944899" cy="495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242" y="4706027"/>
            <a:ext cx="4982018" cy="445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363"/>
            <a:ext cx="2944899" cy="4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02" y="9410363"/>
            <a:ext cx="2944899" cy="4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50802" y="1424976"/>
            <a:ext cx="3915999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dirty="0"/>
              <a:t>The quantum </a:t>
            </a:r>
            <a:r>
              <a:rPr lang="en-US" sz="1200" dirty="0" smtClean="0"/>
              <a:t>spin-</a:t>
            </a:r>
            <a:r>
              <a:rPr lang="en-US" sz="1200" dirty="0" err="1" smtClean="0"/>
              <a:t>nematic</a:t>
            </a:r>
            <a:r>
              <a:rPr lang="en-US" sz="1200" dirty="0" smtClean="0"/>
              <a:t> </a:t>
            </a:r>
            <a:r>
              <a:rPr lang="en-US" sz="1200" dirty="0"/>
              <a:t>state (SN) was theoretically predicted over 30 years ago, but has yet to be experimentally </a:t>
            </a:r>
            <a:r>
              <a:rPr lang="en-US" sz="1200" dirty="0" smtClean="0"/>
              <a:t>found </a:t>
            </a:r>
            <a:r>
              <a:rPr lang="en-US" sz="1200" dirty="0"/>
              <a:t>in condensed matter </a:t>
            </a:r>
            <a:r>
              <a:rPr lang="en-US" sz="1200" dirty="0" smtClean="0"/>
              <a:t>systems, </a:t>
            </a:r>
            <a:r>
              <a:rPr lang="en-US" sz="1200" dirty="0"/>
              <a:t>due to the complex nature of this exotic spin-state. Analogous to a type of order found in liquid crystals, this </a:t>
            </a:r>
            <a:r>
              <a:rPr lang="en-US" sz="1200" dirty="0" smtClean="0"/>
              <a:t>frustrated </a:t>
            </a:r>
            <a:r>
              <a:rPr lang="en-US" sz="1200" dirty="0"/>
              <a:t>magnetic </a:t>
            </a:r>
            <a:r>
              <a:rPr lang="en-US" sz="1200" dirty="0" smtClean="0"/>
              <a:t>state, if real, </a:t>
            </a:r>
            <a:r>
              <a:rPr lang="en-US" sz="1200" dirty="0"/>
              <a:t>is predicted to be </a:t>
            </a:r>
            <a:r>
              <a:rPr lang="en-US" sz="1200" dirty="0" smtClean="0"/>
              <a:t>an avenue </a:t>
            </a:r>
            <a:r>
              <a:rPr lang="en-US" sz="1200" dirty="0"/>
              <a:t>for </a:t>
            </a:r>
            <a:r>
              <a:rPr lang="en-US" sz="1200" dirty="0" smtClean="0"/>
              <a:t>developing quantum </a:t>
            </a:r>
            <a:r>
              <a:rPr lang="en-US" sz="1200" dirty="0"/>
              <a:t>information </a:t>
            </a:r>
            <a:r>
              <a:rPr lang="en-US" sz="1200" dirty="0" smtClean="0"/>
              <a:t>devices. </a:t>
            </a:r>
            <a:r>
              <a:rPr lang="en-US" sz="1200" dirty="0"/>
              <a:t>However, scientists are </a:t>
            </a:r>
            <a:r>
              <a:rPr lang="en-US" sz="1200" dirty="0" smtClean="0"/>
              <a:t>presently limited </a:t>
            </a:r>
            <a:r>
              <a:rPr lang="en-US" sz="1200" dirty="0"/>
              <a:t>by the small number of potential experimental </a:t>
            </a:r>
            <a:r>
              <a:rPr lang="en-US" sz="1200" dirty="0" smtClean="0"/>
              <a:t>observables for a SN state. </a:t>
            </a:r>
            <a:r>
              <a:rPr lang="en-US" sz="1200" i="1" u="sng" dirty="0"/>
              <a:t>Nuclear magnetic resonance (NMR) is currently the only feasible measurement technique that is sensitive to local, microscopic </a:t>
            </a:r>
            <a:r>
              <a:rPr lang="en-US" sz="1200" i="1" u="sng" dirty="0" smtClean="0"/>
              <a:t>magnetism. It can </a:t>
            </a:r>
            <a:r>
              <a:rPr lang="en-US" sz="1200" i="1" u="sng" dirty="0"/>
              <a:t>be naturally combined with the </a:t>
            </a:r>
            <a:r>
              <a:rPr lang="en-US" sz="1200" i="1" u="sng" dirty="0" smtClean="0"/>
              <a:t>high </a:t>
            </a:r>
            <a:r>
              <a:rPr lang="en-US" sz="1200" i="1" u="sng" dirty="0"/>
              <a:t>magnetic fields </a:t>
            </a:r>
            <a:r>
              <a:rPr lang="en-US" sz="1200" i="1" u="sng" dirty="0" smtClean="0"/>
              <a:t>necessary to </a:t>
            </a:r>
            <a:r>
              <a:rPr lang="en-US" sz="1200" i="1" u="sng" dirty="0"/>
              <a:t>prove the </a:t>
            </a:r>
            <a:r>
              <a:rPr lang="en-US" sz="1200" i="1" u="sng" dirty="0" smtClean="0"/>
              <a:t>SN state’s </a:t>
            </a:r>
            <a:r>
              <a:rPr lang="en-US" sz="1200" i="1" u="sng" dirty="0"/>
              <a:t>existence.</a:t>
            </a:r>
          </a:p>
          <a:p>
            <a:pPr algn="just"/>
            <a:endParaRPr lang="en-US" sz="600" dirty="0"/>
          </a:p>
          <a:p>
            <a:pPr algn="just"/>
            <a:r>
              <a:rPr lang="en-US" sz="1200" dirty="0"/>
              <a:t>MagLab </a:t>
            </a:r>
            <a:r>
              <a:rPr lang="en-US" sz="1200" dirty="0" smtClean="0"/>
              <a:t>users performed </a:t>
            </a:r>
            <a:r>
              <a:rPr lang="en-US" sz="1200" dirty="0"/>
              <a:t>NMR measurements on the material </a:t>
            </a:r>
            <a:r>
              <a:rPr lang="el-GR" sz="1200" dirty="0"/>
              <a:t>β</a:t>
            </a:r>
            <a:r>
              <a:rPr lang="en-US" sz="1200" dirty="0"/>
              <a:t>-TeVO</a:t>
            </a:r>
            <a:r>
              <a:rPr lang="en-US" sz="1200" baseline="-25000" dirty="0"/>
              <a:t>4</a:t>
            </a:r>
            <a:r>
              <a:rPr lang="en-US" sz="1200" dirty="0"/>
              <a:t>, a promising SN </a:t>
            </a:r>
            <a:r>
              <a:rPr lang="en-US" sz="1200" dirty="0" smtClean="0"/>
              <a:t>candidate, </a:t>
            </a:r>
            <a:r>
              <a:rPr lang="en-US" sz="1200" dirty="0"/>
              <a:t>in both the </a:t>
            </a:r>
            <a:r>
              <a:rPr lang="en-US" sz="1200" dirty="0" smtClean="0"/>
              <a:t>36T </a:t>
            </a:r>
            <a:r>
              <a:rPr lang="en-US" sz="1200" dirty="0"/>
              <a:t>Series Connected Hybrid (SCH) magnet and, most recently, the </a:t>
            </a:r>
            <a:r>
              <a:rPr lang="en-US" sz="1200" dirty="0" smtClean="0"/>
              <a:t>world-record </a:t>
            </a:r>
            <a:r>
              <a:rPr lang="en-US" sz="1200" dirty="0"/>
              <a:t>all-superconducting </a:t>
            </a:r>
            <a:r>
              <a:rPr lang="en-US" sz="1200" dirty="0" smtClean="0"/>
              <a:t>32T magnet. The experiment </a:t>
            </a:r>
            <a:r>
              <a:rPr lang="en-US" sz="1200" dirty="0"/>
              <a:t>is </a:t>
            </a:r>
            <a:r>
              <a:rPr lang="en-US" sz="1200" dirty="0" smtClean="0"/>
              <a:t>ongoing</a:t>
            </a:r>
            <a:r>
              <a:rPr lang="en-US" sz="1200" dirty="0"/>
              <a:t>, </a:t>
            </a:r>
            <a:r>
              <a:rPr lang="en-US" sz="1200" dirty="0" smtClean="0"/>
              <a:t>but initial </a:t>
            </a:r>
            <a:r>
              <a:rPr lang="en-US" sz="1200" dirty="0"/>
              <a:t>results </a:t>
            </a:r>
            <a:r>
              <a:rPr lang="en-US" sz="1200" dirty="0" smtClean="0"/>
              <a:t>on the 32T magnet are </a:t>
            </a:r>
            <a:r>
              <a:rPr lang="en-US" sz="1200" dirty="0"/>
              <a:t>consistent with the </a:t>
            </a:r>
            <a:r>
              <a:rPr lang="en-US" sz="1200" baseline="30000" dirty="0"/>
              <a:t>125</a:t>
            </a:r>
            <a:r>
              <a:rPr lang="en-US" sz="1200" dirty="0"/>
              <a:t>Te spectral shifts measured in the SCH. </a:t>
            </a:r>
            <a:r>
              <a:rPr lang="en-US" sz="1200" i="1" u="sng" dirty="0" smtClean="0"/>
              <a:t>Future experiments will require long times at high fields to establish whether the purported SN state is real.</a:t>
            </a:r>
          </a:p>
          <a:p>
            <a:pPr algn="just"/>
            <a:endParaRPr lang="en-US" sz="600" i="1" u="sng" dirty="0"/>
          </a:p>
          <a:p>
            <a:pPr algn="just"/>
            <a:r>
              <a:rPr lang="en-US" sz="1200" i="1" u="sng" dirty="0" smtClean="0"/>
              <a:t>These initial </a:t>
            </a:r>
            <a:r>
              <a:rPr lang="en-US" sz="1200" i="1" u="sng" dirty="0"/>
              <a:t>results </a:t>
            </a:r>
            <a:r>
              <a:rPr lang="en-US" sz="1200" i="1" u="sng" dirty="0" smtClean="0"/>
              <a:t>indicate </a:t>
            </a:r>
            <a:r>
              <a:rPr lang="en-US" sz="1200" i="1" u="sng" dirty="0"/>
              <a:t>the game-changing nature of the </a:t>
            </a:r>
            <a:r>
              <a:rPr lang="en-US" sz="1200" i="1" u="sng" dirty="0" smtClean="0"/>
              <a:t>new 32T HTS user magnet and </a:t>
            </a:r>
            <a:r>
              <a:rPr lang="en-US" sz="1200" i="1" u="sng" dirty="0"/>
              <a:t>its unique measurement capabilities.</a:t>
            </a:r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26812" y="0"/>
            <a:ext cx="1017188" cy="1023315"/>
          </a:xfrm>
          <a:prstGeom prst="rect">
            <a:avLst/>
          </a:prstGeom>
        </p:spPr>
      </p:pic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17" name="Line 42"/>
          <p:cNvSpPr>
            <a:spLocks noChangeShapeType="1"/>
          </p:cNvSpPr>
          <p:nvPr/>
        </p:nvSpPr>
        <p:spPr bwMode="auto">
          <a:xfrm>
            <a:off x="38100" y="1380318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Text Box 62">
            <a:extLst>
              <a:ext uri="{FF2B5EF4-FFF2-40B4-BE49-F238E27FC236}">
                <a16:creationId xmlns:a16="http://schemas.microsoft.com/office/drawing/2014/main" id="{1E150B65-D5ED-BB4F-A9A9-15F0A4BA3B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4255" y="16935"/>
            <a:ext cx="6701801" cy="133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kern="1200" dirty="0" smtClean="0"/>
              <a:t>Probing a Purported Spin </a:t>
            </a:r>
            <a:r>
              <a:rPr lang="en-US" sz="1600" b="1" kern="1200" dirty="0" err="1" smtClean="0"/>
              <a:t>Nematic</a:t>
            </a:r>
            <a:r>
              <a:rPr lang="en-US" sz="1600" b="1" kern="1200" dirty="0" smtClean="0"/>
              <a:t> State</a:t>
            </a:r>
            <a:endParaRPr lang="en-US" sz="1600" b="1" kern="1200" dirty="0" smtClean="0"/>
          </a:p>
          <a:p>
            <a:pPr algn="ctr">
              <a:spcBef>
                <a:spcPts val="0"/>
              </a:spcBef>
            </a:pPr>
            <a:r>
              <a:rPr lang="en-US" sz="1600" b="1" kern="1200" dirty="0" smtClean="0"/>
              <a:t>Utilizing </a:t>
            </a:r>
            <a:r>
              <a:rPr lang="en-US" sz="1600" b="1" kern="1200" dirty="0"/>
              <a:t>the World Recor</a:t>
            </a:r>
            <a:r>
              <a:rPr lang="en-US" sz="1600" b="1" dirty="0"/>
              <a:t>d </a:t>
            </a:r>
            <a:r>
              <a:rPr lang="en-US" sz="1600" b="1" dirty="0" smtClean="0"/>
              <a:t>32T </a:t>
            </a:r>
            <a:r>
              <a:rPr lang="en-US" sz="1600" b="1" dirty="0"/>
              <a:t>All-Superconducting Magnet</a:t>
            </a:r>
            <a:endParaRPr lang="en-US" sz="1600" b="1" baseline="-25000" dirty="0"/>
          </a:p>
          <a:p>
            <a:pPr algn="ctr">
              <a:spcBef>
                <a:spcPts val="0"/>
              </a:spcBef>
            </a:pPr>
            <a:endParaRPr lang="en-US" sz="200" dirty="0"/>
          </a:p>
          <a:p>
            <a:pPr algn="ctr">
              <a:spcBef>
                <a:spcPts val="0"/>
              </a:spcBef>
            </a:pPr>
            <a:r>
              <a:rPr lang="en-US" sz="1100" kern="1200" dirty="0"/>
              <a:t>J. </a:t>
            </a:r>
            <a:r>
              <a:rPr lang="en-US" sz="1100" kern="1200" dirty="0" smtClean="0"/>
              <a:t>Link,</a:t>
            </a:r>
            <a:r>
              <a:rPr lang="en-US" sz="1100" baseline="30000" dirty="0" smtClean="0"/>
              <a:t>1</a:t>
            </a:r>
            <a:r>
              <a:rPr lang="en-US" sz="1100" dirty="0" smtClean="0"/>
              <a:t> </a:t>
            </a:r>
            <a:r>
              <a:rPr lang="en-US" sz="1100" dirty="0"/>
              <a:t>S. </a:t>
            </a:r>
            <a:r>
              <a:rPr lang="en-US" sz="1100" dirty="0" smtClean="0"/>
              <a:t>Ramakrishna,</a:t>
            </a:r>
            <a:r>
              <a:rPr lang="en-US" sz="1100" baseline="30000" dirty="0" smtClean="0"/>
              <a:t>2 </a:t>
            </a:r>
            <a:r>
              <a:rPr lang="en-US" sz="1100" dirty="0" smtClean="0"/>
              <a:t> </a:t>
            </a:r>
            <a:r>
              <a:rPr lang="en-US" sz="1100" dirty="0"/>
              <a:t>A. </a:t>
            </a:r>
            <a:r>
              <a:rPr lang="en-US" sz="1100" dirty="0" smtClean="0"/>
              <a:t>Reyes,</a:t>
            </a:r>
            <a:r>
              <a:rPr lang="en-US" sz="1100" baseline="30000" dirty="0" smtClean="0"/>
              <a:t>2</a:t>
            </a:r>
            <a:r>
              <a:rPr lang="en-US" sz="1100" dirty="0" smtClean="0"/>
              <a:t> </a:t>
            </a:r>
            <a:r>
              <a:rPr lang="en-US" sz="1100" baseline="30000" dirty="0" smtClean="0"/>
              <a:t> </a:t>
            </a:r>
            <a:r>
              <a:rPr lang="en-US" sz="1100" dirty="0"/>
              <a:t>E.L. </a:t>
            </a:r>
            <a:r>
              <a:rPr lang="en-US" sz="1100" dirty="0" smtClean="0"/>
              <a:t>Green,</a:t>
            </a:r>
            <a:r>
              <a:rPr lang="en-US" sz="1100" baseline="30000" dirty="0" smtClean="0"/>
              <a:t>2</a:t>
            </a:r>
            <a:r>
              <a:rPr lang="en-US" sz="1100" dirty="0" smtClean="0"/>
              <a:t> </a:t>
            </a:r>
            <a:r>
              <a:rPr lang="en-US" sz="1100" dirty="0"/>
              <a:t>M. Jaime,</a:t>
            </a:r>
            <a:r>
              <a:rPr lang="en-US" sz="1100" baseline="30000" dirty="0"/>
              <a:t>3</a:t>
            </a:r>
            <a:r>
              <a:rPr lang="en-US" sz="1100" dirty="0"/>
              <a:t> F. Weickert,</a:t>
            </a:r>
            <a:r>
              <a:rPr lang="en-US" sz="1100" baseline="30000" dirty="0"/>
              <a:t>3</a:t>
            </a:r>
            <a:r>
              <a:rPr lang="en-US" sz="1100" dirty="0"/>
              <a:t> I. </a:t>
            </a:r>
            <a:r>
              <a:rPr lang="en-US" sz="1100" dirty="0" smtClean="0"/>
              <a:t>Heinmaa,</a:t>
            </a:r>
            <a:r>
              <a:rPr lang="en-US" sz="1100" baseline="30000" dirty="0" smtClean="0"/>
              <a:t>1</a:t>
            </a:r>
            <a:r>
              <a:rPr lang="en-US" sz="1100" dirty="0" smtClean="0"/>
              <a:t> </a:t>
            </a:r>
            <a:endParaRPr lang="en-US" sz="1100" dirty="0" smtClean="0"/>
          </a:p>
          <a:p>
            <a:pPr algn="ctr">
              <a:spcBef>
                <a:spcPts val="0"/>
              </a:spcBef>
            </a:pPr>
            <a:r>
              <a:rPr lang="en-US" sz="1100" dirty="0" smtClean="0"/>
              <a:t>H. Berger,</a:t>
            </a:r>
            <a:r>
              <a:rPr lang="en-US" sz="1100" baseline="30000" dirty="0" smtClean="0"/>
              <a:t>4</a:t>
            </a:r>
            <a:r>
              <a:rPr lang="en-US" sz="1100" dirty="0" smtClean="0"/>
              <a:t> A. A. Tsirlin,</a:t>
            </a:r>
            <a:r>
              <a:rPr lang="en-US" sz="1100" baseline="30000" dirty="0" smtClean="0"/>
              <a:t>5</a:t>
            </a:r>
            <a:r>
              <a:rPr lang="en-US" sz="1100" dirty="0" smtClean="0"/>
              <a:t> and R. </a:t>
            </a:r>
            <a:r>
              <a:rPr lang="en-US" sz="1100" dirty="0" smtClean="0"/>
              <a:t>Stern</a:t>
            </a:r>
            <a:r>
              <a:rPr lang="en-US" sz="1100" baseline="30000" dirty="0"/>
              <a:t>1</a:t>
            </a:r>
            <a:endParaRPr lang="en-US" sz="1100" kern="1200" dirty="0" smtClean="0"/>
          </a:p>
          <a:p>
            <a:pPr algn="ctr">
              <a:spcBef>
                <a:spcPts val="0"/>
              </a:spcBef>
            </a:pPr>
            <a:r>
              <a:rPr lang="fr-FR" sz="1050" b="1" dirty="0" smtClean="0">
                <a:solidFill>
                  <a:srgbClr val="0033CC"/>
                </a:solidFill>
              </a:rPr>
              <a:t>1. NICPB</a:t>
            </a:r>
            <a:r>
              <a:rPr lang="fr-FR" sz="1050" b="1" dirty="0">
                <a:solidFill>
                  <a:srgbClr val="0033CC"/>
                </a:solidFill>
              </a:rPr>
              <a:t>, </a:t>
            </a:r>
            <a:r>
              <a:rPr lang="fr-FR" sz="1050" b="1" dirty="0" err="1" smtClean="0">
                <a:solidFill>
                  <a:srgbClr val="0033CC"/>
                </a:solidFill>
              </a:rPr>
              <a:t>Estonia</a:t>
            </a:r>
            <a:r>
              <a:rPr lang="en-US" sz="1050" b="1" kern="1200" dirty="0" smtClean="0">
                <a:solidFill>
                  <a:srgbClr val="0033CC"/>
                </a:solidFill>
              </a:rPr>
              <a:t>; 2. </a:t>
            </a:r>
            <a:r>
              <a:rPr lang="en-US" sz="1050" b="1" dirty="0" smtClean="0">
                <a:solidFill>
                  <a:srgbClr val="0033CC"/>
                </a:solidFill>
              </a:rPr>
              <a:t>NHMFL-FSU</a:t>
            </a:r>
            <a:r>
              <a:rPr lang="en-US" sz="1050" b="1" dirty="0">
                <a:solidFill>
                  <a:srgbClr val="0033CC"/>
                </a:solidFill>
              </a:rPr>
              <a:t>; </a:t>
            </a:r>
            <a:r>
              <a:rPr lang="en-US" sz="1050" b="1" dirty="0" smtClean="0">
                <a:solidFill>
                  <a:srgbClr val="0033CC"/>
                </a:solidFill>
              </a:rPr>
              <a:t>3</a:t>
            </a:r>
            <a:r>
              <a:rPr lang="en-US" sz="1050" b="1" kern="1200" dirty="0">
                <a:solidFill>
                  <a:srgbClr val="0033CC"/>
                </a:solidFill>
              </a:rPr>
              <a:t>. </a:t>
            </a:r>
            <a:r>
              <a:rPr lang="de-DE" sz="1050" b="1" dirty="0">
                <a:solidFill>
                  <a:srgbClr val="0033CC"/>
                </a:solidFill>
              </a:rPr>
              <a:t>NHMFL-LANL</a:t>
            </a:r>
            <a:r>
              <a:rPr lang="en-US" sz="1050" b="1" dirty="0">
                <a:solidFill>
                  <a:srgbClr val="0033CC"/>
                </a:solidFill>
              </a:rPr>
              <a:t>; 4. </a:t>
            </a:r>
            <a:r>
              <a:rPr lang="fr-FR" sz="1050" b="1" dirty="0">
                <a:solidFill>
                  <a:srgbClr val="0033CC"/>
                </a:solidFill>
              </a:rPr>
              <a:t>EPFL</a:t>
            </a:r>
            <a:r>
              <a:rPr lang="en-US" sz="1050" b="1" dirty="0">
                <a:solidFill>
                  <a:srgbClr val="0033CC"/>
                </a:solidFill>
              </a:rPr>
              <a:t>; 5. Univ. of Augsburg</a:t>
            </a:r>
          </a:p>
          <a:p>
            <a:pPr algn="ctr">
              <a:spcBef>
                <a:spcPts val="0"/>
              </a:spcBef>
            </a:pPr>
            <a:endParaRPr lang="en-US" sz="400" b="1" kern="1200" dirty="0">
              <a:solidFill>
                <a:srgbClr val="0033CC"/>
              </a:solidFill>
            </a:endParaRPr>
          </a:p>
          <a:p>
            <a:pPr algn="ctr">
              <a:spcBef>
                <a:spcPts val="0"/>
              </a:spcBef>
            </a:pPr>
            <a:r>
              <a:rPr lang="en-US" sz="1050" b="1" kern="1200" dirty="0"/>
              <a:t>Funding Grants:</a:t>
            </a:r>
            <a:r>
              <a:rPr lang="en-US" sz="1050" kern="1200" dirty="0"/>
              <a:t>  G.S. Boebinger (NSF DMR-1644779)</a:t>
            </a:r>
            <a:endParaRPr lang="en-US" sz="1050" b="1" kern="1200" dirty="0">
              <a:solidFill>
                <a:srgbClr val="0033CC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77C097A-EBC2-D84F-9558-584A0574658B}"/>
              </a:ext>
            </a:extLst>
          </p:cNvPr>
          <p:cNvSpPr txBox="1"/>
          <p:nvPr/>
        </p:nvSpPr>
        <p:spPr>
          <a:xfrm>
            <a:off x="4184907" y="5559026"/>
            <a:ext cx="474716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ja-JP" sz="1000" b="1" dirty="0"/>
              <a:t>Figure:  (Top) </a:t>
            </a:r>
            <a:r>
              <a:rPr lang="en-US" altLang="ja-JP" sz="1000" dirty="0"/>
              <a:t>Magnet field profile </a:t>
            </a:r>
            <a:r>
              <a:rPr lang="en-US" altLang="ja-JP" sz="1000" dirty="0" smtClean="0"/>
              <a:t>of the new magnet along </a:t>
            </a:r>
            <a:r>
              <a:rPr lang="en-US" altLang="ja-JP" sz="1000" dirty="0"/>
              <a:t>the z-axis at </a:t>
            </a:r>
            <a:r>
              <a:rPr lang="en-US" altLang="ja-JP" sz="1000" dirty="0" smtClean="0"/>
              <a:t>32.1T </a:t>
            </a:r>
            <a:r>
              <a:rPr lang="en-US" altLang="ja-JP" sz="1000" dirty="0"/>
              <a:t>and </a:t>
            </a:r>
            <a:r>
              <a:rPr lang="en-US" altLang="ja-JP" sz="1000" dirty="0" smtClean="0"/>
              <a:t>3.6T measured with 63Cu </a:t>
            </a:r>
            <a:r>
              <a:rPr lang="en-US" altLang="ja-JP" sz="1000" dirty="0"/>
              <a:t>NMR. </a:t>
            </a:r>
            <a:r>
              <a:rPr lang="en-US" altLang="ja-JP" sz="1000" b="1" dirty="0" smtClean="0"/>
              <a:t>(Left) </a:t>
            </a:r>
            <a:r>
              <a:rPr lang="en-US" altLang="ja-JP" sz="1000" baseline="30000" dirty="0"/>
              <a:t>125</a:t>
            </a:r>
            <a:r>
              <a:rPr lang="en-US" altLang="ja-JP" sz="1000" dirty="0"/>
              <a:t>Te spectral line and effective gamma with respect to magnetic field. Black circles are from the </a:t>
            </a:r>
            <a:r>
              <a:rPr lang="en-US" altLang="ja-JP" sz="1000" dirty="0" smtClean="0"/>
              <a:t>36T </a:t>
            </a:r>
            <a:r>
              <a:rPr lang="en-US" altLang="ja-JP" sz="1000" dirty="0"/>
              <a:t>Series Connected Hybrid while the pink diamonds are from the </a:t>
            </a:r>
            <a:r>
              <a:rPr lang="en-US" altLang="ja-JP" sz="1000" dirty="0" smtClean="0"/>
              <a:t>new HTS 32T magnet. </a:t>
            </a:r>
            <a:r>
              <a:rPr lang="en-US" altLang="ja-JP" sz="1000" b="1" dirty="0" smtClean="0"/>
              <a:t>(Right) </a:t>
            </a:r>
            <a:r>
              <a:rPr lang="en-US" altLang="ja-JP" sz="1000" dirty="0"/>
              <a:t>Phase diagram for H//c  highlighting the possible </a:t>
            </a:r>
            <a:r>
              <a:rPr lang="en-US" altLang="ja-JP" sz="1000" dirty="0" smtClean="0"/>
              <a:t>spin-</a:t>
            </a:r>
            <a:r>
              <a:rPr lang="en-US" altLang="ja-JP" sz="1000" dirty="0" err="1" smtClean="0"/>
              <a:t>nematic</a:t>
            </a:r>
            <a:r>
              <a:rPr lang="en-US" altLang="ja-JP" sz="1000" dirty="0" smtClean="0"/>
              <a:t> </a:t>
            </a:r>
            <a:r>
              <a:rPr lang="en-US" altLang="ja-JP" sz="1000" dirty="0"/>
              <a:t>state. [PRB </a:t>
            </a:r>
            <a:r>
              <a:rPr lang="en-US" altLang="ja-JP" sz="1000" b="1" dirty="0"/>
              <a:t>94</a:t>
            </a:r>
            <a:r>
              <a:rPr lang="en-US" altLang="ja-JP" sz="1000" dirty="0"/>
              <a:t> 064403 2016</a:t>
            </a:r>
            <a:r>
              <a:rPr lang="en-US" altLang="ja-JP" sz="1000" dirty="0" smtClean="0"/>
              <a:t>] Solid circles are from magnetostriction. Open circles from magnetostriction and thermal expansion. Open triangles from magnetization.</a:t>
            </a:r>
            <a:endParaRPr lang="en-US" sz="1000" dirty="0"/>
          </a:p>
        </p:txBody>
      </p:sp>
      <p:grpSp>
        <p:nvGrpSpPr>
          <p:cNvPr id="24" name="Group 23"/>
          <p:cNvGrpSpPr/>
          <p:nvPr/>
        </p:nvGrpSpPr>
        <p:grpSpPr>
          <a:xfrm>
            <a:off x="4847444" y="1530850"/>
            <a:ext cx="3595793" cy="1330281"/>
            <a:chOff x="9780308" y="1650453"/>
            <a:chExt cx="2754592" cy="1060997"/>
          </a:xfrm>
        </p:grpSpPr>
        <p:pic>
          <p:nvPicPr>
            <p:cNvPr id="25" name="Picture 24" descr="Chart, diagram&#10;&#10;Description automatically generated">
              <a:extLst>
                <a:ext uri="{FF2B5EF4-FFF2-40B4-BE49-F238E27FC236}">
                  <a16:creationId xmlns:a16="http://schemas.microsoft.com/office/drawing/2014/main" id="{A4D1DE13-FC9F-49BC-BDAF-EF0A236FD0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330" t="17229" r="31851" b="62061"/>
            <a:stretch/>
          </p:blipFill>
          <p:spPr>
            <a:xfrm>
              <a:off x="9982199" y="1653959"/>
              <a:ext cx="2514601" cy="720941"/>
            </a:xfrm>
            <a:prstGeom prst="rect">
              <a:avLst/>
            </a:prstGeom>
          </p:spPr>
        </p:pic>
        <p:pic>
          <p:nvPicPr>
            <p:cNvPr id="26" name="Picture 25" descr="Chart, diagram&#10;&#10;Description automatically generated">
              <a:extLst>
                <a:ext uri="{FF2B5EF4-FFF2-40B4-BE49-F238E27FC236}">
                  <a16:creationId xmlns:a16="http://schemas.microsoft.com/office/drawing/2014/main" id="{A4D1DE13-FC9F-49BC-BDAF-EF0A236FD0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21" t="41447" r="88197" b="39194"/>
            <a:stretch/>
          </p:blipFill>
          <p:spPr>
            <a:xfrm>
              <a:off x="9780308" y="1673964"/>
              <a:ext cx="201890" cy="673917"/>
            </a:xfrm>
            <a:prstGeom prst="rect">
              <a:avLst/>
            </a:prstGeom>
          </p:spPr>
        </p:pic>
        <p:pic>
          <p:nvPicPr>
            <p:cNvPr id="27" name="Picture 26" descr="Chart, diagram&#10;&#10;Description automatically generated">
              <a:extLst>
                <a:ext uri="{FF2B5EF4-FFF2-40B4-BE49-F238E27FC236}">
                  <a16:creationId xmlns:a16="http://schemas.microsoft.com/office/drawing/2014/main" id="{A4D1DE13-FC9F-49BC-BDAF-EF0A236FD0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259" t="83128" r="31569" b="11947"/>
            <a:stretch/>
          </p:blipFill>
          <p:spPr>
            <a:xfrm>
              <a:off x="10204198" y="2374901"/>
              <a:ext cx="2305302" cy="171450"/>
            </a:xfrm>
            <a:prstGeom prst="rect">
              <a:avLst/>
            </a:prstGeom>
          </p:spPr>
        </p:pic>
        <p:pic>
          <p:nvPicPr>
            <p:cNvPr id="28" name="Picture 27" descr="Chart, diagram&#10;&#10;Description automatically generated">
              <a:extLst>
                <a:ext uri="{FF2B5EF4-FFF2-40B4-BE49-F238E27FC236}">
                  <a16:creationId xmlns:a16="http://schemas.microsoft.com/office/drawing/2014/main" id="{A4D1DE13-FC9F-49BC-BDAF-EF0A236FD0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653" t="90809" r="50925" b="5077"/>
            <a:stretch/>
          </p:blipFill>
          <p:spPr>
            <a:xfrm>
              <a:off x="11239499" y="2546351"/>
              <a:ext cx="1060702" cy="165099"/>
            </a:xfrm>
            <a:prstGeom prst="rect">
              <a:avLst/>
            </a:prstGeom>
          </p:spPr>
        </p:pic>
        <p:pic>
          <p:nvPicPr>
            <p:cNvPr id="29" name="Picture 28" descr="Chart, diagram&#10;&#10;Description automatically generated">
              <a:extLst>
                <a:ext uri="{FF2B5EF4-FFF2-40B4-BE49-F238E27FC236}">
                  <a16:creationId xmlns:a16="http://schemas.microsoft.com/office/drawing/2014/main" id="{A4D1DE13-FC9F-49BC-BDAF-EF0A236FD0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4936" t="17229" r="13091" b="62061"/>
            <a:stretch/>
          </p:blipFill>
          <p:spPr>
            <a:xfrm>
              <a:off x="12446000" y="1650453"/>
              <a:ext cx="88900" cy="720941"/>
            </a:xfrm>
            <a:prstGeom prst="rect">
              <a:avLst/>
            </a:prstGeom>
          </p:spPr>
        </p:pic>
      </p:grpSp>
      <p:grpSp>
        <p:nvGrpSpPr>
          <p:cNvPr id="30" name="Group 29"/>
          <p:cNvGrpSpPr/>
          <p:nvPr/>
        </p:nvGrpSpPr>
        <p:grpSpPr>
          <a:xfrm>
            <a:off x="7052074" y="2997070"/>
            <a:ext cx="1959779" cy="2482997"/>
            <a:chOff x="6319443" y="4403080"/>
            <a:chExt cx="1818973" cy="2212079"/>
          </a:xfrm>
        </p:grpSpPr>
        <p:pic>
          <p:nvPicPr>
            <p:cNvPr id="31" name="Picture 30" descr="Chart, scatter chart&#10;&#10;Description automatically generated">
              <a:extLst>
                <a:ext uri="{FF2B5EF4-FFF2-40B4-BE49-F238E27FC236}">
                  <a16:creationId xmlns:a16="http://schemas.microsoft.com/office/drawing/2014/main" id="{71AA9B6C-80FA-4E10-B490-C412A2793F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726" t="9787" r="40231" b="9632"/>
            <a:stretch/>
          </p:blipFill>
          <p:spPr>
            <a:xfrm>
              <a:off x="6319443" y="4411981"/>
              <a:ext cx="1742517" cy="2065020"/>
            </a:xfrm>
            <a:prstGeom prst="rect">
              <a:avLst/>
            </a:prstGeom>
          </p:spPr>
        </p:pic>
        <p:pic>
          <p:nvPicPr>
            <p:cNvPr id="32" name="Picture 31" descr="Chart, scatter chart&#10;&#10;Description automatically generated">
              <a:extLst>
                <a:ext uri="{FF2B5EF4-FFF2-40B4-BE49-F238E27FC236}">
                  <a16:creationId xmlns:a16="http://schemas.microsoft.com/office/drawing/2014/main" id="{71AA9B6C-80FA-4E10-B490-C412A2793F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4348" t="9439" r="12239" b="13796"/>
            <a:stretch/>
          </p:blipFill>
          <p:spPr>
            <a:xfrm>
              <a:off x="8024115" y="4403080"/>
              <a:ext cx="114301" cy="1967240"/>
            </a:xfrm>
            <a:prstGeom prst="rect">
              <a:avLst/>
            </a:prstGeom>
          </p:spPr>
        </p:pic>
        <p:pic>
          <p:nvPicPr>
            <p:cNvPr id="33" name="Picture 32" descr="Chart, scatter chart&#10;&#10;Description automatically generated">
              <a:extLst>
                <a:ext uri="{FF2B5EF4-FFF2-40B4-BE49-F238E27FC236}">
                  <a16:creationId xmlns:a16="http://schemas.microsoft.com/office/drawing/2014/main" id="{71AA9B6C-80FA-4E10-B490-C412A2793F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5460" t="13949" r="16106" b="79807"/>
            <a:stretch/>
          </p:blipFill>
          <p:spPr>
            <a:xfrm>
              <a:off x="7442460" y="4555260"/>
              <a:ext cx="617220" cy="160020"/>
            </a:xfrm>
            <a:prstGeom prst="rect">
              <a:avLst/>
            </a:prstGeom>
          </p:spPr>
        </p:pic>
        <p:pic>
          <p:nvPicPr>
            <p:cNvPr id="34" name="Picture 33" descr="Chart, scatter chart&#10;&#10;Description automatically generated">
              <a:extLst>
                <a:ext uri="{FF2B5EF4-FFF2-40B4-BE49-F238E27FC236}">
                  <a16:creationId xmlns:a16="http://schemas.microsoft.com/office/drawing/2014/main" id="{71AA9B6C-80FA-4E10-B490-C412A2793F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556" t="90664" r="32038" b="2804"/>
            <a:stretch/>
          </p:blipFill>
          <p:spPr>
            <a:xfrm>
              <a:off x="6865361" y="6464761"/>
              <a:ext cx="944797" cy="150398"/>
            </a:xfrm>
            <a:prstGeom prst="rect">
              <a:avLst/>
            </a:prstGeom>
          </p:spPr>
        </p:pic>
        <p:sp>
          <p:nvSpPr>
            <p:cNvPr id="35" name="Rectangle 34"/>
            <p:cNvSpPr/>
            <p:nvPr/>
          </p:nvSpPr>
          <p:spPr>
            <a:xfrm>
              <a:off x="7810158" y="5821680"/>
              <a:ext cx="213957" cy="46005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4144604" y="2981870"/>
            <a:ext cx="2854334" cy="2487282"/>
            <a:chOff x="9305137" y="1908902"/>
            <a:chExt cx="2754698" cy="2134551"/>
          </a:xfrm>
        </p:grpSpPr>
        <p:pic>
          <p:nvPicPr>
            <p:cNvPr id="37" name="Picture 36" descr="Chart, scatter chart&#10;&#10;Description automatically generated">
              <a:extLst>
                <a:ext uri="{FF2B5EF4-FFF2-40B4-BE49-F238E27FC236}">
                  <a16:creationId xmlns:a16="http://schemas.microsoft.com/office/drawing/2014/main" id="{60AF6915-4454-413B-A6C7-F1797C2FA8D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23" t="9017" r="12104" b="5852"/>
            <a:stretch/>
          </p:blipFill>
          <p:spPr>
            <a:xfrm>
              <a:off x="9305137" y="1908902"/>
              <a:ext cx="2754698" cy="2134551"/>
            </a:xfrm>
            <a:prstGeom prst="rect">
              <a:avLst/>
            </a:prstGeom>
          </p:spPr>
        </p:pic>
        <p:pic>
          <p:nvPicPr>
            <p:cNvPr id="38" name="Picture 37" descr="Chart, scatter chart&#10;&#10;Description automatically generated">
              <a:extLst>
                <a:ext uri="{FF2B5EF4-FFF2-40B4-BE49-F238E27FC236}">
                  <a16:creationId xmlns:a16="http://schemas.microsoft.com/office/drawing/2014/main" id="{60AF6915-4454-413B-A6C7-F1797C2FA8D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3428" t="14921" r="15176" b="53826"/>
            <a:stretch/>
          </p:blipFill>
          <p:spPr>
            <a:xfrm>
              <a:off x="10608387" y="2002380"/>
              <a:ext cx="1371912" cy="1045106"/>
            </a:xfrm>
            <a:prstGeom prst="rect">
              <a:avLst/>
            </a:prstGeom>
          </p:spPr>
        </p:pic>
        <p:pic>
          <p:nvPicPr>
            <p:cNvPr id="39" name="Picture 38" descr="Chart, scatter chart&#10;&#10;Description automatically generated">
              <a:extLst>
                <a:ext uri="{FF2B5EF4-FFF2-40B4-BE49-F238E27FC236}">
                  <a16:creationId xmlns:a16="http://schemas.microsoft.com/office/drawing/2014/main" id="{60AF6915-4454-413B-A6C7-F1797C2FA8D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579" t="68588" r="63432" b="20016"/>
            <a:stretch/>
          </p:blipFill>
          <p:spPr>
            <a:xfrm>
              <a:off x="9821433" y="3359063"/>
              <a:ext cx="656068" cy="357855"/>
            </a:xfrm>
            <a:prstGeom prst="rect">
              <a:avLst/>
            </a:prstGeom>
          </p:spPr>
        </p:pic>
        <p:pic>
          <p:nvPicPr>
            <p:cNvPr id="40" name="Picture 39" descr="Chart, scatter chart&#10;&#10;Description automatically generated">
              <a:extLst>
                <a:ext uri="{FF2B5EF4-FFF2-40B4-BE49-F238E27FC236}">
                  <a16:creationId xmlns:a16="http://schemas.microsoft.com/office/drawing/2014/main" id="{60AF6915-4454-413B-A6C7-F1797C2FA8D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486" t="46934" r="60816" b="42429"/>
            <a:stretch/>
          </p:blipFill>
          <p:spPr>
            <a:xfrm>
              <a:off x="9836900" y="2856651"/>
              <a:ext cx="679702" cy="352438"/>
            </a:xfrm>
            <a:prstGeom prst="rect">
              <a:avLst/>
            </a:prstGeom>
          </p:spPr>
        </p:pic>
      </p:grpSp>
      <p:sp>
        <p:nvSpPr>
          <p:cNvPr id="41" name="Rectangle 49"/>
          <p:cNvSpPr>
            <a:spLocks noChangeArrowheads="1"/>
          </p:cNvSpPr>
          <p:nvPr/>
        </p:nvSpPr>
        <p:spPr bwMode="auto">
          <a:xfrm>
            <a:off x="4049175" y="1451681"/>
            <a:ext cx="5018625" cy="5339775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5648960" y="4179238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 Box 28">
            <a:extLst>
              <a:ext uri="{FF2B5EF4-FFF2-40B4-BE49-F238E27FC236}">
                <a16:creationId xmlns:a16="http://schemas.microsoft.com/office/drawing/2014/main" id="{762C6FF0-395B-4E80-ACCC-F059729F2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567" y="6392008"/>
            <a:ext cx="408699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rgbClr val="333399"/>
                </a:solidFill>
              </a:rPr>
              <a:t>Facilities and instrumentation used:</a:t>
            </a:r>
            <a:r>
              <a:rPr lang="en-US" sz="1100" dirty="0">
                <a:solidFill>
                  <a:srgbClr val="333399"/>
                </a:solidFill>
              </a:rPr>
              <a:t>  DC Field Facility: SCM4 </a:t>
            </a:r>
            <a:r>
              <a:rPr lang="en-US" sz="1100" dirty="0" smtClean="0">
                <a:solidFill>
                  <a:srgbClr val="333399"/>
                </a:solidFill>
              </a:rPr>
              <a:t>(The new 32 </a:t>
            </a:r>
            <a:r>
              <a:rPr lang="en-US" sz="1100" dirty="0">
                <a:solidFill>
                  <a:srgbClr val="333399"/>
                </a:solidFill>
              </a:rPr>
              <a:t>Tesla all superconducting magnet)</a:t>
            </a:r>
          </a:p>
        </p:txBody>
      </p:sp>
    </p:spTree>
    <p:extLst>
      <p:ext uri="{BB962C8B-B14F-4D97-AF65-F5344CB8AC3E}">
        <p14:creationId xmlns:p14="http://schemas.microsoft.com/office/powerpoint/2010/main" val="3345844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55146" y="1397436"/>
            <a:ext cx="3926163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b="1" dirty="0">
                <a:solidFill>
                  <a:srgbClr val="000000"/>
                </a:solidFill>
              </a:rPr>
              <a:t>What is the finding? </a:t>
            </a:r>
            <a:r>
              <a:rPr lang="en-US" sz="1200" i="1" u="sng" dirty="0" smtClean="0">
                <a:latin typeface="Arial" charset="0"/>
              </a:rPr>
              <a:t>Initial </a:t>
            </a:r>
            <a:r>
              <a:rPr lang="en-US" sz="1200" i="1" u="sng" dirty="0" smtClean="0">
                <a:latin typeface="Arial" charset="0"/>
              </a:rPr>
              <a:t>MagLab user </a:t>
            </a:r>
            <a:r>
              <a:rPr lang="en-US" sz="1200" i="1" u="sng" dirty="0" smtClean="0">
                <a:latin typeface="Arial" charset="0"/>
              </a:rPr>
              <a:t>experiments </a:t>
            </a:r>
            <a:r>
              <a:rPr lang="en-US" sz="1200" i="1" u="sng" dirty="0">
                <a:latin typeface="Arial" charset="0"/>
              </a:rPr>
              <a:t>demonstrate </a:t>
            </a:r>
            <a:r>
              <a:rPr lang="en-US" sz="1200" i="1" u="sng" dirty="0" smtClean="0">
                <a:latin typeface="Arial" charset="0"/>
              </a:rPr>
              <a:t>excellent stability and homogeneity of </a:t>
            </a:r>
            <a:r>
              <a:rPr lang="en-US" sz="1200" i="1" u="sng" dirty="0">
                <a:latin typeface="Arial" charset="0"/>
              </a:rPr>
              <a:t>this first </a:t>
            </a:r>
            <a:r>
              <a:rPr lang="en-US" sz="1200" i="1" u="sng" dirty="0" smtClean="0">
                <a:latin typeface="Arial" charset="0"/>
              </a:rPr>
              <a:t>ever high-temperature superconducting (HTS) user magnet.</a:t>
            </a:r>
            <a:r>
              <a:rPr lang="en-US" sz="1200" dirty="0" smtClean="0">
                <a:latin typeface="Arial" charset="0"/>
              </a:rPr>
              <a:t> </a:t>
            </a:r>
            <a:r>
              <a:rPr lang="en-US" sz="1200" dirty="0">
                <a:latin typeface="Arial" charset="0"/>
              </a:rPr>
              <a:t>By probing the spin dynamics of the novel high-field quantum spin-</a:t>
            </a:r>
            <a:r>
              <a:rPr lang="en-US" sz="1200" dirty="0" err="1">
                <a:latin typeface="Arial" charset="0"/>
              </a:rPr>
              <a:t>nematic</a:t>
            </a:r>
            <a:r>
              <a:rPr lang="en-US" sz="1200" dirty="0">
                <a:latin typeface="Arial" charset="0"/>
              </a:rPr>
              <a:t> (SN) state using solid state nuclear magnetic resonance (NMR</a:t>
            </a:r>
            <a:r>
              <a:rPr lang="en-US" sz="1200" dirty="0" smtClean="0">
                <a:latin typeface="Arial" charset="0"/>
              </a:rPr>
              <a:t>), MagLab users </a:t>
            </a:r>
            <a:r>
              <a:rPr lang="en-US" sz="1200" dirty="0">
                <a:latin typeface="Arial" charset="0"/>
              </a:rPr>
              <a:t>hope to definitively prove its existence in condensed matter systems</a:t>
            </a:r>
            <a:r>
              <a:rPr lang="en-US" sz="1200" dirty="0" smtClean="0">
                <a:latin typeface="Arial" charset="0"/>
              </a:rPr>
              <a:t>.</a:t>
            </a:r>
            <a:endParaRPr lang="en-US" sz="1200" dirty="0">
              <a:solidFill>
                <a:srgbClr val="000000"/>
              </a:solidFill>
            </a:endParaRPr>
          </a:p>
          <a:p>
            <a:pPr algn="just"/>
            <a:endParaRPr lang="en-US" sz="600" b="1" dirty="0" smtClean="0">
              <a:solidFill>
                <a:srgbClr val="000000"/>
              </a:solidFill>
            </a:endParaRPr>
          </a:p>
          <a:p>
            <a:pPr algn="just"/>
            <a:r>
              <a:rPr lang="en-US" sz="1200" b="1" dirty="0" smtClean="0">
                <a:solidFill>
                  <a:srgbClr val="000000"/>
                </a:solidFill>
              </a:rPr>
              <a:t>Why </a:t>
            </a:r>
            <a:r>
              <a:rPr lang="en-US" sz="1200" b="1" dirty="0">
                <a:solidFill>
                  <a:srgbClr val="000000"/>
                </a:solidFill>
              </a:rPr>
              <a:t>is this important? </a:t>
            </a:r>
            <a:r>
              <a:rPr lang="en-US" sz="1200" dirty="0">
                <a:latin typeface="Arial" charset="0"/>
              </a:rPr>
              <a:t>A primary goal of high-field condensed matter science is to discover new quantum states of matter that may be useful for technological applications, </a:t>
            </a:r>
            <a:r>
              <a:rPr lang="en-US" sz="1200" dirty="0" smtClean="0">
                <a:latin typeface="Arial" charset="0"/>
              </a:rPr>
              <a:t>particularly quantum </a:t>
            </a:r>
            <a:r>
              <a:rPr lang="en-US" sz="1200" dirty="0">
                <a:latin typeface="Arial" charset="0"/>
              </a:rPr>
              <a:t>information science. </a:t>
            </a:r>
            <a:r>
              <a:rPr lang="en-US" sz="1200" i="1" u="sng" dirty="0">
                <a:latin typeface="Arial" charset="0"/>
              </a:rPr>
              <a:t>NMR is presently the best option to </a:t>
            </a:r>
            <a:r>
              <a:rPr lang="en-US" sz="1200" i="1" u="sng" dirty="0" smtClean="0">
                <a:latin typeface="Arial" charset="0"/>
              </a:rPr>
              <a:t>discover whether SN states exist. SN states are predicted to </a:t>
            </a:r>
            <a:r>
              <a:rPr lang="en-US" sz="1200" i="1" u="sng" dirty="0" smtClean="0"/>
              <a:t>be </a:t>
            </a:r>
            <a:r>
              <a:rPr lang="en-US" sz="1200" i="1" u="sng" dirty="0"/>
              <a:t>an avenue for developing quantum information </a:t>
            </a:r>
            <a:r>
              <a:rPr lang="en-US" sz="1200" i="1" u="sng" dirty="0" smtClean="0"/>
              <a:t>devices</a:t>
            </a:r>
            <a:r>
              <a:rPr lang="en-US" sz="1200" dirty="0" smtClean="0">
                <a:latin typeface="Arial" charset="0"/>
              </a:rPr>
              <a:t>. </a:t>
            </a:r>
            <a:endParaRPr lang="en-US" sz="1200" dirty="0" smtClean="0">
              <a:latin typeface="Arial" charset="0"/>
            </a:endParaRPr>
          </a:p>
          <a:p>
            <a:pPr algn="just"/>
            <a:endParaRPr lang="en-US" sz="600" b="1" dirty="0">
              <a:solidFill>
                <a:srgbClr val="000000"/>
              </a:solidFill>
              <a:latin typeface="Arial" charset="0"/>
            </a:endParaRPr>
          </a:p>
          <a:p>
            <a:pPr algn="just"/>
            <a:r>
              <a:rPr lang="en-US" sz="1200" b="1" dirty="0" smtClean="0">
                <a:solidFill>
                  <a:srgbClr val="000000"/>
                </a:solidFill>
              </a:rPr>
              <a:t>Why </a:t>
            </a:r>
            <a:r>
              <a:rPr lang="en-US" sz="1200" b="1" dirty="0">
                <a:solidFill>
                  <a:srgbClr val="000000"/>
                </a:solidFill>
              </a:rPr>
              <a:t>did this research need the MagLab?</a:t>
            </a:r>
            <a:r>
              <a:rPr lang="en-US" sz="1200" b="1" dirty="0">
                <a:latin typeface="Arial" charset="0"/>
              </a:rPr>
              <a:t> </a:t>
            </a:r>
            <a:r>
              <a:rPr lang="en-US" sz="1200" dirty="0">
                <a:latin typeface="Arial" charset="0"/>
              </a:rPr>
              <a:t> The combination of sufficiently stable magnetic fields with high homogeneity is crucial for solid state NMR measurements. </a:t>
            </a:r>
            <a:r>
              <a:rPr lang="en-US" sz="1200" i="1" u="sng" dirty="0" smtClean="0">
                <a:latin typeface="Arial" charset="0"/>
              </a:rPr>
              <a:t>The 32T all-superconducting magnet enables scientists to remain at high fields for indefinite periods of time while avoiding extreme power bills.</a:t>
            </a:r>
            <a:r>
              <a:rPr lang="en-US" sz="1200" dirty="0" smtClean="0">
                <a:latin typeface="Arial" charset="0"/>
              </a:rPr>
              <a:t> This will allow </a:t>
            </a:r>
            <a:r>
              <a:rPr lang="en-US" sz="1200" dirty="0">
                <a:latin typeface="Arial" charset="0"/>
              </a:rPr>
              <a:t>them to perform </a:t>
            </a:r>
            <a:r>
              <a:rPr lang="en-US" sz="1200" dirty="0" smtClean="0">
                <a:latin typeface="Arial" charset="0"/>
              </a:rPr>
              <a:t>measurements of relaxation times that require </a:t>
            </a:r>
            <a:r>
              <a:rPr lang="en-US" sz="1200" dirty="0">
                <a:latin typeface="Arial" charset="0"/>
              </a:rPr>
              <a:t>high stability and high homogeneity at ultra-low temperatures over long periods of time in order to accurately </a:t>
            </a:r>
            <a:r>
              <a:rPr lang="en-US" sz="1200" dirty="0" smtClean="0">
                <a:latin typeface="Arial" charset="0"/>
              </a:rPr>
              <a:t>test theoretical predictions for the spin </a:t>
            </a:r>
            <a:r>
              <a:rPr lang="en-US" sz="1200" dirty="0" err="1" smtClean="0">
                <a:latin typeface="Arial" charset="0"/>
              </a:rPr>
              <a:t>nematic</a:t>
            </a:r>
            <a:r>
              <a:rPr lang="en-US" sz="1200" dirty="0" smtClean="0">
                <a:latin typeface="Arial" charset="0"/>
              </a:rPr>
              <a:t> phase.</a:t>
            </a:r>
            <a:endParaRPr lang="en-US" sz="1200" dirty="0">
              <a:latin typeface="Arial" charset="0"/>
            </a:endParaRPr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38100" y="1380318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26812" y="0"/>
            <a:ext cx="1017188" cy="1023315"/>
          </a:xfrm>
          <a:prstGeom prst="rect">
            <a:avLst/>
          </a:prstGeom>
        </p:spPr>
      </p:pic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20" name="Text Box 28">
            <a:extLst>
              <a:ext uri="{FF2B5EF4-FFF2-40B4-BE49-F238E27FC236}">
                <a16:creationId xmlns:a16="http://schemas.microsoft.com/office/drawing/2014/main" id="{762C6FF0-395B-4E80-ACCC-F059729F2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567" y="6392008"/>
            <a:ext cx="408699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rgbClr val="333399"/>
                </a:solidFill>
              </a:rPr>
              <a:t>Facilities and instrumentation used:</a:t>
            </a:r>
            <a:r>
              <a:rPr lang="en-US" sz="1100" dirty="0">
                <a:solidFill>
                  <a:srgbClr val="333399"/>
                </a:solidFill>
              </a:rPr>
              <a:t>  DC Field Facility: SCM4 </a:t>
            </a:r>
            <a:r>
              <a:rPr lang="en-US" sz="1100" dirty="0" smtClean="0">
                <a:solidFill>
                  <a:srgbClr val="333399"/>
                </a:solidFill>
              </a:rPr>
              <a:t>(The new 32 </a:t>
            </a:r>
            <a:r>
              <a:rPr lang="en-US" sz="1100" dirty="0">
                <a:solidFill>
                  <a:srgbClr val="333399"/>
                </a:solidFill>
              </a:rPr>
              <a:t>Tesla all superconducting magnet)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77C097A-EBC2-D84F-9558-584A0574658B}"/>
              </a:ext>
            </a:extLst>
          </p:cNvPr>
          <p:cNvSpPr txBox="1"/>
          <p:nvPr/>
        </p:nvSpPr>
        <p:spPr>
          <a:xfrm>
            <a:off x="4184907" y="5559026"/>
            <a:ext cx="474716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ja-JP" sz="1000" b="1" dirty="0"/>
              <a:t>Figure:  (Top) </a:t>
            </a:r>
            <a:r>
              <a:rPr lang="en-US" altLang="ja-JP" sz="1000" dirty="0"/>
              <a:t>Magnet field profile </a:t>
            </a:r>
            <a:r>
              <a:rPr lang="en-US" altLang="ja-JP" sz="1000" dirty="0" smtClean="0"/>
              <a:t>of the new magnet along </a:t>
            </a:r>
            <a:r>
              <a:rPr lang="en-US" altLang="ja-JP" sz="1000" dirty="0"/>
              <a:t>the z-axis at </a:t>
            </a:r>
            <a:r>
              <a:rPr lang="en-US" altLang="ja-JP" sz="1000" dirty="0" smtClean="0"/>
              <a:t>32.1T </a:t>
            </a:r>
            <a:r>
              <a:rPr lang="en-US" altLang="ja-JP" sz="1000" dirty="0"/>
              <a:t>and </a:t>
            </a:r>
            <a:r>
              <a:rPr lang="en-US" altLang="ja-JP" sz="1000" dirty="0" smtClean="0"/>
              <a:t>3.6T measured with 63Cu </a:t>
            </a:r>
            <a:r>
              <a:rPr lang="en-US" altLang="ja-JP" sz="1000" dirty="0"/>
              <a:t>NMR. </a:t>
            </a:r>
            <a:r>
              <a:rPr lang="en-US" altLang="ja-JP" sz="1000" b="1" dirty="0" smtClean="0"/>
              <a:t>(Left) </a:t>
            </a:r>
            <a:r>
              <a:rPr lang="en-US" altLang="ja-JP" sz="1000" baseline="30000" dirty="0"/>
              <a:t>125</a:t>
            </a:r>
            <a:r>
              <a:rPr lang="en-US" altLang="ja-JP" sz="1000" dirty="0"/>
              <a:t>Te spectral line and effective gamma with respect to magnetic field. Black circles are from the </a:t>
            </a:r>
            <a:r>
              <a:rPr lang="en-US" altLang="ja-JP" sz="1000" dirty="0" smtClean="0"/>
              <a:t>36T </a:t>
            </a:r>
            <a:r>
              <a:rPr lang="en-US" altLang="ja-JP" sz="1000" dirty="0"/>
              <a:t>Series Connected Hybrid while the pink diamonds are from the </a:t>
            </a:r>
            <a:r>
              <a:rPr lang="en-US" altLang="ja-JP" sz="1000" dirty="0" smtClean="0"/>
              <a:t>new HTS 32T magnet. </a:t>
            </a:r>
            <a:r>
              <a:rPr lang="en-US" altLang="ja-JP" sz="1000" b="1" dirty="0" smtClean="0"/>
              <a:t>(Right) </a:t>
            </a:r>
            <a:r>
              <a:rPr lang="en-US" altLang="ja-JP" sz="1000" dirty="0"/>
              <a:t>Phase diagram for H//c  highlighting the possible </a:t>
            </a:r>
            <a:r>
              <a:rPr lang="en-US" altLang="ja-JP" sz="1000" dirty="0" smtClean="0"/>
              <a:t>spin-</a:t>
            </a:r>
            <a:r>
              <a:rPr lang="en-US" altLang="ja-JP" sz="1000" dirty="0" err="1" smtClean="0"/>
              <a:t>nematic</a:t>
            </a:r>
            <a:r>
              <a:rPr lang="en-US" altLang="ja-JP" sz="1000" dirty="0" smtClean="0"/>
              <a:t> </a:t>
            </a:r>
            <a:r>
              <a:rPr lang="en-US" altLang="ja-JP" sz="1000" dirty="0"/>
              <a:t>state. [PRB </a:t>
            </a:r>
            <a:r>
              <a:rPr lang="en-US" altLang="ja-JP" sz="1000" b="1" dirty="0"/>
              <a:t>94</a:t>
            </a:r>
            <a:r>
              <a:rPr lang="en-US" altLang="ja-JP" sz="1000" dirty="0"/>
              <a:t> 064403 2016</a:t>
            </a:r>
            <a:r>
              <a:rPr lang="en-US" altLang="ja-JP" sz="1000" dirty="0" smtClean="0"/>
              <a:t>] Solid circles are from magnetostriction. Open circles from magnetostriction and thermal expansion. Open triangles from magnetization.</a:t>
            </a:r>
            <a:endParaRPr lang="en-US" sz="1000" dirty="0"/>
          </a:p>
        </p:txBody>
      </p:sp>
      <p:grpSp>
        <p:nvGrpSpPr>
          <p:cNvPr id="32" name="Group 31"/>
          <p:cNvGrpSpPr/>
          <p:nvPr/>
        </p:nvGrpSpPr>
        <p:grpSpPr>
          <a:xfrm>
            <a:off x="4847444" y="1530850"/>
            <a:ext cx="3595793" cy="1330281"/>
            <a:chOff x="9780308" y="1650453"/>
            <a:chExt cx="2754592" cy="1060997"/>
          </a:xfrm>
        </p:grpSpPr>
        <p:pic>
          <p:nvPicPr>
            <p:cNvPr id="33" name="Picture 32" descr="Chart, diagram&#10;&#10;Description automatically generated">
              <a:extLst>
                <a:ext uri="{FF2B5EF4-FFF2-40B4-BE49-F238E27FC236}">
                  <a16:creationId xmlns:a16="http://schemas.microsoft.com/office/drawing/2014/main" id="{A4D1DE13-FC9F-49BC-BDAF-EF0A236FD0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330" t="17229" r="31851" b="62061"/>
            <a:stretch/>
          </p:blipFill>
          <p:spPr>
            <a:xfrm>
              <a:off x="9982199" y="1653959"/>
              <a:ext cx="2514601" cy="720941"/>
            </a:xfrm>
            <a:prstGeom prst="rect">
              <a:avLst/>
            </a:prstGeom>
          </p:spPr>
        </p:pic>
        <p:pic>
          <p:nvPicPr>
            <p:cNvPr id="34" name="Picture 33" descr="Chart, diagram&#10;&#10;Description automatically generated">
              <a:extLst>
                <a:ext uri="{FF2B5EF4-FFF2-40B4-BE49-F238E27FC236}">
                  <a16:creationId xmlns:a16="http://schemas.microsoft.com/office/drawing/2014/main" id="{A4D1DE13-FC9F-49BC-BDAF-EF0A236FD0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21" t="41447" r="88197" b="39194"/>
            <a:stretch/>
          </p:blipFill>
          <p:spPr>
            <a:xfrm>
              <a:off x="9780308" y="1673964"/>
              <a:ext cx="201890" cy="673917"/>
            </a:xfrm>
            <a:prstGeom prst="rect">
              <a:avLst/>
            </a:prstGeom>
          </p:spPr>
        </p:pic>
        <p:pic>
          <p:nvPicPr>
            <p:cNvPr id="35" name="Picture 34" descr="Chart, diagram&#10;&#10;Description automatically generated">
              <a:extLst>
                <a:ext uri="{FF2B5EF4-FFF2-40B4-BE49-F238E27FC236}">
                  <a16:creationId xmlns:a16="http://schemas.microsoft.com/office/drawing/2014/main" id="{A4D1DE13-FC9F-49BC-BDAF-EF0A236FD0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259" t="83128" r="31569" b="11947"/>
            <a:stretch/>
          </p:blipFill>
          <p:spPr>
            <a:xfrm>
              <a:off x="10204198" y="2374901"/>
              <a:ext cx="2305302" cy="171450"/>
            </a:xfrm>
            <a:prstGeom prst="rect">
              <a:avLst/>
            </a:prstGeom>
          </p:spPr>
        </p:pic>
        <p:pic>
          <p:nvPicPr>
            <p:cNvPr id="36" name="Picture 35" descr="Chart, diagram&#10;&#10;Description automatically generated">
              <a:extLst>
                <a:ext uri="{FF2B5EF4-FFF2-40B4-BE49-F238E27FC236}">
                  <a16:creationId xmlns:a16="http://schemas.microsoft.com/office/drawing/2014/main" id="{A4D1DE13-FC9F-49BC-BDAF-EF0A236FD0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653" t="90809" r="50925" b="5077"/>
            <a:stretch/>
          </p:blipFill>
          <p:spPr>
            <a:xfrm>
              <a:off x="11239499" y="2546351"/>
              <a:ext cx="1060702" cy="165099"/>
            </a:xfrm>
            <a:prstGeom prst="rect">
              <a:avLst/>
            </a:prstGeom>
          </p:spPr>
        </p:pic>
        <p:pic>
          <p:nvPicPr>
            <p:cNvPr id="37" name="Picture 36" descr="Chart, diagram&#10;&#10;Description automatically generated">
              <a:extLst>
                <a:ext uri="{FF2B5EF4-FFF2-40B4-BE49-F238E27FC236}">
                  <a16:creationId xmlns:a16="http://schemas.microsoft.com/office/drawing/2014/main" id="{A4D1DE13-FC9F-49BC-BDAF-EF0A236FD0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4936" t="17229" r="13091" b="62061"/>
            <a:stretch/>
          </p:blipFill>
          <p:spPr>
            <a:xfrm>
              <a:off x="12446000" y="1650453"/>
              <a:ext cx="88900" cy="720941"/>
            </a:xfrm>
            <a:prstGeom prst="rect">
              <a:avLst/>
            </a:prstGeom>
          </p:spPr>
        </p:pic>
      </p:grpSp>
      <p:grpSp>
        <p:nvGrpSpPr>
          <p:cNvPr id="38" name="Group 37"/>
          <p:cNvGrpSpPr/>
          <p:nvPr/>
        </p:nvGrpSpPr>
        <p:grpSpPr>
          <a:xfrm>
            <a:off x="7052074" y="2997070"/>
            <a:ext cx="1959779" cy="2482997"/>
            <a:chOff x="6319443" y="4403080"/>
            <a:chExt cx="1818973" cy="2212079"/>
          </a:xfrm>
        </p:grpSpPr>
        <p:pic>
          <p:nvPicPr>
            <p:cNvPr id="39" name="Picture 38" descr="Chart, scatter chart&#10;&#10;Description automatically generated">
              <a:extLst>
                <a:ext uri="{FF2B5EF4-FFF2-40B4-BE49-F238E27FC236}">
                  <a16:creationId xmlns:a16="http://schemas.microsoft.com/office/drawing/2014/main" id="{71AA9B6C-80FA-4E10-B490-C412A2793F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726" t="9787" r="40231" b="9632"/>
            <a:stretch/>
          </p:blipFill>
          <p:spPr>
            <a:xfrm>
              <a:off x="6319443" y="4411981"/>
              <a:ext cx="1742517" cy="2065020"/>
            </a:xfrm>
            <a:prstGeom prst="rect">
              <a:avLst/>
            </a:prstGeom>
          </p:spPr>
        </p:pic>
        <p:pic>
          <p:nvPicPr>
            <p:cNvPr id="40" name="Picture 39" descr="Chart, scatter chart&#10;&#10;Description automatically generated">
              <a:extLst>
                <a:ext uri="{FF2B5EF4-FFF2-40B4-BE49-F238E27FC236}">
                  <a16:creationId xmlns:a16="http://schemas.microsoft.com/office/drawing/2014/main" id="{71AA9B6C-80FA-4E10-B490-C412A2793F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4348" t="9439" r="12239" b="13796"/>
            <a:stretch/>
          </p:blipFill>
          <p:spPr>
            <a:xfrm>
              <a:off x="8024115" y="4403080"/>
              <a:ext cx="114301" cy="1967240"/>
            </a:xfrm>
            <a:prstGeom prst="rect">
              <a:avLst/>
            </a:prstGeom>
          </p:spPr>
        </p:pic>
        <p:pic>
          <p:nvPicPr>
            <p:cNvPr id="41" name="Picture 40" descr="Chart, scatter chart&#10;&#10;Description automatically generated">
              <a:extLst>
                <a:ext uri="{FF2B5EF4-FFF2-40B4-BE49-F238E27FC236}">
                  <a16:creationId xmlns:a16="http://schemas.microsoft.com/office/drawing/2014/main" id="{71AA9B6C-80FA-4E10-B490-C412A2793F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5460" t="13949" r="16106" b="79807"/>
            <a:stretch/>
          </p:blipFill>
          <p:spPr>
            <a:xfrm>
              <a:off x="7442460" y="4555260"/>
              <a:ext cx="617220" cy="160020"/>
            </a:xfrm>
            <a:prstGeom prst="rect">
              <a:avLst/>
            </a:prstGeom>
          </p:spPr>
        </p:pic>
        <p:pic>
          <p:nvPicPr>
            <p:cNvPr id="42" name="Picture 41" descr="Chart, scatter chart&#10;&#10;Description automatically generated">
              <a:extLst>
                <a:ext uri="{FF2B5EF4-FFF2-40B4-BE49-F238E27FC236}">
                  <a16:creationId xmlns:a16="http://schemas.microsoft.com/office/drawing/2014/main" id="{71AA9B6C-80FA-4E10-B490-C412A2793F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556" t="90664" r="32038" b="2804"/>
            <a:stretch/>
          </p:blipFill>
          <p:spPr>
            <a:xfrm>
              <a:off x="6865361" y="6464761"/>
              <a:ext cx="944797" cy="150398"/>
            </a:xfrm>
            <a:prstGeom prst="rect">
              <a:avLst/>
            </a:prstGeom>
          </p:spPr>
        </p:pic>
        <p:sp>
          <p:nvSpPr>
            <p:cNvPr id="43" name="Rectangle 42"/>
            <p:cNvSpPr/>
            <p:nvPr/>
          </p:nvSpPr>
          <p:spPr>
            <a:xfrm>
              <a:off x="7810158" y="5821680"/>
              <a:ext cx="213957" cy="46005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4144604" y="2981870"/>
            <a:ext cx="2854334" cy="2487282"/>
            <a:chOff x="9305137" y="1908902"/>
            <a:chExt cx="2754698" cy="2134551"/>
          </a:xfrm>
        </p:grpSpPr>
        <p:pic>
          <p:nvPicPr>
            <p:cNvPr id="45" name="Picture 44" descr="Chart, scatter chart&#10;&#10;Description automatically generated">
              <a:extLst>
                <a:ext uri="{FF2B5EF4-FFF2-40B4-BE49-F238E27FC236}">
                  <a16:creationId xmlns:a16="http://schemas.microsoft.com/office/drawing/2014/main" id="{60AF6915-4454-413B-A6C7-F1797C2FA8D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23" t="9017" r="12104" b="5852"/>
            <a:stretch/>
          </p:blipFill>
          <p:spPr>
            <a:xfrm>
              <a:off x="9305137" y="1908902"/>
              <a:ext cx="2754698" cy="2134551"/>
            </a:xfrm>
            <a:prstGeom prst="rect">
              <a:avLst/>
            </a:prstGeom>
          </p:spPr>
        </p:pic>
        <p:pic>
          <p:nvPicPr>
            <p:cNvPr id="46" name="Picture 45" descr="Chart, scatter chart&#10;&#10;Description automatically generated">
              <a:extLst>
                <a:ext uri="{FF2B5EF4-FFF2-40B4-BE49-F238E27FC236}">
                  <a16:creationId xmlns:a16="http://schemas.microsoft.com/office/drawing/2014/main" id="{60AF6915-4454-413B-A6C7-F1797C2FA8D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3428" t="14921" r="15176" b="53826"/>
            <a:stretch/>
          </p:blipFill>
          <p:spPr>
            <a:xfrm>
              <a:off x="10608387" y="2002380"/>
              <a:ext cx="1371912" cy="1045106"/>
            </a:xfrm>
            <a:prstGeom prst="rect">
              <a:avLst/>
            </a:prstGeom>
          </p:spPr>
        </p:pic>
        <p:pic>
          <p:nvPicPr>
            <p:cNvPr id="47" name="Picture 46" descr="Chart, scatter chart&#10;&#10;Description automatically generated">
              <a:extLst>
                <a:ext uri="{FF2B5EF4-FFF2-40B4-BE49-F238E27FC236}">
                  <a16:creationId xmlns:a16="http://schemas.microsoft.com/office/drawing/2014/main" id="{60AF6915-4454-413B-A6C7-F1797C2FA8D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579" t="68588" r="63432" b="20016"/>
            <a:stretch/>
          </p:blipFill>
          <p:spPr>
            <a:xfrm>
              <a:off x="9821433" y="3359063"/>
              <a:ext cx="656068" cy="357855"/>
            </a:xfrm>
            <a:prstGeom prst="rect">
              <a:avLst/>
            </a:prstGeom>
          </p:spPr>
        </p:pic>
        <p:pic>
          <p:nvPicPr>
            <p:cNvPr id="48" name="Picture 47" descr="Chart, scatter chart&#10;&#10;Description automatically generated">
              <a:extLst>
                <a:ext uri="{FF2B5EF4-FFF2-40B4-BE49-F238E27FC236}">
                  <a16:creationId xmlns:a16="http://schemas.microsoft.com/office/drawing/2014/main" id="{60AF6915-4454-413B-A6C7-F1797C2FA8D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486" t="46934" r="60816" b="42429"/>
            <a:stretch/>
          </p:blipFill>
          <p:spPr>
            <a:xfrm>
              <a:off x="9836900" y="2856651"/>
              <a:ext cx="679702" cy="352438"/>
            </a:xfrm>
            <a:prstGeom prst="rect">
              <a:avLst/>
            </a:prstGeom>
          </p:spPr>
        </p:pic>
      </p:grpSp>
      <p:sp>
        <p:nvSpPr>
          <p:cNvPr id="49" name="Rectangle 49"/>
          <p:cNvSpPr>
            <a:spLocks noChangeArrowheads="1"/>
          </p:cNvSpPr>
          <p:nvPr/>
        </p:nvSpPr>
        <p:spPr bwMode="auto">
          <a:xfrm>
            <a:off x="4049175" y="1451681"/>
            <a:ext cx="5018625" cy="5339775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648960" y="4179238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 Box 62">
            <a:extLst>
              <a:ext uri="{FF2B5EF4-FFF2-40B4-BE49-F238E27FC236}">
                <a16:creationId xmlns:a16="http://schemas.microsoft.com/office/drawing/2014/main" id="{1E150B65-D5ED-BB4F-A9A9-15F0A4BA3B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4255" y="16935"/>
            <a:ext cx="6701801" cy="133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kern="1200" dirty="0" smtClean="0"/>
              <a:t>Probing a Purported Spin </a:t>
            </a:r>
            <a:r>
              <a:rPr lang="en-US" sz="1600" b="1" kern="1200" dirty="0" err="1" smtClean="0"/>
              <a:t>Nematic</a:t>
            </a:r>
            <a:r>
              <a:rPr lang="en-US" sz="1600" b="1" kern="1200" dirty="0" smtClean="0"/>
              <a:t> State</a:t>
            </a:r>
            <a:endParaRPr lang="en-US" sz="1600" b="1" kern="1200" dirty="0" smtClean="0"/>
          </a:p>
          <a:p>
            <a:pPr algn="ctr">
              <a:spcBef>
                <a:spcPts val="0"/>
              </a:spcBef>
            </a:pPr>
            <a:r>
              <a:rPr lang="en-US" sz="1600" b="1" kern="1200" dirty="0" smtClean="0"/>
              <a:t>Utilizing </a:t>
            </a:r>
            <a:r>
              <a:rPr lang="en-US" sz="1600" b="1" kern="1200" dirty="0"/>
              <a:t>the World Recor</a:t>
            </a:r>
            <a:r>
              <a:rPr lang="en-US" sz="1600" b="1" dirty="0"/>
              <a:t>d </a:t>
            </a:r>
            <a:r>
              <a:rPr lang="en-US" sz="1600" b="1" dirty="0" smtClean="0"/>
              <a:t>32T </a:t>
            </a:r>
            <a:r>
              <a:rPr lang="en-US" sz="1600" b="1" dirty="0"/>
              <a:t>All-Superconducting Magnet</a:t>
            </a:r>
            <a:endParaRPr lang="en-US" sz="1600" b="1" baseline="-25000" dirty="0"/>
          </a:p>
          <a:p>
            <a:pPr algn="ctr">
              <a:spcBef>
                <a:spcPts val="0"/>
              </a:spcBef>
            </a:pPr>
            <a:endParaRPr lang="en-US" sz="200" dirty="0"/>
          </a:p>
          <a:p>
            <a:pPr algn="ctr">
              <a:spcBef>
                <a:spcPts val="0"/>
              </a:spcBef>
            </a:pPr>
            <a:r>
              <a:rPr lang="en-US" sz="1100" kern="1200" dirty="0"/>
              <a:t>J. </a:t>
            </a:r>
            <a:r>
              <a:rPr lang="en-US" sz="1100" kern="1200" dirty="0" smtClean="0"/>
              <a:t>Link,</a:t>
            </a:r>
            <a:r>
              <a:rPr lang="en-US" sz="1100" baseline="30000" dirty="0" smtClean="0"/>
              <a:t>1</a:t>
            </a:r>
            <a:r>
              <a:rPr lang="en-US" sz="1100" dirty="0" smtClean="0"/>
              <a:t> </a:t>
            </a:r>
            <a:r>
              <a:rPr lang="en-US" sz="1100" dirty="0"/>
              <a:t>S. </a:t>
            </a:r>
            <a:r>
              <a:rPr lang="en-US" sz="1100" dirty="0" smtClean="0"/>
              <a:t>Ramakrishna,</a:t>
            </a:r>
            <a:r>
              <a:rPr lang="en-US" sz="1100" baseline="30000" dirty="0" smtClean="0"/>
              <a:t>2 </a:t>
            </a:r>
            <a:r>
              <a:rPr lang="en-US" sz="1100" dirty="0" smtClean="0"/>
              <a:t> </a:t>
            </a:r>
            <a:r>
              <a:rPr lang="en-US" sz="1100" dirty="0"/>
              <a:t>A. </a:t>
            </a:r>
            <a:r>
              <a:rPr lang="en-US" sz="1100" dirty="0" smtClean="0"/>
              <a:t>Reyes,</a:t>
            </a:r>
            <a:r>
              <a:rPr lang="en-US" sz="1100" baseline="30000" dirty="0" smtClean="0"/>
              <a:t>2</a:t>
            </a:r>
            <a:r>
              <a:rPr lang="en-US" sz="1100" dirty="0" smtClean="0"/>
              <a:t> </a:t>
            </a:r>
            <a:r>
              <a:rPr lang="en-US" sz="1100" baseline="30000" dirty="0" smtClean="0"/>
              <a:t> </a:t>
            </a:r>
            <a:r>
              <a:rPr lang="en-US" sz="1100" dirty="0"/>
              <a:t>E.L. </a:t>
            </a:r>
            <a:r>
              <a:rPr lang="en-US" sz="1100" dirty="0" smtClean="0"/>
              <a:t>Green,</a:t>
            </a:r>
            <a:r>
              <a:rPr lang="en-US" sz="1100" baseline="30000" dirty="0" smtClean="0"/>
              <a:t>2</a:t>
            </a:r>
            <a:r>
              <a:rPr lang="en-US" sz="1100" dirty="0" smtClean="0"/>
              <a:t> </a:t>
            </a:r>
            <a:r>
              <a:rPr lang="en-US" sz="1100" dirty="0"/>
              <a:t>M. Jaime,</a:t>
            </a:r>
            <a:r>
              <a:rPr lang="en-US" sz="1100" baseline="30000" dirty="0"/>
              <a:t>3</a:t>
            </a:r>
            <a:r>
              <a:rPr lang="en-US" sz="1100" dirty="0"/>
              <a:t> F. Weickert,</a:t>
            </a:r>
            <a:r>
              <a:rPr lang="en-US" sz="1100" baseline="30000" dirty="0"/>
              <a:t>3</a:t>
            </a:r>
            <a:r>
              <a:rPr lang="en-US" sz="1100" dirty="0"/>
              <a:t> I. </a:t>
            </a:r>
            <a:r>
              <a:rPr lang="en-US" sz="1100" dirty="0" smtClean="0"/>
              <a:t>Heinmaa,</a:t>
            </a:r>
            <a:r>
              <a:rPr lang="en-US" sz="1100" baseline="30000" dirty="0" smtClean="0"/>
              <a:t>1</a:t>
            </a:r>
            <a:r>
              <a:rPr lang="en-US" sz="1100" dirty="0" smtClean="0"/>
              <a:t> </a:t>
            </a:r>
            <a:endParaRPr lang="en-US" sz="1100" dirty="0" smtClean="0"/>
          </a:p>
          <a:p>
            <a:pPr algn="ctr">
              <a:spcBef>
                <a:spcPts val="0"/>
              </a:spcBef>
            </a:pPr>
            <a:r>
              <a:rPr lang="en-US" sz="1100" dirty="0" smtClean="0"/>
              <a:t>H. Berger,</a:t>
            </a:r>
            <a:r>
              <a:rPr lang="en-US" sz="1100" baseline="30000" dirty="0" smtClean="0"/>
              <a:t>4</a:t>
            </a:r>
            <a:r>
              <a:rPr lang="en-US" sz="1100" dirty="0" smtClean="0"/>
              <a:t> A. A. Tsirlin,</a:t>
            </a:r>
            <a:r>
              <a:rPr lang="en-US" sz="1100" baseline="30000" dirty="0" smtClean="0"/>
              <a:t>5</a:t>
            </a:r>
            <a:r>
              <a:rPr lang="en-US" sz="1100" dirty="0" smtClean="0"/>
              <a:t> and R. </a:t>
            </a:r>
            <a:r>
              <a:rPr lang="en-US" sz="1100" dirty="0" smtClean="0"/>
              <a:t>Stern</a:t>
            </a:r>
            <a:r>
              <a:rPr lang="en-US" sz="1100" baseline="30000" dirty="0"/>
              <a:t>1</a:t>
            </a:r>
            <a:endParaRPr lang="en-US" sz="1100" kern="1200" dirty="0" smtClean="0"/>
          </a:p>
          <a:p>
            <a:pPr algn="ctr">
              <a:spcBef>
                <a:spcPts val="0"/>
              </a:spcBef>
            </a:pPr>
            <a:r>
              <a:rPr lang="fr-FR" sz="1050" b="1" dirty="0" smtClean="0">
                <a:solidFill>
                  <a:srgbClr val="0033CC"/>
                </a:solidFill>
              </a:rPr>
              <a:t>1. NICPB</a:t>
            </a:r>
            <a:r>
              <a:rPr lang="fr-FR" sz="1050" b="1" dirty="0">
                <a:solidFill>
                  <a:srgbClr val="0033CC"/>
                </a:solidFill>
              </a:rPr>
              <a:t>, </a:t>
            </a:r>
            <a:r>
              <a:rPr lang="fr-FR" sz="1050" b="1" dirty="0" err="1" smtClean="0">
                <a:solidFill>
                  <a:srgbClr val="0033CC"/>
                </a:solidFill>
              </a:rPr>
              <a:t>Estonia</a:t>
            </a:r>
            <a:r>
              <a:rPr lang="en-US" sz="1050" b="1" kern="1200" dirty="0" smtClean="0">
                <a:solidFill>
                  <a:srgbClr val="0033CC"/>
                </a:solidFill>
              </a:rPr>
              <a:t>; 2. </a:t>
            </a:r>
            <a:r>
              <a:rPr lang="en-US" sz="1050" b="1" dirty="0" smtClean="0">
                <a:solidFill>
                  <a:srgbClr val="0033CC"/>
                </a:solidFill>
              </a:rPr>
              <a:t>NHMFL-FSU</a:t>
            </a:r>
            <a:r>
              <a:rPr lang="en-US" sz="1050" b="1" dirty="0">
                <a:solidFill>
                  <a:srgbClr val="0033CC"/>
                </a:solidFill>
              </a:rPr>
              <a:t>; </a:t>
            </a:r>
            <a:r>
              <a:rPr lang="en-US" sz="1050" b="1" dirty="0" smtClean="0">
                <a:solidFill>
                  <a:srgbClr val="0033CC"/>
                </a:solidFill>
              </a:rPr>
              <a:t>3</a:t>
            </a:r>
            <a:r>
              <a:rPr lang="en-US" sz="1050" b="1" kern="1200" dirty="0">
                <a:solidFill>
                  <a:srgbClr val="0033CC"/>
                </a:solidFill>
              </a:rPr>
              <a:t>. </a:t>
            </a:r>
            <a:r>
              <a:rPr lang="de-DE" sz="1050" b="1" dirty="0">
                <a:solidFill>
                  <a:srgbClr val="0033CC"/>
                </a:solidFill>
              </a:rPr>
              <a:t>NHMFL-LANL</a:t>
            </a:r>
            <a:r>
              <a:rPr lang="en-US" sz="1050" b="1" dirty="0">
                <a:solidFill>
                  <a:srgbClr val="0033CC"/>
                </a:solidFill>
              </a:rPr>
              <a:t>; 4. </a:t>
            </a:r>
            <a:r>
              <a:rPr lang="fr-FR" sz="1050" b="1" dirty="0">
                <a:solidFill>
                  <a:srgbClr val="0033CC"/>
                </a:solidFill>
              </a:rPr>
              <a:t>EPFL</a:t>
            </a:r>
            <a:r>
              <a:rPr lang="en-US" sz="1050" b="1" dirty="0">
                <a:solidFill>
                  <a:srgbClr val="0033CC"/>
                </a:solidFill>
              </a:rPr>
              <a:t>; 5. Univ. of Augsburg</a:t>
            </a:r>
          </a:p>
          <a:p>
            <a:pPr algn="ctr">
              <a:spcBef>
                <a:spcPts val="0"/>
              </a:spcBef>
            </a:pPr>
            <a:endParaRPr lang="en-US" sz="400" b="1" kern="1200" dirty="0">
              <a:solidFill>
                <a:srgbClr val="0033CC"/>
              </a:solidFill>
            </a:endParaRPr>
          </a:p>
          <a:p>
            <a:pPr algn="ctr">
              <a:spcBef>
                <a:spcPts val="0"/>
              </a:spcBef>
            </a:pPr>
            <a:r>
              <a:rPr lang="en-US" sz="1050" b="1" kern="1200" dirty="0"/>
              <a:t>Funding Grants:</a:t>
            </a:r>
            <a:r>
              <a:rPr lang="en-US" sz="1050" kern="1200" dirty="0"/>
              <a:t>  G.S. Boebinger (NSF DMR-1644779)</a:t>
            </a:r>
            <a:endParaRPr lang="en-US" sz="1050" b="1" kern="1200" dirty="0">
              <a:solidFill>
                <a:srgbClr val="0033CC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E76CB6D853C64B89835FD2B25191F7" ma:contentTypeVersion="1" ma:contentTypeDescription="Create a new document." ma:contentTypeScope="" ma:versionID="c65b3aeb76beb82d9b928cfbb17b6307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400a779ef7cc78711cad3a81b79875b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45A7F41-7DA2-436F-96CC-E6CE77B821CF}"/>
</file>

<file path=customXml/itemProps2.xml><?xml version="1.0" encoding="utf-8"?>
<ds:datastoreItem xmlns:ds="http://schemas.openxmlformats.org/officeDocument/2006/customXml" ds:itemID="{F738FDCB-312E-4921-8EE8-445E2E43ED4F}"/>
</file>

<file path=customXml/itemProps3.xml><?xml version="1.0" encoding="utf-8"?>
<ds:datastoreItem xmlns:ds="http://schemas.openxmlformats.org/officeDocument/2006/customXml" ds:itemID="{20C5BE74-08BC-4A12-8B81-A5CCD953BED6}"/>
</file>

<file path=docProps/app.xml><?xml version="1.0" encoding="utf-8"?>
<Properties xmlns="http://schemas.openxmlformats.org/officeDocument/2006/extended-properties" xmlns:vt="http://schemas.openxmlformats.org/officeDocument/2006/docPropsVTypes">
  <TotalTime>2613</TotalTime>
  <Words>840</Words>
  <Application>Microsoft Office PowerPoint</Application>
  <PresentationFormat>On-screen Show (4:3)</PresentationFormat>
  <Paragraphs>32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Gregory Boebinger</cp:lastModifiedBy>
  <cp:revision>178</cp:revision>
  <cp:lastPrinted>2018-09-25T11:18:18Z</cp:lastPrinted>
  <dcterms:created xsi:type="dcterms:W3CDTF">2004-08-07T03:10:56Z</dcterms:created>
  <dcterms:modified xsi:type="dcterms:W3CDTF">2021-01-15T19:59:05Z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0x0101006EE76CB6D853C64B89835FD2B25191F7</vt:lpwstr>
  </property>
</Properties>
</file>