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6600"/>
    <a:srgbClr val="333399"/>
    <a:srgbClr val="0033CC"/>
    <a:srgbClr val="008080"/>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89387" autoAdjust="0"/>
  </p:normalViewPr>
  <p:slideViewPr>
    <p:cSldViewPr snapToGrid="0">
      <p:cViewPr varScale="1">
        <p:scale>
          <a:sx n="119" d="100"/>
          <a:sy n="119" d="100"/>
        </p:scale>
        <p:origin x="3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4.wmf"/><Relationship Id="rId3" Type="http://schemas.openxmlformats.org/officeDocument/2006/relationships/notesSlide" Target="../notesSlides/notesSlide1.xml"/><Relationship Id="rId7" Type="http://schemas.openxmlformats.org/officeDocument/2006/relationships/image" Target="../media/image1.wmf"/><Relationship Id="rId12" Type="http://schemas.openxmlformats.org/officeDocument/2006/relationships/oleObject" Target="../embeddings/oleObject4.bin"/><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wmf"/><Relationship Id="rId5" Type="http://schemas.openxmlformats.org/officeDocument/2006/relationships/image" Target="../media/image7.jpeg"/><Relationship Id="rId15" Type="http://schemas.openxmlformats.org/officeDocument/2006/relationships/image" Target="../media/image5.wmf"/><Relationship Id="rId10" Type="http://schemas.openxmlformats.org/officeDocument/2006/relationships/oleObject" Target="../embeddings/oleObject3.bin"/><Relationship Id="rId4" Type="http://schemas.openxmlformats.org/officeDocument/2006/relationships/image" Target="../media/image6.jpeg"/><Relationship Id="rId9" Type="http://schemas.openxmlformats.org/officeDocument/2006/relationships/image" Target="../media/image2.wmf"/><Relationship Id="rId1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2.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6.bin"/><Relationship Id="rId10" Type="http://schemas.openxmlformats.org/officeDocument/2006/relationships/image" Target="../media/image6.jpeg"/><Relationship Id="rId4" Type="http://schemas.openxmlformats.org/officeDocument/2006/relationships/image" Target="../media/image7.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dirty="0"/>
          </a:p>
        </p:txBody>
      </p:sp>
      <p:sp>
        <p:nvSpPr>
          <p:cNvPr id="1028" name="Text Box 28"/>
          <p:cNvSpPr txBox="1">
            <a:spLocks noChangeArrowheads="1"/>
          </p:cNvSpPr>
          <p:nvPr/>
        </p:nvSpPr>
        <p:spPr bwMode="auto">
          <a:xfrm>
            <a:off x="38100" y="1330561"/>
            <a:ext cx="4231602" cy="5047536"/>
          </a:xfrm>
          <a:prstGeom prst="rect">
            <a:avLst/>
          </a:prstGeom>
          <a:noFill/>
          <a:ln w="9525">
            <a:noFill/>
            <a:miter lim="800000"/>
            <a:headEnd/>
            <a:tailEnd/>
          </a:ln>
        </p:spPr>
        <p:txBody>
          <a:bodyPr wrap="square">
            <a:spAutoFit/>
          </a:bodyPr>
          <a:lstStyle/>
          <a:p>
            <a:pPr algn="just">
              <a:spcAft>
                <a:spcPts val="600"/>
              </a:spcAft>
            </a:pPr>
            <a:r>
              <a:rPr lang="en-US" sz="1200" dirty="0"/>
              <a:t>In two-dimensional (2D) electron systems, the ground state is expected to be an ordered electronic </a:t>
            </a:r>
            <a:r>
              <a:rPr lang="en-US" sz="1200" dirty="0" smtClean="0"/>
              <a:t>crystal, the Wigner </a:t>
            </a:r>
            <a:r>
              <a:rPr lang="en-US" sz="1200" dirty="0"/>
              <a:t>crystal (WC</a:t>
            </a:r>
            <a:r>
              <a:rPr lang="en-US" sz="1200" dirty="0" smtClean="0"/>
              <a:t>), </a:t>
            </a:r>
            <a:r>
              <a:rPr lang="en-US" sz="1200" dirty="0"/>
              <a:t>when the Coulomb repulsion energy is </a:t>
            </a:r>
            <a:r>
              <a:rPr lang="en-US" sz="1200" dirty="0" smtClean="0"/>
              <a:t>sufficiently strong. </a:t>
            </a:r>
            <a:r>
              <a:rPr lang="en-US" sz="1200" dirty="0"/>
              <a:t>Identifying the 2D </a:t>
            </a:r>
            <a:r>
              <a:rPr lang="en-US" sz="1200" dirty="0" smtClean="0"/>
              <a:t>WC </a:t>
            </a:r>
            <a:r>
              <a:rPr lang="en-US" sz="1200" dirty="0"/>
              <a:t>and understanding how the </a:t>
            </a:r>
            <a:r>
              <a:rPr lang="en-US" sz="1200" dirty="0" smtClean="0"/>
              <a:t>electron liquid transforms to the WC remain long-standing challenges </a:t>
            </a:r>
            <a:r>
              <a:rPr lang="en-US" sz="1200" dirty="0"/>
              <a:t>in condensed matter physics. </a:t>
            </a:r>
          </a:p>
          <a:p>
            <a:pPr algn="just">
              <a:spcAft>
                <a:spcPts val="600"/>
              </a:spcAft>
            </a:pPr>
            <a:r>
              <a:rPr lang="en-US" sz="1200" dirty="0"/>
              <a:t>Low density 2D holes in high mobility GaAs quantum wells were used to increase the Coulomb to Fermi energy ratio </a:t>
            </a:r>
            <a:r>
              <a:rPr lang="en-US" sz="1200" i="1" dirty="0" err="1"/>
              <a:t>r</a:t>
            </a:r>
            <a:r>
              <a:rPr lang="en-US" sz="1200" baseline="-25000" dirty="0" err="1"/>
              <a:t>s</a:t>
            </a:r>
            <a:r>
              <a:rPr lang="en-US" sz="1200" dirty="0"/>
              <a:t> to 20-30, approaching the </a:t>
            </a:r>
            <a:r>
              <a:rPr lang="en-US" sz="1200" dirty="0" smtClean="0"/>
              <a:t>WC transition expected at </a:t>
            </a:r>
            <a:r>
              <a:rPr lang="en-US" sz="1200" i="1" dirty="0" err="1"/>
              <a:t>r</a:t>
            </a:r>
            <a:r>
              <a:rPr lang="en-US" sz="1200" baseline="-25000" dirty="0" err="1"/>
              <a:t>s</a:t>
            </a:r>
            <a:r>
              <a:rPr lang="en-US" sz="1200" dirty="0"/>
              <a:t> </a:t>
            </a:r>
            <a:r>
              <a:rPr lang="en-US" sz="1200" dirty="0" smtClean="0"/>
              <a:t>~37. </a:t>
            </a:r>
            <a:r>
              <a:rPr lang="en-US" sz="1200" dirty="0" smtClean="0"/>
              <a:t>Users of the </a:t>
            </a:r>
            <a:r>
              <a:rPr lang="en-US" sz="1200" dirty="0" err="1" smtClean="0"/>
              <a:t>MagLab’s</a:t>
            </a:r>
            <a:r>
              <a:rPr lang="en-US" sz="1200" dirty="0" smtClean="0"/>
              <a:t> High </a:t>
            </a:r>
            <a:r>
              <a:rPr lang="en-US" sz="1200" dirty="0"/>
              <a:t>B/T facility </a:t>
            </a:r>
            <a:r>
              <a:rPr lang="en-US" sz="1200" dirty="0" smtClean="0"/>
              <a:t>used </a:t>
            </a:r>
            <a:r>
              <a:rPr lang="en-US" sz="1200" dirty="0"/>
              <a:t>a specially designed rotator stage for measurements in a tilted magnetic field at ultra-low temperatures to separately control the perpendicular and parallel magnetic fields to investigate the spin and orbital effects on the interaction driven Wigner crystallization of 2D holes. The 2D WC was observed as a reentrant insulating phase (RIP) from magneto-resistance data.  The WC transforms gradually through an intermediate state where it mixes with </a:t>
            </a:r>
            <a:r>
              <a:rPr lang="en-US" sz="1200" dirty="0" smtClean="0"/>
              <a:t>the liquid phase. </a:t>
            </a:r>
            <a:r>
              <a:rPr lang="en-US" sz="1200" i="1" u="sng" dirty="0" smtClean="0"/>
              <a:t>Most intriguingly, spin </a:t>
            </a:r>
            <a:r>
              <a:rPr lang="en-US" sz="1200" i="1" u="sng" dirty="0"/>
              <a:t>polarization is found to enhance the WC formation</a:t>
            </a:r>
            <a:r>
              <a:rPr lang="en-US" sz="1200" dirty="0"/>
              <a:t>.</a:t>
            </a:r>
          </a:p>
          <a:p>
            <a:pPr algn="just"/>
            <a:r>
              <a:rPr lang="en-US" sz="1200" i="1" u="sng" dirty="0"/>
              <a:t>This research </a:t>
            </a:r>
            <a:r>
              <a:rPr lang="en-US" sz="1200" i="1" u="sng" dirty="0" smtClean="0"/>
              <a:t>provides evidence</a:t>
            </a:r>
            <a:r>
              <a:rPr lang="en-US" sz="1200" i="1" u="sng" dirty="0" smtClean="0"/>
              <a:t> </a:t>
            </a:r>
            <a:r>
              <a:rPr lang="en-US" sz="1200" i="1" u="sng" dirty="0"/>
              <a:t>that </a:t>
            </a:r>
            <a:r>
              <a:rPr lang="en-US" sz="1200" i="1" u="sng" dirty="0" smtClean="0"/>
              <a:t>the liquid to 2D </a:t>
            </a:r>
            <a:r>
              <a:rPr lang="en-US" sz="1200" i="1" u="sng" dirty="0"/>
              <a:t>WC </a:t>
            </a:r>
            <a:r>
              <a:rPr lang="en-US" sz="1200" i="1" u="sng" dirty="0" smtClean="0"/>
              <a:t>transition </a:t>
            </a:r>
            <a:r>
              <a:rPr lang="en-US" sz="1200" i="1" u="sng" dirty="0"/>
              <a:t>is not a direct first order </a:t>
            </a:r>
            <a:r>
              <a:rPr lang="en-US" sz="1200" i="1" u="sng" dirty="0" smtClean="0"/>
              <a:t>transition, suggesting that an intermediate </a:t>
            </a:r>
            <a:r>
              <a:rPr lang="en-US" sz="1200" i="1" u="sng" dirty="0"/>
              <a:t>mixture phase formation may be a general aspect of strongly interacting low dimensional systems, </a:t>
            </a:r>
            <a:r>
              <a:rPr lang="en-US" sz="1200" dirty="0"/>
              <a:t>providing insights to other quantum phase transitions in many-body electronic systems. </a:t>
            </a: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dirty="0"/>
          </a:p>
        </p:txBody>
      </p:sp>
      <p:sp>
        <p:nvSpPr>
          <p:cNvPr id="1034" name="Rectangle 49"/>
          <p:cNvSpPr>
            <a:spLocks noChangeArrowheads="1"/>
          </p:cNvSpPr>
          <p:nvPr/>
        </p:nvSpPr>
        <p:spPr bwMode="auto">
          <a:xfrm>
            <a:off x="4310639" y="1363584"/>
            <a:ext cx="4757161" cy="4915792"/>
          </a:xfrm>
          <a:prstGeom prst="rect">
            <a:avLst/>
          </a:prstGeom>
          <a:noFill/>
          <a:ln w="19050">
            <a:solidFill>
              <a:srgbClr val="0033CC"/>
            </a:solidFill>
            <a:miter lim="800000"/>
            <a:headEnd/>
            <a:tailEnd/>
          </a:ln>
        </p:spPr>
        <p:txBody>
          <a:bodyPr wrap="none" anchor="ctr"/>
          <a:lstStyle/>
          <a:p>
            <a:endParaRPr lang="en-US" dirty="0"/>
          </a:p>
        </p:txBody>
      </p:sp>
      <p:pic>
        <p:nvPicPr>
          <p:cNvPr id="12" name="Picture 11" descr="NSF logo.jpg"/>
          <p:cNvPicPr>
            <a:picLocks noChangeAspect="1"/>
          </p:cNvPicPr>
          <p:nvPr/>
        </p:nvPicPr>
        <p:blipFill>
          <a:blip r:embed="rId4" cstate="print"/>
          <a:stretch>
            <a:fillRect/>
          </a:stretch>
        </p:blipFill>
        <p:spPr>
          <a:xfrm>
            <a:off x="8069585" y="34779"/>
            <a:ext cx="1017188" cy="1023315"/>
          </a:xfrm>
          <a:prstGeom prst="rect">
            <a:avLst/>
          </a:prstGeom>
        </p:spPr>
      </p:pic>
      <p:sp>
        <p:nvSpPr>
          <p:cNvPr id="13" name="Text Box 62"/>
          <p:cNvSpPr txBox="1">
            <a:spLocks noChangeArrowheads="1"/>
          </p:cNvSpPr>
          <p:nvPr/>
        </p:nvSpPr>
        <p:spPr bwMode="auto">
          <a:xfrm>
            <a:off x="708192" y="124607"/>
            <a:ext cx="7774455" cy="1015663"/>
          </a:xfrm>
          <a:prstGeom prst="rect">
            <a:avLst/>
          </a:prstGeom>
          <a:noFill/>
          <a:ln w="9525">
            <a:noFill/>
            <a:miter lim="800000"/>
            <a:headEnd/>
            <a:tailEnd/>
          </a:ln>
        </p:spPr>
        <p:txBody>
          <a:bodyPr wrap="square">
            <a:spAutoFit/>
          </a:bodyPr>
          <a:lstStyle/>
          <a:p>
            <a:pPr algn="ctr">
              <a:spcBef>
                <a:spcPts val="0"/>
              </a:spcBef>
            </a:pPr>
            <a:r>
              <a:rPr lang="en-US" sz="1600" b="1" kern="1200" dirty="0"/>
              <a:t>Incipient Formation of Wigner </a:t>
            </a:r>
            <a:r>
              <a:rPr lang="en-US" sz="1600" b="1" dirty="0"/>
              <a:t>Crystal in Strongly Interacting 2D Holes</a:t>
            </a:r>
            <a:endParaRPr lang="en-US" sz="1600" b="1" kern="1200" dirty="0"/>
          </a:p>
          <a:p>
            <a:pPr algn="ctr">
              <a:spcBef>
                <a:spcPts val="0"/>
              </a:spcBef>
            </a:pPr>
            <a:endParaRPr lang="en-US" sz="600" dirty="0"/>
          </a:p>
          <a:p>
            <a:pPr algn="ctr">
              <a:spcBef>
                <a:spcPts val="0"/>
              </a:spcBef>
            </a:pPr>
            <a:r>
              <a:rPr lang="en-US" sz="1100" dirty="0"/>
              <a:t>R. L.J. </a:t>
            </a:r>
            <a:r>
              <a:rPr lang="en-US" sz="1100" dirty="0" err="1"/>
              <a:t>Qiu</a:t>
            </a:r>
            <a:r>
              <a:rPr lang="en-US" sz="1100" dirty="0"/>
              <a:t>, C.W. Liu, X. P.A. Gao</a:t>
            </a:r>
            <a:r>
              <a:rPr lang="en-US" sz="1100" kern="1200" baseline="30000" dirty="0"/>
              <a:t>1</a:t>
            </a:r>
            <a:r>
              <a:rPr lang="en-US" sz="1100" kern="1200" dirty="0"/>
              <a:t>, A</a:t>
            </a:r>
            <a:r>
              <a:rPr lang="en-US" sz="1100" dirty="0"/>
              <a:t>. J. Woods, A. Serafin, J.S. Xia</a:t>
            </a:r>
            <a:r>
              <a:rPr lang="en-US" sz="1100" baseline="30000" dirty="0"/>
              <a:t>2</a:t>
            </a:r>
            <a:r>
              <a:rPr lang="en-US" sz="1100" kern="1200" dirty="0"/>
              <a:t>, L.N</a:t>
            </a:r>
            <a:r>
              <a:rPr lang="en-US" sz="1100" dirty="0"/>
              <a:t>. Pfeiffer, K.W. West</a:t>
            </a:r>
            <a:r>
              <a:rPr lang="en-US" sz="1100" kern="1200" baseline="30000" dirty="0"/>
              <a:t>3</a:t>
            </a:r>
            <a:endParaRPr lang="en-US" sz="1100" kern="1200" dirty="0"/>
          </a:p>
          <a:p>
            <a:pPr algn="ctr">
              <a:spcBef>
                <a:spcPts val="0"/>
              </a:spcBef>
            </a:pPr>
            <a:r>
              <a:rPr lang="en-US" sz="1050" b="1" dirty="0">
                <a:solidFill>
                  <a:srgbClr val="0033CC"/>
                </a:solidFill>
              </a:rPr>
              <a:t>1. Case Western Reserve University</a:t>
            </a:r>
            <a:r>
              <a:rPr lang="en-US" sz="1050" b="1" kern="1200" dirty="0">
                <a:solidFill>
                  <a:srgbClr val="0033CC"/>
                </a:solidFill>
              </a:rPr>
              <a:t> ; 2. National High Magnetic Field Lab; 3. Princeton University </a:t>
            </a:r>
          </a:p>
          <a:p>
            <a:pPr algn="ctr">
              <a:spcBef>
                <a:spcPts val="0"/>
              </a:spcBef>
            </a:pPr>
            <a:r>
              <a:rPr lang="en-US" sz="600" b="1" kern="1200" dirty="0">
                <a:solidFill>
                  <a:srgbClr val="0033CC"/>
                </a:solidFill>
              </a:rPr>
              <a:t> </a:t>
            </a:r>
          </a:p>
          <a:p>
            <a:pPr algn="ctr">
              <a:spcBef>
                <a:spcPts val="0"/>
              </a:spcBef>
            </a:pPr>
            <a:r>
              <a:rPr lang="en-US" sz="1050" b="1" kern="1200" dirty="0"/>
              <a:t>Funding Grants:</a:t>
            </a:r>
            <a:r>
              <a:rPr lang="en-US" sz="1050" kern="1200" dirty="0"/>
              <a:t> G.S. Boebinger (NSF </a:t>
            </a:r>
            <a:r>
              <a:rPr lang="en-US" sz="1050" dirty="0"/>
              <a:t>DMR-1644779</a:t>
            </a:r>
            <a:r>
              <a:rPr lang="en-US" sz="1050" kern="1200" dirty="0"/>
              <a:t>); </a:t>
            </a:r>
            <a:r>
              <a:rPr lang="en-US" altLang="zh-CN" sz="1050" dirty="0"/>
              <a:t>X.P.A. Gao (NSF DMR-1607631</a:t>
            </a:r>
            <a:r>
              <a:rPr lang="en-US" sz="1050" kern="1200" dirty="0"/>
              <a:t>); L.N. Pfeiffer (NSF DMR-0819860)</a:t>
            </a:r>
            <a:endParaRPr lang="en-US" sz="1050" b="1" kern="1200"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2" name="Rectangle 2">
            <a:extLst>
              <a:ext uri="{FF2B5EF4-FFF2-40B4-BE49-F238E27FC236}">
                <a16:creationId xmlns:a16="http://schemas.microsoft.com/office/drawing/2014/main" id="{BBD33AAA-569F-41F1-8950-24E172E3813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CF951303-E5F7-4DFD-87A0-70BB229558F4}"/>
              </a:ext>
            </a:extLst>
          </p:cNvPr>
          <p:cNvGraphicFramePr>
            <a:graphicFrameLocks noChangeAspect="1"/>
          </p:cNvGraphicFramePr>
          <p:nvPr>
            <p:extLst>
              <p:ext uri="{D42A27DB-BD31-4B8C-83A1-F6EECF244321}">
                <p14:modId xmlns:p14="http://schemas.microsoft.com/office/powerpoint/2010/main" val="2614956022"/>
              </p:ext>
            </p:extLst>
          </p:nvPr>
        </p:nvGraphicFramePr>
        <p:xfrm>
          <a:off x="4359027" y="1301558"/>
          <a:ext cx="2421214" cy="1904193"/>
        </p:xfrm>
        <a:graphic>
          <a:graphicData uri="http://schemas.openxmlformats.org/presentationml/2006/ole">
            <mc:AlternateContent xmlns:mc="http://schemas.openxmlformats.org/markup-compatibility/2006">
              <mc:Choice xmlns:v="urn:schemas-microsoft-com:vml" Requires="v">
                <p:oleObj spid="_x0000_s1041" name="Graph" r:id="rId6" imgW="4023360" imgH="3108960" progId="Origin50.Graph">
                  <p:embed/>
                </p:oleObj>
              </mc:Choice>
              <mc:Fallback>
                <p:oleObj name="Graph" r:id="rId6" imgW="4023360" imgH="3108960" progId="Origin50.Graph">
                  <p:embed/>
                  <p:pic>
                    <p:nvPicPr>
                      <p:cNvPr id="0" name="Object 1"/>
                      <p:cNvPicPr>
                        <a:picLocks noChangeAspect="1" noChangeArrowheads="1"/>
                      </p:cNvPicPr>
                      <p:nvPr/>
                    </p:nvPicPr>
                    <p:blipFill>
                      <a:blip r:embed="rId7"/>
                      <a:srcRect/>
                      <a:stretch>
                        <a:fillRect/>
                      </a:stretch>
                    </p:blipFill>
                    <p:spPr bwMode="auto">
                      <a:xfrm>
                        <a:off x="4359027" y="1301558"/>
                        <a:ext cx="2421214" cy="1904193"/>
                      </a:xfrm>
                      <a:prstGeom prst="rect">
                        <a:avLst/>
                      </a:prstGeom>
                      <a:noFill/>
                    </p:spPr>
                  </p:pic>
                </p:oleObj>
              </mc:Fallback>
            </mc:AlternateContent>
          </a:graphicData>
        </a:graphic>
      </p:graphicFrame>
      <p:graphicFrame>
        <p:nvGraphicFramePr>
          <p:cNvPr id="4" name="Object 3">
            <a:extLst>
              <a:ext uri="{FF2B5EF4-FFF2-40B4-BE49-F238E27FC236}">
                <a16:creationId xmlns:a16="http://schemas.microsoft.com/office/drawing/2014/main" id="{8A46FC1C-C43D-4107-B492-8E1E9BA7B2FB}"/>
              </a:ext>
            </a:extLst>
          </p:cNvPr>
          <p:cNvGraphicFramePr>
            <a:graphicFrameLocks noChangeAspect="1"/>
          </p:cNvGraphicFramePr>
          <p:nvPr>
            <p:extLst>
              <p:ext uri="{D42A27DB-BD31-4B8C-83A1-F6EECF244321}">
                <p14:modId xmlns:p14="http://schemas.microsoft.com/office/powerpoint/2010/main" val="3350976827"/>
              </p:ext>
            </p:extLst>
          </p:nvPr>
        </p:nvGraphicFramePr>
        <p:xfrm>
          <a:off x="6519447" y="1329619"/>
          <a:ext cx="2701991" cy="2034453"/>
        </p:xfrm>
        <a:graphic>
          <a:graphicData uri="http://schemas.openxmlformats.org/presentationml/2006/ole">
            <mc:AlternateContent xmlns:mc="http://schemas.openxmlformats.org/markup-compatibility/2006">
              <mc:Choice xmlns:v="urn:schemas-microsoft-com:vml" Requires="v">
                <p:oleObj spid="_x0000_s1042" name="Graph" r:id="rId8" imgW="3904920" imgH="2990520" progId="Origin50.Graph">
                  <p:embed/>
                </p:oleObj>
              </mc:Choice>
              <mc:Fallback>
                <p:oleObj name="Graph" r:id="rId8" imgW="3904920" imgH="2990520" progId="Origin50.Graph">
                  <p:embed/>
                  <p:pic>
                    <p:nvPicPr>
                      <p:cNvPr id="0" name="Object 3"/>
                      <p:cNvPicPr>
                        <a:picLocks noChangeAspect="1" noChangeArrowheads="1"/>
                      </p:cNvPicPr>
                      <p:nvPr/>
                    </p:nvPicPr>
                    <p:blipFill>
                      <a:blip r:embed="rId9"/>
                      <a:srcRect/>
                      <a:stretch>
                        <a:fillRect/>
                      </a:stretch>
                    </p:blipFill>
                    <p:spPr bwMode="auto">
                      <a:xfrm>
                        <a:off x="6519447" y="1329619"/>
                        <a:ext cx="2701991" cy="2034453"/>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7904265B-F77D-4744-9AC4-B2FF1770318B}"/>
              </a:ext>
            </a:extLst>
          </p:cNvPr>
          <p:cNvSpPr txBox="1"/>
          <p:nvPr/>
        </p:nvSpPr>
        <p:spPr>
          <a:xfrm>
            <a:off x="4269097" y="1525790"/>
            <a:ext cx="4116917" cy="261610"/>
          </a:xfrm>
          <a:prstGeom prst="rect">
            <a:avLst/>
          </a:prstGeom>
          <a:noFill/>
        </p:spPr>
        <p:txBody>
          <a:bodyPr wrap="square">
            <a:spAutoFit/>
          </a:bodyPr>
          <a:lstStyle/>
          <a:p>
            <a:r>
              <a:rPr lang="en-US" sz="1100" b="1" dirty="0"/>
              <a:t>(a)                                                    (b)</a:t>
            </a:r>
          </a:p>
        </p:txBody>
      </p:sp>
      <p:sp>
        <p:nvSpPr>
          <p:cNvPr id="7" name="Rectangle 5">
            <a:extLst>
              <a:ext uri="{FF2B5EF4-FFF2-40B4-BE49-F238E27FC236}">
                <a16:creationId xmlns:a16="http://schemas.microsoft.com/office/drawing/2014/main" id="{6FFD7B67-184B-4A80-9290-B0D2EBC4176E}"/>
              </a:ext>
            </a:extLst>
          </p:cNvPr>
          <p:cNvSpPr>
            <a:spLocks noChangeArrowheads="1"/>
          </p:cNvSpPr>
          <p:nvPr/>
        </p:nvSpPr>
        <p:spPr bwMode="auto">
          <a:xfrm>
            <a:off x="4542367" y="23383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254E4F02-2D96-425B-9CAB-E20ACA90293E}"/>
              </a:ext>
            </a:extLst>
          </p:cNvPr>
          <p:cNvGraphicFramePr>
            <a:graphicFrameLocks noChangeAspect="1"/>
          </p:cNvGraphicFramePr>
          <p:nvPr>
            <p:extLst>
              <p:ext uri="{D42A27DB-BD31-4B8C-83A1-F6EECF244321}">
                <p14:modId xmlns:p14="http://schemas.microsoft.com/office/powerpoint/2010/main" val="1683452008"/>
              </p:ext>
            </p:extLst>
          </p:nvPr>
        </p:nvGraphicFramePr>
        <p:xfrm>
          <a:off x="4489121" y="2997518"/>
          <a:ext cx="2025482" cy="2581174"/>
        </p:xfrm>
        <a:graphic>
          <a:graphicData uri="http://schemas.openxmlformats.org/presentationml/2006/ole">
            <mc:AlternateContent xmlns:mc="http://schemas.openxmlformats.org/markup-compatibility/2006">
              <mc:Choice xmlns:v="urn:schemas-microsoft-com:vml" Requires="v">
                <p:oleObj spid="_x0000_s1043" name="Graph" r:id="rId10" imgW="3108960" imgH="4023360" progId="Origin50.Graph">
                  <p:embed/>
                </p:oleObj>
              </mc:Choice>
              <mc:Fallback>
                <p:oleObj name="Graph" r:id="rId10" imgW="3108960" imgH="4023360" progId="Origin50.Graph">
                  <p:embed/>
                  <p:pic>
                    <p:nvPicPr>
                      <p:cNvPr id="0" name="Object 4"/>
                      <p:cNvPicPr>
                        <a:picLocks noChangeAspect="1" noChangeArrowheads="1"/>
                      </p:cNvPicPr>
                      <p:nvPr/>
                    </p:nvPicPr>
                    <p:blipFill>
                      <a:blip r:embed="rId11"/>
                      <a:srcRect/>
                      <a:stretch>
                        <a:fillRect/>
                      </a:stretch>
                    </p:blipFill>
                    <p:spPr bwMode="auto">
                      <a:xfrm>
                        <a:off x="4489121" y="2997518"/>
                        <a:ext cx="2025482" cy="2581174"/>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199765B2-54BF-4D15-A772-CD3075B3ACD5}"/>
              </a:ext>
            </a:extLst>
          </p:cNvPr>
          <p:cNvSpPr txBox="1"/>
          <p:nvPr/>
        </p:nvSpPr>
        <p:spPr>
          <a:xfrm>
            <a:off x="4279160" y="3167455"/>
            <a:ext cx="4116917" cy="261610"/>
          </a:xfrm>
          <a:prstGeom prst="rect">
            <a:avLst/>
          </a:prstGeom>
          <a:noFill/>
        </p:spPr>
        <p:txBody>
          <a:bodyPr wrap="square">
            <a:spAutoFit/>
          </a:bodyPr>
          <a:lstStyle/>
          <a:p>
            <a:r>
              <a:rPr lang="en-US" sz="1100" b="1" dirty="0"/>
              <a:t>(c)                                                    (d)</a:t>
            </a:r>
          </a:p>
        </p:txBody>
      </p:sp>
      <p:grpSp>
        <p:nvGrpSpPr>
          <p:cNvPr id="5" name="Group 4"/>
          <p:cNvGrpSpPr/>
          <p:nvPr/>
        </p:nvGrpSpPr>
        <p:grpSpPr>
          <a:xfrm>
            <a:off x="6489912" y="3158555"/>
            <a:ext cx="2669770" cy="2954593"/>
            <a:chOff x="6532810" y="3134492"/>
            <a:chExt cx="2458431" cy="2692233"/>
          </a:xfrm>
        </p:grpSpPr>
        <p:graphicFrame>
          <p:nvGraphicFramePr>
            <p:cNvPr id="22" name="Object 21">
              <a:extLst>
                <a:ext uri="{FF2B5EF4-FFF2-40B4-BE49-F238E27FC236}">
                  <a16:creationId xmlns:a16="http://schemas.microsoft.com/office/drawing/2014/main" id="{A7338F65-2B51-40AC-AB3D-D1A5237864B6}"/>
                </a:ext>
              </a:extLst>
            </p:cNvPr>
            <p:cNvGraphicFramePr>
              <a:graphicFrameLocks noChangeAspect="1"/>
            </p:cNvGraphicFramePr>
            <p:nvPr>
              <p:extLst>
                <p:ext uri="{D42A27DB-BD31-4B8C-83A1-F6EECF244321}">
                  <p14:modId xmlns:p14="http://schemas.microsoft.com/office/powerpoint/2010/main" val="259148290"/>
                </p:ext>
              </p:extLst>
            </p:nvPr>
          </p:nvGraphicFramePr>
          <p:xfrm>
            <a:off x="6532810" y="3134492"/>
            <a:ext cx="2458431" cy="1881147"/>
          </p:xfrm>
          <a:graphic>
            <a:graphicData uri="http://schemas.openxmlformats.org/presentationml/2006/ole">
              <mc:AlternateContent xmlns:mc="http://schemas.openxmlformats.org/markup-compatibility/2006">
                <mc:Choice xmlns:v="urn:schemas-microsoft-com:vml" Requires="v">
                  <p:oleObj spid="_x0000_s1044" name="Graph" r:id="rId12" imgW="3920760" imgH="3000960" progId="Origin50.Graph">
                    <p:embed/>
                  </p:oleObj>
                </mc:Choice>
                <mc:Fallback>
                  <p:oleObj name="Graph" r:id="rId12" imgW="3920760" imgH="3000960" progId="Origin50.Graph">
                    <p:embed/>
                    <p:pic>
                      <p:nvPicPr>
                        <p:cNvPr id="5" name="Object 4"/>
                        <p:cNvPicPr/>
                        <p:nvPr/>
                      </p:nvPicPr>
                      <p:blipFill>
                        <a:blip r:embed="rId13"/>
                        <a:stretch>
                          <a:fillRect/>
                        </a:stretch>
                      </p:blipFill>
                      <p:spPr>
                        <a:xfrm>
                          <a:off x="6532810" y="3134492"/>
                          <a:ext cx="2458431" cy="1881147"/>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1EBC0BCE-63E0-4064-9BD7-34049A1B91F6}"/>
                </a:ext>
              </a:extLst>
            </p:cNvPr>
            <p:cNvGraphicFramePr>
              <a:graphicFrameLocks noChangeAspect="1"/>
            </p:cNvGraphicFramePr>
            <p:nvPr>
              <p:extLst>
                <p:ext uri="{D42A27DB-BD31-4B8C-83A1-F6EECF244321}">
                  <p14:modId xmlns:p14="http://schemas.microsoft.com/office/powerpoint/2010/main" val="2703304377"/>
                </p:ext>
              </p:extLst>
            </p:nvPr>
          </p:nvGraphicFramePr>
          <p:xfrm>
            <a:off x="6584534" y="4092567"/>
            <a:ext cx="2266333" cy="1734158"/>
          </p:xfrm>
          <a:graphic>
            <a:graphicData uri="http://schemas.openxmlformats.org/presentationml/2006/ole">
              <mc:AlternateContent xmlns:mc="http://schemas.openxmlformats.org/markup-compatibility/2006">
                <mc:Choice xmlns:v="urn:schemas-microsoft-com:vml" Requires="v">
                  <p:oleObj spid="_x0000_s1045" name="Graph" r:id="rId14" imgW="3920760" imgH="3000960" progId="Origin50.Graph">
                    <p:embed/>
                  </p:oleObj>
                </mc:Choice>
                <mc:Fallback>
                  <p:oleObj name="Graph" r:id="rId14" imgW="3920760" imgH="3000960" progId="Origin50.Graph">
                    <p:embed/>
                    <p:pic>
                      <p:nvPicPr>
                        <p:cNvPr id="3" name="Object 2"/>
                        <p:cNvPicPr/>
                        <p:nvPr/>
                      </p:nvPicPr>
                      <p:blipFill>
                        <a:blip r:embed="rId15"/>
                        <a:stretch>
                          <a:fillRect/>
                        </a:stretch>
                      </p:blipFill>
                      <p:spPr>
                        <a:xfrm>
                          <a:off x="6584534" y="4092567"/>
                          <a:ext cx="2266333" cy="1734158"/>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81179EC7-5A93-4F94-98DC-B67BFDAF17AF}"/>
                </a:ext>
              </a:extLst>
            </p:cNvPr>
            <p:cNvPicPr>
              <a:picLocks noChangeAspect="1"/>
            </p:cNvPicPr>
            <p:nvPr/>
          </p:nvPicPr>
          <p:blipFill>
            <a:blip r:embed="rId16"/>
            <a:stretch>
              <a:fillRect/>
            </a:stretch>
          </p:blipFill>
          <p:spPr>
            <a:xfrm>
              <a:off x="8212049" y="3473227"/>
              <a:ext cx="732261" cy="626392"/>
            </a:xfrm>
            <a:prstGeom prst="rect">
              <a:avLst/>
            </a:prstGeom>
          </p:spPr>
        </p:pic>
      </p:grpSp>
      <p:sp>
        <p:nvSpPr>
          <p:cNvPr id="18" name="TextBox 17">
            <a:extLst>
              <a:ext uri="{FF2B5EF4-FFF2-40B4-BE49-F238E27FC236}">
                <a16:creationId xmlns:a16="http://schemas.microsoft.com/office/drawing/2014/main" id="{6D06BB49-C847-4D50-842F-2346090A9B58}"/>
              </a:ext>
            </a:extLst>
          </p:cNvPr>
          <p:cNvSpPr txBox="1"/>
          <p:nvPr/>
        </p:nvSpPr>
        <p:spPr>
          <a:xfrm>
            <a:off x="4348918" y="5494546"/>
            <a:ext cx="4680602" cy="784830"/>
          </a:xfrm>
          <a:prstGeom prst="rect">
            <a:avLst/>
          </a:prstGeom>
          <a:noFill/>
        </p:spPr>
        <p:txBody>
          <a:bodyPr wrap="square">
            <a:spAutoFit/>
          </a:bodyPr>
          <a:lstStyle/>
          <a:p>
            <a:r>
              <a:rPr lang="en-US" sz="900" b="1" dirty="0"/>
              <a:t>(a)</a:t>
            </a:r>
            <a:r>
              <a:rPr lang="en-US" sz="900" dirty="0"/>
              <a:t> Schematic phase diagram of interacting 2D electrons or holes.  </a:t>
            </a:r>
            <a:r>
              <a:rPr lang="en-US" sz="900" b="1" dirty="0"/>
              <a:t>(b)</a:t>
            </a:r>
            <a:r>
              <a:rPr lang="en-US" sz="900" dirty="0"/>
              <a:t> Wigner crystallization appears as a reentrant insulating phase (RIP) in the magneto-resistance traces of 2D holes at low temperatures and </a:t>
            </a:r>
            <a:r>
              <a:rPr lang="en-US" sz="900" b="1" dirty="0"/>
              <a:t>(c)</a:t>
            </a:r>
            <a:r>
              <a:rPr lang="en-US" sz="900" dirty="0"/>
              <a:t> gradually mixes with the quantum oscillations and quantum Hall (QH) state.  </a:t>
            </a:r>
            <a:r>
              <a:rPr lang="en-US" sz="900" b="1" dirty="0"/>
              <a:t>(d)</a:t>
            </a:r>
            <a:r>
              <a:rPr lang="en-US" sz="900" dirty="0"/>
              <a:t> Magneto-transport in </a:t>
            </a:r>
            <a:r>
              <a:rPr lang="en-US" sz="900" dirty="0" smtClean="0"/>
              <a:t>tilted </a:t>
            </a:r>
            <a:r>
              <a:rPr lang="en-US" sz="900" dirty="0"/>
              <a:t>field shows that the RIP or Wigner crystal phase is enhanced by the parallel field.  </a:t>
            </a:r>
          </a:p>
        </p:txBody>
      </p:sp>
      <p:sp>
        <p:nvSpPr>
          <p:cNvPr id="21" name="Text Box 28">
            <a:extLst>
              <a:ext uri="{FF2B5EF4-FFF2-40B4-BE49-F238E27FC236}">
                <a16:creationId xmlns:a16="http://schemas.microsoft.com/office/drawing/2014/main" id="{5EB7D6B0-460A-435D-97FD-704EB07D314F}"/>
              </a:ext>
            </a:extLst>
          </p:cNvPr>
          <p:cNvSpPr txBox="1">
            <a:spLocks noChangeArrowheads="1"/>
          </p:cNvSpPr>
          <p:nvPr/>
        </p:nvSpPr>
        <p:spPr bwMode="auto">
          <a:xfrm>
            <a:off x="271770" y="6279376"/>
            <a:ext cx="8647297" cy="553998"/>
          </a:xfrm>
          <a:prstGeom prst="rect">
            <a:avLst/>
          </a:prstGeom>
          <a:noFill/>
          <a:ln w="9525">
            <a:noFill/>
            <a:miter lim="800000"/>
            <a:headEnd/>
            <a:tailEnd/>
          </a:ln>
        </p:spPr>
        <p:txBody>
          <a:bodyPr wrap="square">
            <a:spAutoFit/>
          </a:bodyPr>
          <a:lstStyle/>
          <a:p>
            <a:r>
              <a:rPr lang="en-US" sz="1000" b="1" dirty="0">
                <a:solidFill>
                  <a:srgbClr val="333399"/>
                </a:solidFill>
              </a:rPr>
              <a:t>Facilities and instrumentation used:</a:t>
            </a:r>
            <a:r>
              <a:rPr lang="en-US" sz="1000" dirty="0">
                <a:solidFill>
                  <a:srgbClr val="333399"/>
                </a:solidFill>
              </a:rPr>
              <a:t>  </a:t>
            </a:r>
            <a:r>
              <a:rPr lang="en-US" sz="1000" dirty="0" smtClean="0">
                <a:solidFill>
                  <a:srgbClr val="333399"/>
                </a:solidFill>
              </a:rPr>
              <a:t>MagLab </a:t>
            </a:r>
            <a:r>
              <a:rPr lang="en-US" sz="1000" dirty="0">
                <a:solidFill>
                  <a:srgbClr val="333399"/>
                </a:solidFill>
              </a:rPr>
              <a:t>High B/T facility, University of Florida, Gainesville, FL.</a:t>
            </a:r>
          </a:p>
          <a:p>
            <a:r>
              <a:rPr lang="en-US" sz="1000" b="1" dirty="0">
                <a:solidFill>
                  <a:srgbClr val="333399"/>
                </a:solidFill>
              </a:rPr>
              <a:t>Citation: </a:t>
            </a:r>
            <a:r>
              <a:rPr lang="en-US" sz="1000" dirty="0">
                <a:solidFill>
                  <a:srgbClr val="333399"/>
                </a:solidFill>
              </a:rPr>
              <a:t>Richard L.J. </a:t>
            </a:r>
            <a:r>
              <a:rPr lang="en-US" sz="1000" dirty="0" err="1">
                <a:solidFill>
                  <a:srgbClr val="333399"/>
                </a:solidFill>
              </a:rPr>
              <a:t>Qiu</a:t>
            </a:r>
            <a:r>
              <a:rPr lang="en-US" sz="1000" dirty="0">
                <a:solidFill>
                  <a:srgbClr val="333399"/>
                </a:solidFill>
              </a:rPr>
              <a:t>, </a:t>
            </a:r>
            <a:r>
              <a:rPr lang="en-US" sz="1000" dirty="0" err="1">
                <a:solidFill>
                  <a:srgbClr val="333399"/>
                </a:solidFill>
              </a:rPr>
              <a:t>Chieh</a:t>
            </a:r>
            <a:r>
              <a:rPr lang="en-US" sz="1000" dirty="0">
                <a:solidFill>
                  <a:srgbClr val="333399"/>
                </a:solidFill>
              </a:rPr>
              <a:t>-Wen Liu, Andrew J. Woods, Alessandro Serafin, Jian-Sheng Xia, Loren N. Pfeiffer, Ken W. West, Xuan P.A. Gao, </a:t>
            </a:r>
            <a:r>
              <a:rPr lang="en-US" sz="1000" i="1" dirty="0">
                <a:solidFill>
                  <a:srgbClr val="333399"/>
                </a:solidFill>
              </a:rPr>
              <a:t>‘Incipient Formation of the Reentrant Insulating Phase in a Dilute 2D Hole System with Strong Interactions’.</a:t>
            </a:r>
            <a:r>
              <a:rPr lang="en-US" sz="1000" dirty="0">
                <a:solidFill>
                  <a:srgbClr val="333399"/>
                </a:solidFill>
              </a:rPr>
              <a:t> </a:t>
            </a:r>
            <a:r>
              <a:rPr lang="en-US" sz="1000" dirty="0" smtClean="0">
                <a:solidFill>
                  <a:srgbClr val="333399"/>
                </a:solidFill>
              </a:rPr>
              <a:t>arXiv:2012.13485</a:t>
            </a:r>
            <a:r>
              <a:rPr lang="en-US" sz="1000" dirty="0">
                <a:solidFill>
                  <a:srgbClr val="333399"/>
                </a:solidFill>
              </a:rPr>
              <a:t> </a:t>
            </a:r>
            <a:r>
              <a:rPr lang="en-US" sz="1000" dirty="0" smtClean="0">
                <a:solidFill>
                  <a:srgbClr val="333399"/>
                </a:solidFill>
              </a:rPr>
              <a:t> (2020)</a:t>
            </a:r>
            <a:endParaRPr lang="en-US" sz="1000" dirty="0">
              <a:solidFill>
                <a:srgbClr val="333399"/>
              </a:solidFill>
            </a:endParaRP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38100" y="1325562"/>
            <a:ext cx="4295776" cy="5232202"/>
          </a:xfrm>
          <a:prstGeom prst="rect">
            <a:avLst/>
          </a:prstGeom>
          <a:noFill/>
          <a:ln w="9525">
            <a:noFill/>
            <a:miter lim="800000"/>
            <a:headEnd/>
            <a:tailEnd/>
          </a:ln>
        </p:spPr>
        <p:txBody>
          <a:bodyPr wrap="square">
            <a:spAutoFit/>
          </a:bodyPr>
          <a:lstStyle/>
          <a:p>
            <a:pPr algn="just">
              <a:spcAft>
                <a:spcPts val="600"/>
              </a:spcAft>
            </a:pPr>
            <a:r>
              <a:rPr lang="en-US" sz="1200" b="1" dirty="0">
                <a:solidFill>
                  <a:srgbClr val="000000"/>
                </a:solidFill>
              </a:rPr>
              <a:t>What is the finding? </a:t>
            </a:r>
            <a:r>
              <a:rPr lang="en-US" sz="1200" dirty="0">
                <a:latin typeface="Arial" charset="0"/>
              </a:rPr>
              <a:t>Charged carriers (negatively charged electrons or positively charged </a:t>
            </a:r>
            <a:r>
              <a:rPr lang="en-US" sz="1200" dirty="0" smtClean="0">
                <a:latin typeface="Arial" charset="0"/>
              </a:rPr>
              <a:t>“holes”) </a:t>
            </a:r>
            <a:r>
              <a:rPr lang="en-US" sz="1200" dirty="0">
                <a:latin typeface="Arial" charset="0"/>
              </a:rPr>
              <a:t>confined </a:t>
            </a:r>
            <a:r>
              <a:rPr lang="en-US" sz="1200" dirty="0" smtClean="0">
                <a:latin typeface="Arial" charset="0"/>
              </a:rPr>
              <a:t>to move in only two dimensions (2D) with</a:t>
            </a:r>
            <a:r>
              <a:rPr lang="en-US" sz="1200" dirty="0" smtClean="0">
                <a:latin typeface="Arial" charset="0"/>
              </a:rPr>
              <a:t>in a semiconductor structure can </a:t>
            </a:r>
            <a:r>
              <a:rPr lang="en-US" sz="1200" dirty="0">
                <a:latin typeface="Arial" charset="0"/>
              </a:rPr>
              <a:t>interact with each other </a:t>
            </a:r>
            <a:r>
              <a:rPr lang="en-US" sz="1200" dirty="0" smtClean="0">
                <a:latin typeface="Arial" charset="0"/>
              </a:rPr>
              <a:t>to form a variety of </a:t>
            </a:r>
            <a:r>
              <a:rPr lang="en-US" sz="1200" dirty="0">
                <a:latin typeface="Arial" charset="0"/>
              </a:rPr>
              <a:t>phases when the </a:t>
            </a:r>
            <a:r>
              <a:rPr lang="en-US" sz="1200" dirty="0" smtClean="0">
                <a:latin typeface="Arial" charset="0"/>
              </a:rPr>
              <a:t>carrier density</a:t>
            </a:r>
            <a:r>
              <a:rPr lang="en-US" sz="1200" dirty="0">
                <a:latin typeface="Arial" charset="0"/>
              </a:rPr>
              <a:t>, temperature, or an </a:t>
            </a:r>
            <a:r>
              <a:rPr lang="en-US" sz="1200" dirty="0" smtClean="0">
                <a:latin typeface="Arial" charset="0"/>
              </a:rPr>
              <a:t>applied </a:t>
            </a:r>
            <a:r>
              <a:rPr lang="en-US" sz="1200" dirty="0">
                <a:latin typeface="Arial" charset="0"/>
              </a:rPr>
              <a:t>magnetic field is tuned. In this work, </a:t>
            </a:r>
            <a:r>
              <a:rPr lang="en-US" sz="1200" i="1" u="sng" dirty="0" smtClean="0">
                <a:latin typeface="Arial" charset="0"/>
              </a:rPr>
              <a:t>MagLab users found evidence </a:t>
            </a:r>
            <a:r>
              <a:rPr lang="en-US" sz="1200" i="1" u="sng" dirty="0">
                <a:latin typeface="Arial" charset="0"/>
              </a:rPr>
              <a:t>for the emergence of </a:t>
            </a:r>
            <a:r>
              <a:rPr lang="en-US" sz="1200" i="1" u="sng" dirty="0" smtClean="0">
                <a:latin typeface="Arial" charset="0"/>
              </a:rPr>
              <a:t>a crystal </a:t>
            </a:r>
            <a:r>
              <a:rPr lang="en-US" sz="1200" i="1" u="sng" dirty="0">
                <a:latin typeface="Arial" charset="0"/>
              </a:rPr>
              <a:t>phase inside the liquid phase of </a:t>
            </a:r>
            <a:r>
              <a:rPr lang="en-US" sz="1200" i="1" u="sng" dirty="0" smtClean="0">
                <a:latin typeface="Arial" charset="0"/>
              </a:rPr>
              <a:t>2D </a:t>
            </a:r>
            <a:r>
              <a:rPr lang="en-US" sz="1200" i="1" u="sng" dirty="0">
                <a:latin typeface="Arial" charset="0"/>
              </a:rPr>
              <a:t>hole carriers </a:t>
            </a:r>
            <a:r>
              <a:rPr lang="en-US" sz="1200" i="1" u="sng" dirty="0" smtClean="0">
                <a:latin typeface="Arial" charset="0"/>
              </a:rPr>
              <a:t>and, furthermore, </a:t>
            </a:r>
            <a:r>
              <a:rPr lang="en-US" sz="1200" i="1" u="sng" dirty="0">
                <a:latin typeface="Arial" charset="0"/>
              </a:rPr>
              <a:t>discovered that polarizing the carriers’ spin promotes the crystal formation. </a:t>
            </a:r>
            <a:endParaRPr lang="en-US" sz="1200" i="1" u="sng" dirty="0">
              <a:solidFill>
                <a:srgbClr val="000000"/>
              </a:solidFill>
            </a:endParaRPr>
          </a:p>
          <a:p>
            <a:pPr algn="just">
              <a:spcAft>
                <a:spcPts val="600"/>
              </a:spcAft>
            </a:pPr>
            <a:r>
              <a:rPr lang="en-US" sz="1200" b="1" dirty="0">
                <a:solidFill>
                  <a:srgbClr val="000000"/>
                </a:solidFill>
              </a:rPr>
              <a:t>Why is this important? </a:t>
            </a:r>
            <a:r>
              <a:rPr lang="en-US" sz="1200" dirty="0" smtClean="0">
                <a:latin typeface="Arial" charset="0"/>
              </a:rPr>
              <a:t>Two-dimensional semiconductor </a:t>
            </a:r>
            <a:r>
              <a:rPr lang="en-US" sz="1200" dirty="0">
                <a:latin typeface="Arial" charset="0"/>
              </a:rPr>
              <a:t>electronic devices </a:t>
            </a:r>
            <a:r>
              <a:rPr lang="en-US" sz="1200" dirty="0" smtClean="0">
                <a:latin typeface="Arial" charset="0"/>
              </a:rPr>
              <a:t>find applications in </a:t>
            </a:r>
            <a:r>
              <a:rPr lang="en-US" sz="1200" dirty="0" smtClean="0">
                <a:latin typeface="Arial" charset="0"/>
              </a:rPr>
              <a:t>high-speed </a:t>
            </a:r>
            <a:r>
              <a:rPr lang="en-US" sz="1200" dirty="0">
                <a:latin typeface="Arial" charset="0"/>
              </a:rPr>
              <a:t>electronics. </a:t>
            </a:r>
            <a:r>
              <a:rPr lang="en-US" sz="1200" dirty="0" smtClean="0">
                <a:latin typeface="Arial" charset="0"/>
              </a:rPr>
              <a:t>They also provide an nearly ideal platform for settling scientific questions about electronic correlations that are of fundamental interest and of relevance to other </a:t>
            </a:r>
            <a:r>
              <a:rPr lang="en-US" sz="1200" dirty="0">
                <a:latin typeface="Arial" charset="0"/>
              </a:rPr>
              <a:t>materials with novel electronic or magnetic properties.  </a:t>
            </a:r>
          </a:p>
          <a:p>
            <a:pPr algn="just"/>
            <a:r>
              <a:rPr lang="en-US" sz="1200" b="1" dirty="0">
                <a:solidFill>
                  <a:srgbClr val="000000"/>
                </a:solidFill>
              </a:rPr>
              <a:t>Why did this research need the MagLab?</a:t>
            </a:r>
            <a:r>
              <a:rPr lang="en-US" sz="1200" b="1" dirty="0">
                <a:latin typeface="Arial" charset="0"/>
              </a:rPr>
              <a:t> </a:t>
            </a:r>
            <a:r>
              <a:rPr lang="en-US" sz="1200" dirty="0">
                <a:latin typeface="Arial" charset="0"/>
              </a:rPr>
              <a:t> </a:t>
            </a:r>
            <a:r>
              <a:rPr lang="en-US" sz="1200" dirty="0" smtClean="0">
                <a:latin typeface="Arial" charset="0"/>
              </a:rPr>
              <a:t>High-quality 2D electron </a:t>
            </a:r>
            <a:r>
              <a:rPr lang="en-US" sz="1200" dirty="0" smtClean="0">
                <a:latin typeface="Arial" charset="0"/>
              </a:rPr>
              <a:t>and hole systems are incredibly susceptible to deleterious impact of electromagnetic interference. </a:t>
            </a:r>
            <a:r>
              <a:rPr lang="en-US" sz="1200" i="1" u="sng" dirty="0" smtClean="0">
                <a:latin typeface="Arial" charset="0"/>
              </a:rPr>
              <a:t>The ultra-low-noise environment of the </a:t>
            </a:r>
            <a:r>
              <a:rPr lang="en-US" sz="1200" i="1" u="sng" dirty="0" err="1" smtClean="0">
                <a:latin typeface="Arial" charset="0"/>
              </a:rPr>
              <a:t>MagLab’s</a:t>
            </a:r>
            <a:r>
              <a:rPr lang="en-US" sz="1200" i="1" u="sng" dirty="0" smtClean="0">
                <a:latin typeface="Arial" charset="0"/>
              </a:rPr>
              <a:t> High </a:t>
            </a:r>
            <a:r>
              <a:rPr lang="en-US" sz="1200" i="1" u="sng" dirty="0">
                <a:latin typeface="Arial" charset="0"/>
              </a:rPr>
              <a:t>B/T facility </a:t>
            </a:r>
            <a:r>
              <a:rPr lang="en-US" sz="1200" i="1" u="sng" dirty="0" smtClean="0">
                <a:latin typeface="Arial" charset="0"/>
              </a:rPr>
              <a:t>provides </a:t>
            </a:r>
            <a:r>
              <a:rPr lang="en-US" sz="1200" i="1" u="sng" dirty="0">
                <a:latin typeface="Arial" charset="0"/>
              </a:rPr>
              <a:t>a unique opportunity to investigate the electrical transport behavior of the 2D hole system at low temperatures, subject to tunable perpendicular and parallel magnetic fields by rotating the sample in the magnetic field.</a:t>
            </a:r>
            <a:r>
              <a:rPr lang="en-US" sz="1200" dirty="0">
                <a:latin typeface="Arial" charset="0"/>
              </a:rPr>
              <a:t> </a:t>
            </a:r>
            <a:r>
              <a:rPr lang="en-US" sz="1200" dirty="0" smtClean="0">
                <a:latin typeface="Arial" charset="0"/>
              </a:rPr>
              <a:t>Sample rotation enables separate </a:t>
            </a:r>
            <a:r>
              <a:rPr lang="en-US" sz="1200" dirty="0">
                <a:latin typeface="Arial" charset="0"/>
              </a:rPr>
              <a:t>control of the interactions between carriers and their spin </a:t>
            </a:r>
            <a:r>
              <a:rPr lang="en-US" sz="1200" dirty="0" smtClean="0">
                <a:latin typeface="Arial" charset="0"/>
              </a:rPr>
              <a:t>polarization, important </a:t>
            </a:r>
            <a:r>
              <a:rPr lang="en-US" sz="1200" dirty="0">
                <a:latin typeface="Arial" charset="0"/>
              </a:rPr>
              <a:t>to understand the origin of the </a:t>
            </a:r>
            <a:r>
              <a:rPr lang="en-US" sz="1200" dirty="0" smtClean="0">
                <a:latin typeface="Arial" charset="0"/>
              </a:rPr>
              <a:t>Wigner crystal phase transition. </a:t>
            </a:r>
            <a:endParaRPr lang="en-US" sz="1200" dirty="0">
              <a:latin typeface="Arial" charset="0"/>
            </a:endParaRPr>
          </a:p>
          <a:p>
            <a:pPr algn="just"/>
            <a:endParaRPr lang="en-US" sz="1200" dirty="0">
              <a:latin typeface="Arial" charset="0"/>
            </a:endParaRP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382002" y="1378014"/>
            <a:ext cx="4645694" cy="4890857"/>
          </a:xfrm>
          <a:prstGeom prst="rect">
            <a:avLst/>
          </a:prstGeom>
          <a:noFill/>
          <a:ln w="19050">
            <a:solidFill>
              <a:srgbClr val="0033CC"/>
            </a:solidFill>
            <a:miter lim="800000"/>
            <a:headEnd/>
            <a:tailEnd/>
          </a:ln>
        </p:spPr>
        <p:txBody>
          <a:bodyPr wrap="none" anchor="ctr"/>
          <a:lstStyle/>
          <a:p>
            <a:endParaRPr lang="en-US"/>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5" name="Rectangle 14"/>
          <p:cNvSpPr/>
          <p:nvPr/>
        </p:nvSpPr>
        <p:spPr>
          <a:xfrm>
            <a:off x="4455696" y="3641105"/>
            <a:ext cx="4571999" cy="461665"/>
          </a:xfrm>
          <a:prstGeom prst="rect">
            <a:avLst/>
          </a:prstGeom>
        </p:spPr>
        <p:txBody>
          <a:bodyPr wrap="square">
            <a:spAutoFit/>
          </a:bodyPr>
          <a:lstStyle/>
          <a:p>
            <a:pPr lvl="0" algn="ctr"/>
            <a:endParaRPr lang="en-US" sz="1200" dirty="0"/>
          </a:p>
          <a:p>
            <a:pPr algn="ctr"/>
            <a:endParaRPr lang="en-US" sz="1200" dirty="0"/>
          </a:p>
        </p:txBody>
      </p:sp>
      <p:graphicFrame>
        <p:nvGraphicFramePr>
          <p:cNvPr id="18" name="Object 17">
            <a:extLst>
              <a:ext uri="{FF2B5EF4-FFF2-40B4-BE49-F238E27FC236}">
                <a16:creationId xmlns:a16="http://schemas.microsoft.com/office/drawing/2014/main" id="{AB3C63DF-E94B-4899-88E5-1E47ABD0B969}"/>
              </a:ext>
            </a:extLst>
          </p:cNvPr>
          <p:cNvGraphicFramePr>
            <a:graphicFrameLocks noChangeAspect="1"/>
          </p:cNvGraphicFramePr>
          <p:nvPr>
            <p:extLst>
              <p:ext uri="{D42A27DB-BD31-4B8C-83A1-F6EECF244321}">
                <p14:modId xmlns:p14="http://schemas.microsoft.com/office/powerpoint/2010/main" val="2492015373"/>
              </p:ext>
            </p:extLst>
          </p:nvPr>
        </p:nvGraphicFramePr>
        <p:xfrm>
          <a:off x="4557445" y="1384468"/>
          <a:ext cx="2819899" cy="2217744"/>
        </p:xfrm>
        <a:graphic>
          <a:graphicData uri="http://schemas.openxmlformats.org/presentationml/2006/ole">
            <mc:AlternateContent xmlns:mc="http://schemas.openxmlformats.org/markup-compatibility/2006">
              <mc:Choice xmlns:v="urn:schemas-microsoft-com:vml" Requires="v">
                <p:oleObj spid="_x0000_s2060" name="Graph" r:id="rId5" imgW="4023360" imgH="3108960" progId="Origin50.Graph">
                  <p:embed/>
                </p:oleObj>
              </mc:Choice>
              <mc:Fallback>
                <p:oleObj name="Graph" r:id="rId5" imgW="4023360" imgH="3108960" progId="Origin50.Graph">
                  <p:embed/>
                  <p:pic>
                    <p:nvPicPr>
                      <p:cNvPr id="3" name="Object 2">
                        <a:extLst>
                          <a:ext uri="{FF2B5EF4-FFF2-40B4-BE49-F238E27FC236}">
                            <a16:creationId xmlns:a16="http://schemas.microsoft.com/office/drawing/2014/main" id="{CF951303-E5F7-4DFD-87A0-70BB229558F4}"/>
                          </a:ext>
                        </a:extLst>
                      </p:cNvPr>
                      <p:cNvPicPr>
                        <a:picLocks noChangeAspect="1" noChangeArrowheads="1"/>
                      </p:cNvPicPr>
                      <p:nvPr/>
                    </p:nvPicPr>
                    <p:blipFill>
                      <a:blip r:embed="rId6"/>
                      <a:srcRect/>
                      <a:stretch>
                        <a:fillRect/>
                      </a:stretch>
                    </p:blipFill>
                    <p:spPr bwMode="auto">
                      <a:xfrm>
                        <a:off x="4557445" y="1384468"/>
                        <a:ext cx="2819899" cy="2217744"/>
                      </a:xfrm>
                      <a:prstGeom prst="rect">
                        <a:avLst/>
                      </a:prstGeom>
                      <a:noFill/>
                    </p:spPr>
                  </p:pic>
                </p:oleObj>
              </mc:Fallback>
            </mc:AlternateContent>
          </a:graphicData>
        </a:graphic>
      </p:graphicFrame>
      <p:grpSp>
        <p:nvGrpSpPr>
          <p:cNvPr id="2" name="Group 1"/>
          <p:cNvGrpSpPr/>
          <p:nvPr/>
        </p:nvGrpSpPr>
        <p:grpSpPr>
          <a:xfrm>
            <a:off x="4139476" y="3905983"/>
            <a:ext cx="3144756" cy="2406312"/>
            <a:chOff x="4091350" y="3721500"/>
            <a:chExt cx="3144756" cy="2406312"/>
          </a:xfrm>
        </p:grpSpPr>
        <p:graphicFrame>
          <p:nvGraphicFramePr>
            <p:cNvPr id="20" name="Object 19">
              <a:extLst>
                <a:ext uri="{FF2B5EF4-FFF2-40B4-BE49-F238E27FC236}">
                  <a16:creationId xmlns:a16="http://schemas.microsoft.com/office/drawing/2014/main" id="{A0014344-D225-4E04-B07A-464B2CF36FD4}"/>
                </a:ext>
              </a:extLst>
            </p:cNvPr>
            <p:cNvGraphicFramePr>
              <a:graphicFrameLocks noChangeAspect="1"/>
            </p:cNvGraphicFramePr>
            <p:nvPr>
              <p:extLst>
                <p:ext uri="{D42A27DB-BD31-4B8C-83A1-F6EECF244321}">
                  <p14:modId xmlns:p14="http://schemas.microsoft.com/office/powerpoint/2010/main" val="1616575858"/>
                </p:ext>
              </p:extLst>
            </p:nvPr>
          </p:nvGraphicFramePr>
          <p:xfrm>
            <a:off x="4091350" y="3721500"/>
            <a:ext cx="3144756" cy="2406312"/>
          </p:xfrm>
          <a:graphic>
            <a:graphicData uri="http://schemas.openxmlformats.org/presentationml/2006/ole">
              <mc:AlternateContent xmlns:mc="http://schemas.openxmlformats.org/markup-compatibility/2006">
                <mc:Choice xmlns:v="urn:schemas-microsoft-com:vml" Requires="v">
                  <p:oleObj spid="_x0000_s2061" name="Graph" r:id="rId7" imgW="3920760" imgH="3000960" progId="Origin50.Graph">
                    <p:embed/>
                  </p:oleObj>
                </mc:Choice>
                <mc:Fallback>
                  <p:oleObj name="Graph" r:id="rId7" imgW="3920760" imgH="3000960" progId="Origin50.Graph">
                    <p:embed/>
                    <p:pic>
                      <p:nvPicPr>
                        <p:cNvPr id="23" name="Object 22">
                          <a:extLst>
                            <a:ext uri="{FF2B5EF4-FFF2-40B4-BE49-F238E27FC236}">
                              <a16:creationId xmlns:a16="http://schemas.microsoft.com/office/drawing/2014/main" id="{1EBC0BCE-63E0-4064-9BD7-34049A1B91F6}"/>
                            </a:ext>
                          </a:extLst>
                        </p:cNvPr>
                        <p:cNvPicPr/>
                        <p:nvPr/>
                      </p:nvPicPr>
                      <p:blipFill>
                        <a:blip r:embed="rId8"/>
                        <a:stretch>
                          <a:fillRect/>
                        </a:stretch>
                      </p:blipFill>
                      <p:spPr>
                        <a:xfrm>
                          <a:off x="4091350" y="3721500"/>
                          <a:ext cx="3144756" cy="2406312"/>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7B3D63B3-DE6D-49C1-B2A1-042F537BDD86}"/>
                </a:ext>
              </a:extLst>
            </p:cNvPr>
            <p:cNvPicPr>
              <a:picLocks noChangeAspect="1"/>
            </p:cNvPicPr>
            <p:nvPr/>
          </p:nvPicPr>
          <p:blipFill>
            <a:blip r:embed="rId9"/>
            <a:stretch>
              <a:fillRect/>
            </a:stretch>
          </p:blipFill>
          <p:spPr>
            <a:xfrm>
              <a:off x="6068891" y="4631506"/>
              <a:ext cx="816666" cy="698594"/>
            </a:xfrm>
            <a:prstGeom prst="rect">
              <a:avLst/>
            </a:prstGeom>
          </p:spPr>
        </p:pic>
      </p:grpSp>
      <p:sp>
        <p:nvSpPr>
          <p:cNvPr id="22" name="TextBox 21">
            <a:extLst>
              <a:ext uri="{FF2B5EF4-FFF2-40B4-BE49-F238E27FC236}">
                <a16:creationId xmlns:a16="http://schemas.microsoft.com/office/drawing/2014/main" id="{DC8A3F8C-C884-4296-B752-B576B6DA56BE}"/>
              </a:ext>
            </a:extLst>
          </p:cNvPr>
          <p:cNvSpPr txBox="1"/>
          <p:nvPr/>
        </p:nvSpPr>
        <p:spPr>
          <a:xfrm>
            <a:off x="7083796" y="1437036"/>
            <a:ext cx="1965544" cy="2708434"/>
          </a:xfrm>
          <a:prstGeom prst="rect">
            <a:avLst/>
          </a:prstGeom>
          <a:noFill/>
        </p:spPr>
        <p:txBody>
          <a:bodyPr wrap="square">
            <a:spAutoFit/>
          </a:bodyPr>
          <a:lstStyle/>
          <a:p>
            <a:pPr algn="just"/>
            <a:r>
              <a:rPr lang="en-US" sz="1000" dirty="0"/>
              <a:t>Schematic phase diagram of interacting </a:t>
            </a:r>
            <a:r>
              <a:rPr lang="en-US" sz="1000" dirty="0" smtClean="0"/>
              <a:t>two dimensional (2D) </a:t>
            </a:r>
            <a:r>
              <a:rPr lang="en-US" sz="1000" dirty="0"/>
              <a:t>electrons or holes in the parameter space of density and perpendicular magnetic field. The zero-field </a:t>
            </a:r>
            <a:r>
              <a:rPr lang="en-US" sz="1000" dirty="0" smtClean="0"/>
              <a:t>transition between th</a:t>
            </a:r>
            <a:r>
              <a:rPr lang="en-US" sz="1000" dirty="0" smtClean="0"/>
              <a:t>e liquid state and the </a:t>
            </a:r>
            <a:r>
              <a:rPr lang="en-US" sz="1000" dirty="0" smtClean="0"/>
              <a:t>Wigner </a:t>
            </a:r>
            <a:r>
              <a:rPr lang="en-US" sz="1000" dirty="0"/>
              <a:t>crystal is predicted to occur at the Coulomb </a:t>
            </a:r>
            <a:r>
              <a:rPr lang="en-US" sz="1000" dirty="0" smtClean="0"/>
              <a:t>energy to </a:t>
            </a:r>
            <a:r>
              <a:rPr lang="en-US" sz="1000" dirty="0"/>
              <a:t>kinetic energy ratio </a:t>
            </a:r>
            <a:r>
              <a:rPr lang="en-US" sz="1000" i="1" dirty="0" smtClean="0"/>
              <a:t>r</a:t>
            </a:r>
            <a:r>
              <a:rPr lang="en-US" sz="1000" baseline="-25000" dirty="0" smtClean="0"/>
              <a:t>s</a:t>
            </a:r>
            <a:r>
              <a:rPr lang="en-US" sz="1000" dirty="0" smtClean="0"/>
              <a:t>~37 (labeled on the density axis). </a:t>
            </a:r>
            <a:r>
              <a:rPr lang="en-US" sz="1000" dirty="0" smtClean="0"/>
              <a:t>Due to the “wavy” nature of the boundary between the two phases, i</a:t>
            </a:r>
            <a:r>
              <a:rPr lang="en-US" sz="1000" dirty="0" smtClean="0"/>
              <a:t>n </a:t>
            </a:r>
            <a:r>
              <a:rPr lang="en-US" sz="1000" dirty="0"/>
              <a:t>finite magnetic field, the electron crystal appears as a reentrant insulating phase </a:t>
            </a:r>
            <a:r>
              <a:rPr lang="en-US" sz="1000" dirty="0" smtClean="0"/>
              <a:t>as the magnetic </a:t>
            </a:r>
            <a:r>
              <a:rPr lang="en-US" sz="1000" dirty="0"/>
              <a:t>field is scanned. </a:t>
            </a:r>
          </a:p>
        </p:txBody>
      </p:sp>
      <p:sp>
        <p:nvSpPr>
          <p:cNvPr id="23" name="TextBox 22">
            <a:extLst>
              <a:ext uri="{FF2B5EF4-FFF2-40B4-BE49-F238E27FC236}">
                <a16:creationId xmlns:a16="http://schemas.microsoft.com/office/drawing/2014/main" id="{9FDB6119-EF2A-4FC2-8AB0-764787E6D696}"/>
              </a:ext>
            </a:extLst>
          </p:cNvPr>
          <p:cNvSpPr txBox="1"/>
          <p:nvPr/>
        </p:nvSpPr>
        <p:spPr>
          <a:xfrm>
            <a:off x="7083796" y="4175990"/>
            <a:ext cx="1942133" cy="2092881"/>
          </a:xfrm>
          <a:prstGeom prst="rect">
            <a:avLst/>
          </a:prstGeom>
          <a:noFill/>
        </p:spPr>
        <p:txBody>
          <a:bodyPr wrap="square">
            <a:spAutoFit/>
          </a:bodyPr>
          <a:lstStyle/>
          <a:p>
            <a:pPr algn="just"/>
            <a:r>
              <a:rPr lang="en-US" sz="1000" dirty="0"/>
              <a:t>For </a:t>
            </a:r>
            <a:r>
              <a:rPr lang="en-US" sz="1000" dirty="0" smtClean="0"/>
              <a:t>2D holes </a:t>
            </a:r>
            <a:r>
              <a:rPr lang="en-US" sz="1000" dirty="0"/>
              <a:t>not </a:t>
            </a:r>
            <a:r>
              <a:rPr lang="en-US" sz="1000" dirty="0" smtClean="0"/>
              <a:t>fully </a:t>
            </a:r>
            <a:r>
              <a:rPr lang="en-US" sz="1000" dirty="0"/>
              <a:t>crystallized into a Wigner </a:t>
            </a:r>
            <a:r>
              <a:rPr lang="en-US" sz="1000" dirty="0" smtClean="0"/>
              <a:t>Crystal, </a:t>
            </a:r>
            <a:r>
              <a:rPr lang="en-US" sz="1000" dirty="0"/>
              <a:t>a small peak due to the incipient reentrant insulating phase (RIP) is observed in the magneto-resistance </a:t>
            </a:r>
            <a:r>
              <a:rPr lang="en-US" sz="1000" dirty="0" smtClean="0"/>
              <a:t>data (black line). </a:t>
            </a:r>
            <a:r>
              <a:rPr lang="en-US" sz="1000" dirty="0"/>
              <a:t>A parallel magnetic field </a:t>
            </a:r>
            <a:r>
              <a:rPr lang="en-US" sz="1000" dirty="0" smtClean="0"/>
              <a:t>(red and blue line) enhances </a:t>
            </a:r>
            <a:r>
              <a:rPr lang="en-US" sz="1000" dirty="0"/>
              <a:t>the RIP </a:t>
            </a:r>
            <a:r>
              <a:rPr lang="en-US" sz="1000" dirty="0" smtClean="0"/>
              <a:t>by polarizing the spins of the carriers, pushing </a:t>
            </a:r>
            <a:r>
              <a:rPr lang="en-US" sz="1000" dirty="0"/>
              <a:t>the system towards </a:t>
            </a:r>
            <a:r>
              <a:rPr lang="en-US" sz="1000" dirty="0" smtClean="0"/>
              <a:t>th</a:t>
            </a:r>
            <a:r>
              <a:rPr lang="en-US" sz="1000" dirty="0" smtClean="0"/>
              <a:t>e insulating Wigner Crystal phase.</a:t>
            </a:r>
            <a:endParaRPr lang="en-US" sz="1000" dirty="0"/>
          </a:p>
        </p:txBody>
      </p:sp>
      <p:pic>
        <p:nvPicPr>
          <p:cNvPr id="19" name="Picture 18" descr="NSF logo.jpg">
            <a:extLst>
              <a:ext uri="{FF2B5EF4-FFF2-40B4-BE49-F238E27FC236}">
                <a16:creationId xmlns:a16="http://schemas.microsoft.com/office/drawing/2014/main" id="{D55A0367-DC03-4EB0-9C9E-645F45EB5988}"/>
              </a:ext>
            </a:extLst>
          </p:cNvPr>
          <p:cNvPicPr>
            <a:picLocks noChangeAspect="1"/>
          </p:cNvPicPr>
          <p:nvPr/>
        </p:nvPicPr>
        <p:blipFill>
          <a:blip r:embed="rId10" cstate="print"/>
          <a:stretch>
            <a:fillRect/>
          </a:stretch>
        </p:blipFill>
        <p:spPr>
          <a:xfrm>
            <a:off x="8069585" y="34779"/>
            <a:ext cx="1017188" cy="1023315"/>
          </a:xfrm>
          <a:prstGeom prst="rect">
            <a:avLst/>
          </a:prstGeom>
        </p:spPr>
      </p:pic>
      <p:sp>
        <p:nvSpPr>
          <p:cNvPr id="16" name="Text Box 62">
            <a:extLst>
              <a:ext uri="{FF2B5EF4-FFF2-40B4-BE49-F238E27FC236}">
                <a16:creationId xmlns:a16="http://schemas.microsoft.com/office/drawing/2014/main" id="{AB0F0238-DE7D-4CDE-B9FD-C82CDA3817B7}"/>
              </a:ext>
            </a:extLst>
          </p:cNvPr>
          <p:cNvSpPr txBox="1">
            <a:spLocks noChangeArrowheads="1"/>
          </p:cNvSpPr>
          <p:nvPr/>
        </p:nvSpPr>
        <p:spPr bwMode="auto">
          <a:xfrm>
            <a:off x="708192" y="124607"/>
            <a:ext cx="7774455" cy="1015663"/>
          </a:xfrm>
          <a:prstGeom prst="rect">
            <a:avLst/>
          </a:prstGeom>
          <a:noFill/>
          <a:ln w="9525">
            <a:noFill/>
            <a:miter lim="800000"/>
            <a:headEnd/>
            <a:tailEnd/>
          </a:ln>
        </p:spPr>
        <p:txBody>
          <a:bodyPr wrap="square">
            <a:spAutoFit/>
          </a:bodyPr>
          <a:lstStyle/>
          <a:p>
            <a:pPr algn="ctr">
              <a:spcBef>
                <a:spcPts val="0"/>
              </a:spcBef>
            </a:pPr>
            <a:r>
              <a:rPr lang="en-US" sz="1600" b="1" kern="1200" dirty="0"/>
              <a:t>Incipient Formation of Wigner </a:t>
            </a:r>
            <a:r>
              <a:rPr lang="en-US" sz="1600" b="1" dirty="0"/>
              <a:t>Crystal in Strongly Interacting 2D Holes</a:t>
            </a:r>
            <a:endParaRPr lang="en-US" sz="1600" b="1" kern="1200" dirty="0"/>
          </a:p>
          <a:p>
            <a:pPr algn="ctr">
              <a:spcBef>
                <a:spcPts val="0"/>
              </a:spcBef>
            </a:pPr>
            <a:endParaRPr lang="en-US" sz="600" dirty="0"/>
          </a:p>
          <a:p>
            <a:pPr algn="ctr">
              <a:spcBef>
                <a:spcPts val="0"/>
              </a:spcBef>
            </a:pPr>
            <a:r>
              <a:rPr lang="en-US" sz="1100" dirty="0"/>
              <a:t>R. L.J. </a:t>
            </a:r>
            <a:r>
              <a:rPr lang="en-US" sz="1100" dirty="0" err="1"/>
              <a:t>Qiu</a:t>
            </a:r>
            <a:r>
              <a:rPr lang="en-US" sz="1100" dirty="0"/>
              <a:t>, C.W. Liu, X. P.A. Gao</a:t>
            </a:r>
            <a:r>
              <a:rPr lang="en-US" sz="1100" kern="1200" baseline="30000" dirty="0"/>
              <a:t>1</a:t>
            </a:r>
            <a:r>
              <a:rPr lang="en-US" sz="1100" kern="1200" dirty="0"/>
              <a:t>, A</a:t>
            </a:r>
            <a:r>
              <a:rPr lang="en-US" sz="1100" dirty="0"/>
              <a:t>. J. Woods, A. Serafin, J.S. Xia</a:t>
            </a:r>
            <a:r>
              <a:rPr lang="en-US" sz="1100" baseline="30000" dirty="0"/>
              <a:t>2</a:t>
            </a:r>
            <a:r>
              <a:rPr lang="en-US" sz="1100" kern="1200" dirty="0"/>
              <a:t>, L.N</a:t>
            </a:r>
            <a:r>
              <a:rPr lang="en-US" sz="1100" dirty="0"/>
              <a:t>. Pfeiffer, K.W. West</a:t>
            </a:r>
            <a:r>
              <a:rPr lang="en-US" sz="1100" kern="1200" baseline="30000" dirty="0"/>
              <a:t>3</a:t>
            </a:r>
            <a:endParaRPr lang="en-US" sz="1100" kern="1200" dirty="0"/>
          </a:p>
          <a:p>
            <a:pPr algn="ctr">
              <a:spcBef>
                <a:spcPts val="0"/>
              </a:spcBef>
            </a:pPr>
            <a:r>
              <a:rPr lang="en-US" sz="1050" b="1" dirty="0">
                <a:solidFill>
                  <a:srgbClr val="0033CC"/>
                </a:solidFill>
              </a:rPr>
              <a:t>1. Case Western Reserve University</a:t>
            </a:r>
            <a:r>
              <a:rPr lang="en-US" sz="1050" b="1" kern="1200" dirty="0">
                <a:solidFill>
                  <a:srgbClr val="0033CC"/>
                </a:solidFill>
              </a:rPr>
              <a:t> ; 2. National High Magnetic Field Lab; 3. Princeton University </a:t>
            </a:r>
          </a:p>
          <a:p>
            <a:pPr algn="ctr">
              <a:spcBef>
                <a:spcPts val="0"/>
              </a:spcBef>
            </a:pPr>
            <a:r>
              <a:rPr lang="en-US" sz="600" b="1" kern="1200" dirty="0">
                <a:solidFill>
                  <a:srgbClr val="0033CC"/>
                </a:solidFill>
              </a:rPr>
              <a:t> </a:t>
            </a:r>
          </a:p>
          <a:p>
            <a:pPr algn="ctr">
              <a:spcBef>
                <a:spcPts val="0"/>
              </a:spcBef>
            </a:pPr>
            <a:r>
              <a:rPr lang="en-US" sz="1050" b="1" kern="1200" dirty="0"/>
              <a:t>Funding Grants:</a:t>
            </a:r>
            <a:r>
              <a:rPr lang="en-US" sz="1050" b="1" dirty="0"/>
              <a:t> </a:t>
            </a:r>
            <a:r>
              <a:rPr lang="en-US" sz="1050" kern="1200" dirty="0"/>
              <a:t>G.S. Boebinger (NSF </a:t>
            </a:r>
            <a:r>
              <a:rPr lang="en-US" sz="1050" dirty="0"/>
              <a:t>DMR-1644779</a:t>
            </a:r>
            <a:r>
              <a:rPr lang="en-US" sz="1050" kern="1200" dirty="0"/>
              <a:t>); </a:t>
            </a:r>
            <a:r>
              <a:rPr lang="en-US" altLang="zh-CN" sz="1050" dirty="0"/>
              <a:t>X.P.A. Gao (NSF DMR-1607631</a:t>
            </a:r>
            <a:r>
              <a:rPr lang="en-US" sz="1050" kern="1200" dirty="0"/>
              <a:t>); L.N. Pfeiffer (NSF DMR-0819860)</a:t>
            </a:r>
            <a:endParaRPr lang="en-US" sz="1050" b="1" kern="1200" dirty="0">
              <a:solidFill>
                <a:srgbClr val="0033CC"/>
              </a:solidFill>
            </a:endParaRPr>
          </a:p>
        </p:txBody>
      </p:sp>
      <p:sp>
        <p:nvSpPr>
          <p:cNvPr id="24" name="Text Box 28">
            <a:extLst>
              <a:ext uri="{FF2B5EF4-FFF2-40B4-BE49-F238E27FC236}">
                <a16:creationId xmlns:a16="http://schemas.microsoft.com/office/drawing/2014/main" id="{5EB7D6B0-460A-435D-97FD-704EB07D314F}"/>
              </a:ext>
            </a:extLst>
          </p:cNvPr>
          <p:cNvSpPr txBox="1">
            <a:spLocks noChangeArrowheads="1"/>
          </p:cNvSpPr>
          <p:nvPr/>
        </p:nvSpPr>
        <p:spPr bwMode="auto">
          <a:xfrm>
            <a:off x="271770" y="6279376"/>
            <a:ext cx="8647297" cy="553998"/>
          </a:xfrm>
          <a:prstGeom prst="rect">
            <a:avLst/>
          </a:prstGeom>
          <a:noFill/>
          <a:ln w="9525">
            <a:noFill/>
            <a:miter lim="800000"/>
            <a:headEnd/>
            <a:tailEnd/>
          </a:ln>
        </p:spPr>
        <p:txBody>
          <a:bodyPr wrap="square">
            <a:spAutoFit/>
          </a:bodyPr>
          <a:lstStyle/>
          <a:p>
            <a:r>
              <a:rPr lang="en-US" sz="1000" b="1" dirty="0">
                <a:solidFill>
                  <a:srgbClr val="333399"/>
                </a:solidFill>
              </a:rPr>
              <a:t>Facilities and instrumentation used:</a:t>
            </a:r>
            <a:r>
              <a:rPr lang="en-US" sz="1000" dirty="0">
                <a:solidFill>
                  <a:srgbClr val="333399"/>
                </a:solidFill>
              </a:rPr>
              <a:t>  </a:t>
            </a:r>
            <a:r>
              <a:rPr lang="en-US" sz="1000" dirty="0" smtClean="0">
                <a:solidFill>
                  <a:srgbClr val="333399"/>
                </a:solidFill>
              </a:rPr>
              <a:t>MagLab </a:t>
            </a:r>
            <a:r>
              <a:rPr lang="en-US" sz="1000" dirty="0">
                <a:solidFill>
                  <a:srgbClr val="333399"/>
                </a:solidFill>
              </a:rPr>
              <a:t>High B/T facility, University of Florida, Gainesville, FL.</a:t>
            </a:r>
          </a:p>
          <a:p>
            <a:r>
              <a:rPr lang="en-US" sz="1000" b="1" dirty="0">
                <a:solidFill>
                  <a:srgbClr val="333399"/>
                </a:solidFill>
              </a:rPr>
              <a:t>Citation: </a:t>
            </a:r>
            <a:r>
              <a:rPr lang="en-US" sz="1000" dirty="0">
                <a:solidFill>
                  <a:srgbClr val="333399"/>
                </a:solidFill>
              </a:rPr>
              <a:t>Richard L.J. </a:t>
            </a:r>
            <a:r>
              <a:rPr lang="en-US" sz="1000" dirty="0" err="1">
                <a:solidFill>
                  <a:srgbClr val="333399"/>
                </a:solidFill>
              </a:rPr>
              <a:t>Qiu</a:t>
            </a:r>
            <a:r>
              <a:rPr lang="en-US" sz="1000" dirty="0">
                <a:solidFill>
                  <a:srgbClr val="333399"/>
                </a:solidFill>
              </a:rPr>
              <a:t>, </a:t>
            </a:r>
            <a:r>
              <a:rPr lang="en-US" sz="1000" dirty="0" err="1">
                <a:solidFill>
                  <a:srgbClr val="333399"/>
                </a:solidFill>
              </a:rPr>
              <a:t>Chieh</a:t>
            </a:r>
            <a:r>
              <a:rPr lang="en-US" sz="1000" dirty="0">
                <a:solidFill>
                  <a:srgbClr val="333399"/>
                </a:solidFill>
              </a:rPr>
              <a:t>-Wen Liu, Andrew J. Woods, Alessandro Serafin, Jian-Sheng Xia, Loren N. Pfeiffer, Ken W. West, Xuan P.A. Gao, </a:t>
            </a:r>
            <a:r>
              <a:rPr lang="en-US" sz="1000" i="1" dirty="0">
                <a:solidFill>
                  <a:srgbClr val="333399"/>
                </a:solidFill>
              </a:rPr>
              <a:t>‘Incipient Formation of the Reentrant Insulating Phase in a Dilute 2D Hole System with Strong Interactions’.</a:t>
            </a:r>
            <a:r>
              <a:rPr lang="en-US" sz="1000" dirty="0">
                <a:solidFill>
                  <a:srgbClr val="333399"/>
                </a:solidFill>
              </a:rPr>
              <a:t> </a:t>
            </a:r>
            <a:r>
              <a:rPr lang="en-US" sz="1000" dirty="0" smtClean="0">
                <a:solidFill>
                  <a:srgbClr val="333399"/>
                </a:solidFill>
              </a:rPr>
              <a:t>arXiv:2012.13485</a:t>
            </a:r>
            <a:r>
              <a:rPr lang="en-US" sz="1000" dirty="0">
                <a:solidFill>
                  <a:srgbClr val="333399"/>
                </a:solidFill>
              </a:rPr>
              <a:t> </a:t>
            </a:r>
            <a:r>
              <a:rPr lang="en-US" sz="1000" dirty="0" smtClean="0">
                <a:solidFill>
                  <a:srgbClr val="333399"/>
                </a:solidFill>
              </a:rPr>
              <a:t> (2020)</a:t>
            </a:r>
            <a:endParaRPr lang="en-US" sz="1000" dirty="0">
              <a:solidFill>
                <a:srgbClr val="333399"/>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76CB6D853C64B89835FD2B25191F7" ma:contentTypeVersion="1" ma:contentTypeDescription="Create a new document." ma:contentTypeScope="" ma:versionID="c65b3aeb76beb82d9b928cfbb17b6307">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EF1E1-7C85-4842-9939-E82966CC2228}"/>
</file>

<file path=customXml/itemProps2.xml><?xml version="1.0" encoding="utf-8"?>
<ds:datastoreItem xmlns:ds="http://schemas.openxmlformats.org/officeDocument/2006/customXml" ds:itemID="{8D64EA7A-6A12-4E8B-913E-2D9A70222A2E}"/>
</file>

<file path=customXml/itemProps3.xml><?xml version="1.0" encoding="utf-8"?>
<ds:datastoreItem xmlns:ds="http://schemas.openxmlformats.org/officeDocument/2006/customXml" ds:itemID="{B694995C-CB30-4C4B-9A85-DA3462F82E1F}"/>
</file>

<file path=docProps/app.xml><?xml version="1.0" encoding="utf-8"?>
<Properties xmlns="http://schemas.openxmlformats.org/officeDocument/2006/extended-properties" xmlns:vt="http://schemas.openxmlformats.org/officeDocument/2006/docPropsVTypes">
  <TotalTime>7646</TotalTime>
  <Words>1058</Words>
  <Application>Microsoft Office PowerPoint</Application>
  <PresentationFormat>On-screen Show (4:3)</PresentationFormat>
  <Paragraphs>29</Paragraphs>
  <Slides>2</Slides>
  <Notes>2</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5" baseType="lpstr">
      <vt:lpstr>Arial</vt:lpstr>
      <vt:lpstr>Default Design</vt:lpstr>
      <vt:lpstr>Graph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170</cp:revision>
  <cp:lastPrinted>2019-07-16T13:07:28Z</cp:lastPrinted>
  <dcterms:created xsi:type="dcterms:W3CDTF">2004-08-07T03:10:56Z</dcterms:created>
  <dcterms:modified xsi:type="dcterms:W3CDTF">2021-01-14T21:30:13Z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0x0101006EE76CB6D853C64B89835FD2B25191F7</vt:lpwstr>
  </property>
</Properties>
</file>