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75" autoAdjust="0"/>
  </p:normalViewPr>
  <p:slideViewPr>
    <p:cSldViewPr snapToGrid="0">
      <p:cViewPr varScale="1">
        <p:scale>
          <a:sx n="118" d="100"/>
          <a:sy n="118" d="100"/>
        </p:scale>
        <p:origin x="108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7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66040" y="1204914"/>
            <a:ext cx="429577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The MagLab has wound its first mid-sized high-temperature superconducting (HTS) coil using </a:t>
            </a:r>
            <a:r>
              <a:rPr lang="en-US" sz="1200" dirty="0"/>
              <a:t>insulated </a:t>
            </a:r>
            <a:r>
              <a:rPr lang="en-US" sz="1200" dirty="0" smtClean="0"/>
              <a:t>Rare Earth Barium Copper Oxygen (REBCO) conductor </a:t>
            </a:r>
            <a:r>
              <a:rPr lang="en-US" sz="1200" dirty="0"/>
              <a:t>wound with a two-in-hand </a:t>
            </a:r>
            <a:r>
              <a:rPr lang="en-US" sz="1200" dirty="0" smtClean="0"/>
              <a:t>technique</a:t>
            </a:r>
            <a:r>
              <a:rPr lang="en-US" sz="1200" dirty="0"/>
              <a:t>. This mid-sized “Test Coil 0” </a:t>
            </a:r>
            <a:r>
              <a:rPr lang="en-US" sz="1200" dirty="0" smtClean="0"/>
              <a:t>was </a:t>
            </a:r>
            <a:r>
              <a:rPr lang="en-US" sz="1200" dirty="0"/>
              <a:t>operated within a 12T background </a:t>
            </a:r>
            <a:r>
              <a:rPr lang="en-US" sz="1200" dirty="0" smtClean="0"/>
              <a:t>field </a:t>
            </a:r>
            <a:r>
              <a:rPr lang="en-US" sz="1200" dirty="0"/>
              <a:t>and generated an additional 12T. </a:t>
            </a:r>
            <a:r>
              <a:rPr lang="en-US" sz="1200" dirty="0" smtClean="0"/>
              <a:t> </a:t>
            </a:r>
            <a:r>
              <a:rPr lang="en-US" sz="1200" i="1" u="sng" dirty="0" smtClean="0"/>
              <a:t>Test </a:t>
            </a:r>
            <a:r>
              <a:rPr lang="en-US" sz="1200" i="1" u="sng" dirty="0"/>
              <a:t>C</a:t>
            </a:r>
            <a:r>
              <a:rPr lang="en-US" sz="1200" i="1" u="sng" dirty="0" smtClean="0"/>
              <a:t>oil 0 is an important landmark on </a:t>
            </a:r>
            <a:r>
              <a:rPr lang="en-US" sz="1200" i="1" u="sng" dirty="0"/>
              <a:t>the path to a </a:t>
            </a:r>
            <a:r>
              <a:rPr lang="en-US" sz="1200" i="1" u="sng" dirty="0" smtClean="0"/>
              <a:t>40T HTS User </a:t>
            </a:r>
            <a:r>
              <a:rPr lang="en-US" sz="1200" i="1" u="sng" dirty="0"/>
              <a:t>Magnet</a:t>
            </a:r>
            <a:r>
              <a:rPr lang="en-US" sz="1200" dirty="0"/>
              <a:t>. </a:t>
            </a:r>
          </a:p>
          <a:p>
            <a:pPr algn="just"/>
            <a:endParaRPr lang="en-US" sz="500" dirty="0" smtClean="0"/>
          </a:p>
          <a:p>
            <a:pPr algn="just"/>
            <a:r>
              <a:rPr lang="en-US" sz="1200" dirty="0"/>
              <a:t>T</a:t>
            </a:r>
            <a:r>
              <a:rPr lang="en-US" sz="1200" dirty="0" smtClean="0"/>
              <a:t>est Coil 0 consists of a </a:t>
            </a:r>
            <a:r>
              <a:rPr lang="en-US" sz="1200" dirty="0"/>
              <a:t>stack of 8 double pancake modules </a:t>
            </a:r>
            <a:r>
              <a:rPr lang="en-US" sz="1200" dirty="0" smtClean="0"/>
              <a:t>that required new crossover</a:t>
            </a:r>
            <a:r>
              <a:rPr lang="en-US" sz="1200" dirty="0"/>
              <a:t>, joint, and terminal technology </a:t>
            </a:r>
            <a:r>
              <a:rPr lang="en-US" sz="1200" dirty="0" smtClean="0"/>
              <a:t>able to withstand </a:t>
            </a:r>
            <a:r>
              <a:rPr lang="en-US" sz="1200" dirty="0"/>
              <a:t>high strain operating conditions of a completed magnet. </a:t>
            </a:r>
            <a:r>
              <a:rPr lang="en-US" sz="1200" i="1" u="sng" dirty="0"/>
              <a:t>As the </a:t>
            </a:r>
            <a:r>
              <a:rPr lang="en-US" sz="1200" i="1" u="sng" dirty="0" smtClean="0"/>
              <a:t>MagLab </a:t>
            </a:r>
            <a:r>
              <a:rPr lang="en-US" sz="1200" i="1" u="sng" dirty="0"/>
              <a:t>is a user </a:t>
            </a:r>
            <a:r>
              <a:rPr lang="en-US" sz="1200" i="1" u="sng" dirty="0" smtClean="0"/>
              <a:t>facility and its users will sweep the future 40T magnet, magnet cycling </a:t>
            </a:r>
            <a:r>
              <a:rPr lang="en-US" sz="1200" i="1" u="sng" dirty="0"/>
              <a:t>lifespan </a:t>
            </a:r>
            <a:r>
              <a:rPr lang="en-US" sz="1200" i="1" u="sng" dirty="0" smtClean="0"/>
              <a:t>is a crucial </a:t>
            </a:r>
            <a:r>
              <a:rPr lang="en-US" sz="1200" i="1" u="sng" dirty="0"/>
              <a:t>design </a:t>
            </a:r>
            <a:r>
              <a:rPr lang="en-US" sz="1200" i="1" u="sng" dirty="0" smtClean="0"/>
              <a:t>criteria for the 40T magnet</a:t>
            </a:r>
            <a:r>
              <a:rPr lang="en-US" sz="1200" dirty="0" smtClean="0"/>
              <a:t>, unlike accelerator and NMR magnets that operate at a fixed field.</a:t>
            </a:r>
            <a:endParaRPr lang="en-US" sz="1200" dirty="0"/>
          </a:p>
          <a:p>
            <a:pPr algn="just"/>
            <a:endParaRPr lang="en-US" sz="500" dirty="0"/>
          </a:p>
          <a:p>
            <a:pPr algn="just"/>
            <a:r>
              <a:rPr lang="en-US" sz="1200" dirty="0" smtClean="0"/>
              <a:t>Test Coil 0 was </a:t>
            </a:r>
            <a:r>
              <a:rPr lang="en-US" sz="1200" dirty="0"/>
              <a:t>designed to put the conductor into high strain </a:t>
            </a:r>
            <a:r>
              <a:rPr lang="en-US" sz="1200" dirty="0" smtClean="0"/>
              <a:t>(&gt;0.5%) </a:t>
            </a:r>
            <a:r>
              <a:rPr lang="en-US" sz="1200" dirty="0"/>
              <a:t>over many </a:t>
            </a:r>
            <a:r>
              <a:rPr lang="en-US" sz="1200" dirty="0" smtClean="0"/>
              <a:t>cycles. Though </a:t>
            </a:r>
            <a:r>
              <a:rPr lang="en-US" sz="1200" dirty="0"/>
              <a:t>other </a:t>
            </a:r>
            <a:r>
              <a:rPr lang="en-US" sz="1200" dirty="0" smtClean="0"/>
              <a:t>MagLab</a:t>
            </a:r>
            <a:r>
              <a:rPr lang="en-US" sz="1200" dirty="0"/>
              <a:t>-</a:t>
            </a:r>
            <a:r>
              <a:rPr lang="en-US" sz="1200" dirty="0" smtClean="0"/>
              <a:t>built </a:t>
            </a:r>
            <a:r>
              <a:rPr lang="en-US" sz="1200" dirty="0"/>
              <a:t>REBCO </a:t>
            </a:r>
            <a:r>
              <a:rPr lang="en-US" sz="1200" dirty="0" smtClean="0"/>
              <a:t>test coils </a:t>
            </a:r>
            <a:r>
              <a:rPr lang="en-US" sz="1200" dirty="0"/>
              <a:t>have reached many </a:t>
            </a:r>
            <a:r>
              <a:rPr lang="en-US" sz="1200" dirty="0" smtClean="0"/>
              <a:t>thousands of </a:t>
            </a:r>
            <a:r>
              <a:rPr lang="en-US" sz="1200" dirty="0"/>
              <a:t>cycles, </a:t>
            </a:r>
            <a:r>
              <a:rPr lang="en-US" sz="1200" dirty="0" smtClean="0"/>
              <a:t>those </a:t>
            </a:r>
            <a:r>
              <a:rPr lang="en-US" sz="1200" dirty="0"/>
              <a:t>coils </a:t>
            </a:r>
            <a:r>
              <a:rPr lang="en-US" sz="1200" dirty="0" smtClean="0"/>
              <a:t>were </a:t>
            </a:r>
            <a:r>
              <a:rPr lang="en-US" sz="1200" dirty="0"/>
              <a:t>significantly </a:t>
            </a:r>
            <a:r>
              <a:rPr lang="en-US" sz="1200" dirty="0" smtClean="0"/>
              <a:t>smaller, consisting of only 1.9m </a:t>
            </a:r>
            <a:r>
              <a:rPr lang="en-US" sz="1200" dirty="0"/>
              <a:t>and </a:t>
            </a:r>
            <a:r>
              <a:rPr lang="en-US" sz="1200" dirty="0" smtClean="0"/>
              <a:t>250m </a:t>
            </a:r>
            <a:r>
              <a:rPr lang="en-US" sz="1200" dirty="0"/>
              <a:t>of conductor, respectively. </a:t>
            </a:r>
            <a:r>
              <a:rPr lang="en-US" sz="1200" i="1" u="sng" dirty="0" smtClean="0"/>
              <a:t>Test Coil 0 was </a:t>
            </a:r>
            <a:r>
              <a:rPr lang="en-US" sz="1200" i="1" u="sng" dirty="0"/>
              <a:t>wound with over </a:t>
            </a:r>
            <a:r>
              <a:rPr lang="en-US" sz="1200" i="1" u="sng" dirty="0" smtClean="0"/>
              <a:t>1300m </a:t>
            </a:r>
            <a:r>
              <a:rPr lang="en-US" sz="1200" i="1" u="sng" dirty="0"/>
              <a:t>of conductor and was fatigue cycled 225 </a:t>
            </a:r>
            <a:r>
              <a:rPr lang="en-US" sz="1200" i="1" u="sng" dirty="0" smtClean="0"/>
              <a:t>times </a:t>
            </a:r>
            <a:r>
              <a:rPr lang="en-US" sz="1200" i="1" u="sng" dirty="0"/>
              <a:t>with no signs of damage</a:t>
            </a:r>
            <a:r>
              <a:rPr lang="en-US" sz="1200" i="1" dirty="0"/>
              <a:t>!</a:t>
            </a:r>
          </a:p>
          <a:p>
            <a:pPr algn="just"/>
            <a:endParaRPr lang="en-US" sz="500" dirty="0"/>
          </a:p>
          <a:p>
            <a:pPr algn="just"/>
            <a:r>
              <a:rPr lang="en-US" sz="1200" dirty="0" smtClean="0"/>
              <a:t>Test Coil 0 addressed </a:t>
            </a:r>
            <a:r>
              <a:rPr lang="en-US" sz="1200" dirty="0"/>
              <a:t>many </a:t>
            </a:r>
            <a:r>
              <a:rPr lang="en-US" sz="1200" dirty="0" smtClean="0"/>
              <a:t>technical challenges. </a:t>
            </a:r>
            <a:r>
              <a:rPr lang="en-US" sz="1200" dirty="0"/>
              <a:t>With an operating current of </a:t>
            </a:r>
            <a:r>
              <a:rPr lang="en-US" sz="1200" dirty="0" smtClean="0"/>
              <a:t>500A </a:t>
            </a:r>
            <a:r>
              <a:rPr lang="en-US" sz="1200" dirty="0"/>
              <a:t>(~</a:t>
            </a:r>
            <a:r>
              <a:rPr lang="en-US" sz="1200" dirty="0" smtClean="0"/>
              <a:t>250A </a:t>
            </a:r>
            <a:r>
              <a:rPr lang="en-US" sz="1200" dirty="0"/>
              <a:t>in each tape), it </a:t>
            </a:r>
            <a:r>
              <a:rPr lang="en-US" sz="1200" dirty="0" smtClean="0"/>
              <a:t>nearly doubled </a:t>
            </a:r>
            <a:r>
              <a:rPr lang="en-US" sz="1200" dirty="0"/>
              <a:t>the </a:t>
            </a:r>
            <a:r>
              <a:rPr lang="en-US" sz="1200" dirty="0" smtClean="0"/>
              <a:t>ratio </a:t>
            </a:r>
            <a:r>
              <a:rPr lang="en-US" sz="1200" dirty="0"/>
              <a:t>of transport current to </a:t>
            </a:r>
            <a:r>
              <a:rPr lang="en-US" sz="1200" dirty="0" smtClean="0"/>
              <a:t>critical current, reaching 50%. </a:t>
            </a:r>
            <a:r>
              <a:rPr lang="en-US" sz="1200" dirty="0"/>
              <a:t>(</a:t>
            </a:r>
            <a:r>
              <a:rPr lang="en-US" sz="1200" dirty="0" smtClean="0"/>
              <a:t>The </a:t>
            </a:r>
            <a:r>
              <a:rPr lang="en-US" sz="1200" dirty="0"/>
              <a:t>40T design targets a 70% critical current ratio</a:t>
            </a:r>
            <a:r>
              <a:rPr lang="en-US" sz="1200" dirty="0" smtClean="0"/>
              <a:t>.) In addition, all </a:t>
            </a:r>
            <a:r>
              <a:rPr lang="en-US" sz="1200" dirty="0"/>
              <a:t>of the test coil components were proven to perform well up to a transport current of </a:t>
            </a:r>
            <a:r>
              <a:rPr lang="en-US" sz="1200" dirty="0" smtClean="0"/>
              <a:t>550A.</a:t>
            </a:r>
            <a:endParaRPr lang="en-US" sz="1200" dirty="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1461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1785" y="6414580"/>
            <a:ext cx="43752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HTS Winding Shop (MS&amp;T) </a:t>
            </a:r>
          </a:p>
          <a:p>
            <a:r>
              <a:rPr lang="en-US" sz="1100" dirty="0">
                <a:solidFill>
                  <a:srgbClr val="333399"/>
                </a:solidFill>
              </a:rPr>
              <a:t>and the 14 T Cryogenic magnet (ASC).</a:t>
            </a: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4053" y="45116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8" name="Text Box 62">
            <a:extLst>
              <a:ext uri="{FF2B5EF4-FFF2-40B4-BE49-F238E27FC236}">
                <a16:creationId xmlns:a16="http://schemas.microsoft.com/office/drawing/2014/main" id="{4166D705-155D-1742-9BB8-C9143F21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3" y="23944"/>
            <a:ext cx="72602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 smtClean="0"/>
              <a:t>“Test </a:t>
            </a:r>
            <a:r>
              <a:rPr lang="en-US" sz="1600" b="1" kern="1200" dirty="0"/>
              <a:t>Coil </a:t>
            </a:r>
            <a:r>
              <a:rPr lang="en-US" sz="1600" b="1" dirty="0" smtClean="0"/>
              <a:t>Zero” </a:t>
            </a:r>
            <a:r>
              <a:rPr lang="en-US" sz="1600" b="1" kern="1200" dirty="0" smtClean="0"/>
              <a:t>on </a:t>
            </a:r>
            <a:r>
              <a:rPr lang="en-US" sz="1600" b="1" kern="1200" dirty="0"/>
              <a:t>the Path to </a:t>
            </a:r>
            <a:r>
              <a:rPr lang="en-US" sz="1600" b="1" kern="1200" dirty="0" smtClean="0"/>
              <a:t>40T</a:t>
            </a:r>
            <a:endParaRPr lang="en-US" sz="1600" b="1" kern="1200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E. Bosque</a:t>
            </a:r>
            <a:r>
              <a:rPr lang="en-US" sz="1100" kern="1200" dirty="0" smtClean="0"/>
              <a:t>, </a:t>
            </a:r>
            <a:r>
              <a:rPr lang="en-US" sz="1100" dirty="0" smtClean="0"/>
              <a:t>H. Bai, M. Bird</a:t>
            </a:r>
            <a:r>
              <a:rPr lang="en-US" sz="1100" kern="1200" dirty="0" smtClean="0"/>
              <a:t>,</a:t>
            </a:r>
            <a:r>
              <a:rPr lang="en-US" sz="1100" dirty="0" smtClean="0"/>
              <a:t> A. </a:t>
            </a:r>
            <a:r>
              <a:rPr lang="en-US" sz="1100" dirty="0" err="1" smtClean="0"/>
              <a:t>Gavrilin</a:t>
            </a:r>
            <a:r>
              <a:rPr lang="en-US" sz="1100" dirty="0" smtClean="0"/>
              <a:t>, S. </a:t>
            </a:r>
            <a:r>
              <a:rPr lang="en-US" sz="1100" dirty="0" err="1" smtClean="0"/>
              <a:t>Gundlach</a:t>
            </a:r>
            <a:r>
              <a:rPr lang="en-US" sz="1100" dirty="0" smtClean="0"/>
              <a:t>, B. Jarvis, K. Kim, D. Kolb-Bond, S. Marshall, A. </a:t>
            </a:r>
            <a:r>
              <a:rPr lang="en-US" sz="1100" dirty="0" err="1" smtClean="0"/>
              <a:t>Voran</a:t>
            </a:r>
            <a:r>
              <a:rPr lang="en-US" sz="1100" dirty="0" smtClean="0"/>
              <a:t>, P. Xu, </a:t>
            </a:r>
            <a:endParaRPr lang="en-US" sz="1100" kern="1200" dirty="0"/>
          </a:p>
          <a:p>
            <a:pPr algn="ctr">
              <a:spcBef>
                <a:spcPts val="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National High Magnetic Field Laboratory</a:t>
            </a: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</a:t>
            </a:r>
            <a:r>
              <a:rPr lang="en-US" sz="1050" dirty="0" smtClean="0"/>
              <a:t>DMR-1644779; </a:t>
            </a:r>
            <a:r>
              <a:rPr lang="en-US" sz="1050" dirty="0"/>
              <a:t>NSF </a:t>
            </a:r>
            <a:r>
              <a:rPr lang="en-US" sz="1050" dirty="0" smtClean="0"/>
              <a:t>DMR-1839796</a:t>
            </a:r>
            <a:r>
              <a:rPr lang="en-US" sz="1050" kern="1200" dirty="0" smtClean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D88B07-F372-2C41-9544-330C3E138C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524" y="1341120"/>
            <a:ext cx="1203847" cy="2110716"/>
          </a:xfrm>
          <a:prstGeom prst="rect">
            <a:avLst/>
          </a:prstGeom>
        </p:spPr>
      </p:pic>
      <p:pic>
        <p:nvPicPr>
          <p:cNvPr id="19" name="Picture 18" descr="A picture containing indoor, kitchen, engine, table&#10;&#10;Description automatically generated">
            <a:extLst>
              <a:ext uri="{FF2B5EF4-FFF2-40B4-BE49-F238E27FC236}">
                <a16:creationId xmlns:a16="http://schemas.microsoft.com/office/drawing/2014/main" id="{933FA392-C80D-6947-A4A7-592C1DC66F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232" y="1330960"/>
            <a:ext cx="1539240" cy="2087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467CA3-7DDE-C44E-9B85-5208579E7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9345" y="3507953"/>
            <a:ext cx="4398615" cy="32955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8C2712-50CE-B84B-956E-BCC617AA6B94}"/>
              </a:ext>
            </a:extLst>
          </p:cNvPr>
          <p:cNvSpPr txBox="1"/>
          <p:nvPr/>
        </p:nvSpPr>
        <p:spPr>
          <a:xfrm>
            <a:off x="5675073" y="1258276"/>
            <a:ext cx="1899072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050" b="1" dirty="0" smtClean="0"/>
              <a:t>Fig 1: </a:t>
            </a:r>
            <a:r>
              <a:rPr lang="en-US" sz="1050" dirty="0" smtClean="0"/>
              <a:t>Reinforcement </a:t>
            </a:r>
            <a:r>
              <a:rPr lang="en-US" sz="1050" dirty="0"/>
              <a:t>is </a:t>
            </a:r>
            <a:r>
              <a:rPr lang="en-US" sz="1050" dirty="0" smtClean="0"/>
              <a:t>          co-wound </a:t>
            </a:r>
            <a:r>
              <a:rPr lang="en-US" sz="1050" dirty="0"/>
              <a:t>between each pair of </a:t>
            </a:r>
            <a:r>
              <a:rPr lang="en-US" sz="1050" dirty="0" smtClean="0"/>
              <a:t>REBCO tapes.         Image: E.Bosque, MagLab        </a:t>
            </a:r>
          </a:p>
          <a:p>
            <a:pPr>
              <a:spcBef>
                <a:spcPts val="300"/>
              </a:spcBef>
            </a:pPr>
            <a:r>
              <a:rPr lang="en-US" sz="1050" b="1" dirty="0" smtClean="0"/>
              <a:t>Fig </a:t>
            </a:r>
            <a:r>
              <a:rPr lang="en-US" sz="1050" b="1" dirty="0"/>
              <a:t>2</a:t>
            </a:r>
            <a:r>
              <a:rPr lang="en-US" sz="1050" b="1" dirty="0" smtClean="0"/>
              <a:t>: “</a:t>
            </a:r>
            <a:r>
              <a:rPr lang="en-US" sz="1050" dirty="0" smtClean="0"/>
              <a:t>Test </a:t>
            </a:r>
            <a:r>
              <a:rPr lang="en-US" sz="1050" dirty="0"/>
              <a:t>Coil </a:t>
            </a:r>
            <a:r>
              <a:rPr lang="en-US" sz="1050" dirty="0" smtClean="0"/>
              <a:t>0”, </a:t>
            </a:r>
            <a:r>
              <a:rPr lang="en-US" sz="1050" dirty="0"/>
              <a:t>wound and </a:t>
            </a:r>
            <a:r>
              <a:rPr lang="en-US" sz="1050" dirty="0" smtClean="0"/>
              <a:t>instrumented </a:t>
            </a:r>
            <a:r>
              <a:rPr lang="en-US" sz="1050" dirty="0"/>
              <a:t>just before being </a:t>
            </a:r>
            <a:r>
              <a:rPr lang="en-US" sz="1050" dirty="0" smtClean="0"/>
              <a:t>inserted into </a:t>
            </a:r>
            <a:r>
              <a:rPr lang="en-US" sz="1050" dirty="0"/>
              <a:t>a 12T test </a:t>
            </a:r>
            <a:r>
              <a:rPr lang="en-US" sz="1050" dirty="0" smtClean="0"/>
              <a:t>bed magnet           Image: B.Jarvis, MagLab</a:t>
            </a:r>
          </a:p>
          <a:p>
            <a:pPr>
              <a:spcBef>
                <a:spcPts val="300"/>
              </a:spcBef>
            </a:pPr>
            <a:r>
              <a:rPr lang="en-US" sz="1050" b="1" dirty="0"/>
              <a:t>Fig 3: </a:t>
            </a:r>
            <a:r>
              <a:rPr lang="en-US" sz="1050" dirty="0" smtClean="0"/>
              <a:t>(top) A </a:t>
            </a:r>
            <a:r>
              <a:rPr lang="en-US" sz="1050" dirty="0"/>
              <a:t>sampling of </a:t>
            </a:r>
            <a:r>
              <a:rPr lang="en-US" sz="1050" dirty="0" smtClean="0"/>
              <a:t>ten rapid (~250sec) </a:t>
            </a:r>
            <a:r>
              <a:rPr lang="en-US" sz="1050" dirty="0"/>
              <a:t>fatigue cycles to </a:t>
            </a:r>
            <a:r>
              <a:rPr lang="en-US" sz="1050" dirty="0" smtClean="0"/>
              <a:t>500A. </a:t>
            </a:r>
            <a:r>
              <a:rPr lang="en-US" sz="1050" dirty="0"/>
              <a:t>Voltages (bottom) </a:t>
            </a:r>
            <a:r>
              <a:rPr lang="en-US" sz="1050" dirty="0" smtClean="0"/>
              <a:t>show </a:t>
            </a:r>
            <a:r>
              <a:rPr lang="en-US" sz="1050" dirty="0"/>
              <a:t>a healthy coil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4480462" y="1348990"/>
            <a:ext cx="2041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31392" y="1333749"/>
            <a:ext cx="2041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26002" y="3647136"/>
            <a:ext cx="2041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4411496" y="1254442"/>
            <a:ext cx="4696944" cy="5570705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3500" y="6396231"/>
            <a:ext cx="43962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HTS Winding Shop (MS&amp;T) </a:t>
            </a:r>
          </a:p>
          <a:p>
            <a:r>
              <a:rPr lang="en-US" sz="1100" dirty="0">
                <a:solidFill>
                  <a:srgbClr val="333399"/>
                </a:solidFill>
              </a:rPr>
              <a:t>and the 14 T Cryogenic magnet (ASC).</a:t>
            </a: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4053" y="45116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24" name="Text Box 28">
            <a:extLst>
              <a:ext uri="{FF2B5EF4-FFF2-40B4-BE49-F238E27FC236}">
                <a16:creationId xmlns:a16="http://schemas.microsoft.com/office/drawing/2014/main" id="{98AAA330-5EE6-894C-88C8-06A93DAB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" y="1389613"/>
            <a:ext cx="42562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i="1" u="sng" dirty="0" smtClean="0">
                <a:latin typeface="Arial" charset="0"/>
              </a:rPr>
              <a:t>Winding a superconducting test coil </a:t>
            </a:r>
            <a:r>
              <a:rPr lang="en-US" sz="1200" i="1" u="sng" dirty="0">
                <a:latin typeface="Arial" charset="0"/>
              </a:rPr>
              <a:t>with two, parallel </a:t>
            </a:r>
            <a:r>
              <a:rPr lang="en-US" sz="1200" i="1" u="sng" dirty="0" smtClean="0">
                <a:latin typeface="Arial" charset="0"/>
              </a:rPr>
              <a:t>tapes, </a:t>
            </a:r>
            <a:r>
              <a:rPr lang="en-US" sz="1200" i="1" u="sng" dirty="0">
                <a:latin typeface="Arial" charset="0"/>
              </a:rPr>
              <a:t>instead of just a single </a:t>
            </a:r>
            <a:r>
              <a:rPr lang="en-US" sz="1200" i="1" u="sng" dirty="0" smtClean="0">
                <a:latin typeface="Arial" charset="0"/>
              </a:rPr>
              <a:t>tape, </a:t>
            </a:r>
            <a:r>
              <a:rPr lang="en-US" sz="1200" i="1" u="sng" dirty="0">
                <a:latin typeface="Arial" charset="0"/>
              </a:rPr>
              <a:t>was shown to be </a:t>
            </a:r>
            <a:r>
              <a:rPr lang="en-US" sz="1200" i="1" u="sng" dirty="0" smtClean="0">
                <a:latin typeface="Arial" charset="0"/>
              </a:rPr>
              <a:t>advantageous for use in future high-field high-temperature superconducting (HTS) magnets</a:t>
            </a:r>
            <a:r>
              <a:rPr lang="en-US" sz="1200" i="1" dirty="0" smtClean="0">
                <a:latin typeface="Arial" charset="0"/>
              </a:rPr>
              <a:t>.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A MagLab </a:t>
            </a:r>
            <a:r>
              <a:rPr lang="en-US" sz="1200" dirty="0">
                <a:latin typeface="Arial" charset="0"/>
              </a:rPr>
              <a:t>test coil was cycled 225 times at high strain </a:t>
            </a:r>
            <a:r>
              <a:rPr lang="en-US" sz="1200" dirty="0" smtClean="0">
                <a:latin typeface="Arial" charset="0"/>
              </a:rPr>
              <a:t>(&gt;0.5% </a:t>
            </a:r>
            <a:r>
              <a:rPr lang="en-US" sz="1200" dirty="0">
                <a:latin typeface="Arial" charset="0"/>
              </a:rPr>
              <a:t>on the conductor). The coil </a:t>
            </a:r>
            <a:r>
              <a:rPr lang="en-US" sz="1200" dirty="0" smtClean="0">
                <a:latin typeface="Arial" charset="0"/>
              </a:rPr>
              <a:t>generated 12T in the presence of a 12T </a:t>
            </a:r>
            <a:r>
              <a:rPr lang="en-US" sz="1200" dirty="0">
                <a:latin typeface="Arial" charset="0"/>
              </a:rPr>
              <a:t>external magnetic field.</a:t>
            </a: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i="1" u="sng" dirty="0">
                <a:latin typeface="Arial" charset="0"/>
              </a:rPr>
              <a:t>This </a:t>
            </a:r>
            <a:r>
              <a:rPr lang="en-US" sz="1200" i="1" u="sng" dirty="0" smtClean="0">
                <a:latin typeface="Arial" charset="0"/>
              </a:rPr>
              <a:t>“two-in-hand” test </a:t>
            </a:r>
            <a:r>
              <a:rPr lang="en-US" sz="1200" i="1" u="sng" dirty="0">
                <a:latin typeface="Arial" charset="0"/>
              </a:rPr>
              <a:t>coil is a significant step towards a </a:t>
            </a:r>
            <a:r>
              <a:rPr lang="en-US" sz="1200" i="1" u="sng" dirty="0" smtClean="0">
                <a:latin typeface="Arial" charset="0"/>
              </a:rPr>
              <a:t>40T </a:t>
            </a:r>
            <a:r>
              <a:rPr lang="en-US" sz="1200" i="1" u="sng" dirty="0">
                <a:latin typeface="Arial" charset="0"/>
              </a:rPr>
              <a:t>User Magnet at the MagLab. </a:t>
            </a:r>
            <a:r>
              <a:rPr lang="en-US" sz="1200" dirty="0">
                <a:latin typeface="Arial" charset="0"/>
              </a:rPr>
              <a:t>Operating at ~</a:t>
            </a:r>
            <a:r>
              <a:rPr lang="en-US" sz="1200" dirty="0" smtClean="0">
                <a:latin typeface="Arial" charset="0"/>
              </a:rPr>
              <a:t>50% </a:t>
            </a:r>
            <a:r>
              <a:rPr lang="en-US" sz="1200" dirty="0">
                <a:latin typeface="Arial" charset="0"/>
              </a:rPr>
              <a:t>of the tapes’ critical current (i.e. maximum current carrying capability), the technology is marching closer to the target of 70% critical current in the final design. Also, this coil is significantly larger than any other coil </a:t>
            </a:r>
            <a:r>
              <a:rPr lang="en-US" sz="1200" dirty="0" smtClean="0">
                <a:latin typeface="Arial" charset="0"/>
              </a:rPr>
              <a:t>that has been fatigue </a:t>
            </a:r>
            <a:r>
              <a:rPr lang="en-US" sz="1200" dirty="0">
                <a:latin typeface="Arial" charset="0"/>
              </a:rPr>
              <a:t>cycled over 100 </a:t>
            </a:r>
            <a:r>
              <a:rPr lang="en-US" sz="1200" dirty="0" smtClean="0">
                <a:latin typeface="Arial" charset="0"/>
              </a:rPr>
              <a:t>times, containing 1300m of conductor, more than five times more conductor than the next largest test coil. </a:t>
            </a:r>
            <a:r>
              <a:rPr lang="en-US" sz="1200" i="1" u="sng" dirty="0" smtClean="0">
                <a:latin typeface="Arial" charset="0"/>
              </a:rPr>
              <a:t>Energized </a:t>
            </a:r>
            <a:r>
              <a:rPr lang="en-US" sz="1200" i="1" u="sng" dirty="0">
                <a:latin typeface="Arial" charset="0"/>
              </a:rPr>
              <a:t>to a current of </a:t>
            </a:r>
            <a:r>
              <a:rPr lang="en-US" sz="1200" i="1" u="sng" dirty="0" smtClean="0">
                <a:latin typeface="Arial" charset="0"/>
              </a:rPr>
              <a:t>500A</a:t>
            </a:r>
            <a:r>
              <a:rPr lang="en-US" sz="1200" i="1" u="sng" dirty="0">
                <a:latin typeface="Arial" charset="0"/>
              </a:rPr>
              <a:t>, cyclic testing of this coil also proved that the myriad of components necessary to build a magnet </a:t>
            </a:r>
            <a:r>
              <a:rPr lang="en-US" sz="1200" i="1" u="sng" dirty="0" smtClean="0">
                <a:latin typeface="Arial" charset="0"/>
              </a:rPr>
              <a:t>can </a:t>
            </a:r>
            <a:r>
              <a:rPr lang="en-US" sz="1200" i="1" u="sng" dirty="0">
                <a:latin typeface="Arial" charset="0"/>
              </a:rPr>
              <a:t>perform well under these very high field conditions.</a:t>
            </a: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 The MagLab is host to a team of highly experienced magnet builders, designers, </a:t>
            </a:r>
            <a:r>
              <a:rPr lang="en-US" sz="1200" dirty="0" smtClean="0">
                <a:latin typeface="Arial" charset="0"/>
              </a:rPr>
              <a:t>and analysts. Resources include high-field </a:t>
            </a:r>
            <a:r>
              <a:rPr lang="en-US" sz="1200" dirty="0">
                <a:latin typeface="Arial" charset="0"/>
              </a:rPr>
              <a:t>test </a:t>
            </a:r>
            <a:r>
              <a:rPr lang="en-US" sz="1200" dirty="0" smtClean="0">
                <a:latin typeface="Arial" charset="0"/>
              </a:rPr>
              <a:t>bed magnets, </a:t>
            </a:r>
            <a:r>
              <a:rPr lang="en-US" sz="1200" dirty="0">
                <a:latin typeface="Arial" charset="0"/>
              </a:rPr>
              <a:t>and the ability to perform cutting-edge numerical modeling simulations that guide the testing plans.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4166D705-155D-1742-9BB8-C9143F21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3" y="23944"/>
            <a:ext cx="72602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“</a:t>
            </a:r>
            <a:r>
              <a:rPr lang="en-US" sz="1600" b="1" kern="1200" dirty="0" smtClean="0"/>
              <a:t>Test </a:t>
            </a:r>
            <a:r>
              <a:rPr lang="en-US" sz="1600" b="1" kern="1200" dirty="0"/>
              <a:t>Coil </a:t>
            </a:r>
            <a:r>
              <a:rPr lang="en-US" sz="1600" b="1" kern="1200" dirty="0" smtClean="0"/>
              <a:t>Zero” on </a:t>
            </a:r>
            <a:r>
              <a:rPr lang="en-US" sz="1600" b="1" kern="1200" dirty="0"/>
              <a:t>the Path to </a:t>
            </a:r>
            <a:r>
              <a:rPr lang="en-US" sz="1600" b="1" kern="1200" dirty="0" smtClean="0"/>
              <a:t>40T</a:t>
            </a:r>
            <a:endParaRPr lang="en-US" sz="1600" b="1" kern="1200" dirty="0"/>
          </a:p>
          <a:p>
            <a:pPr algn="ctr">
              <a:spcBef>
                <a:spcPts val="0"/>
              </a:spcBef>
            </a:pP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E. Bosque</a:t>
            </a:r>
            <a:r>
              <a:rPr lang="en-US" sz="1100" kern="1200" dirty="0" smtClean="0"/>
              <a:t>, </a:t>
            </a:r>
            <a:r>
              <a:rPr lang="en-US" sz="1100" dirty="0" smtClean="0"/>
              <a:t>H. Bai, M. Bird</a:t>
            </a:r>
            <a:r>
              <a:rPr lang="en-US" sz="1100" kern="1200" dirty="0" smtClean="0"/>
              <a:t>,</a:t>
            </a:r>
            <a:r>
              <a:rPr lang="en-US" sz="1100" dirty="0" smtClean="0"/>
              <a:t> A. </a:t>
            </a:r>
            <a:r>
              <a:rPr lang="en-US" sz="1100" dirty="0" err="1" smtClean="0"/>
              <a:t>Gavrilin</a:t>
            </a:r>
            <a:r>
              <a:rPr lang="en-US" sz="1100" dirty="0" smtClean="0"/>
              <a:t>, S. </a:t>
            </a:r>
            <a:r>
              <a:rPr lang="en-US" sz="1100" dirty="0" err="1" smtClean="0"/>
              <a:t>Gundlach</a:t>
            </a:r>
            <a:r>
              <a:rPr lang="en-US" sz="1100" dirty="0" smtClean="0"/>
              <a:t>, B. Jarvis, K. Kim, D. Kolb-Bond, S. Marshall, A. </a:t>
            </a:r>
            <a:r>
              <a:rPr lang="en-US" sz="1100" dirty="0" err="1" smtClean="0"/>
              <a:t>Voran</a:t>
            </a:r>
            <a:r>
              <a:rPr lang="en-US" sz="1100" dirty="0" smtClean="0"/>
              <a:t>, P. Xu, </a:t>
            </a:r>
            <a:endParaRPr lang="en-US" sz="1100" kern="1200" dirty="0"/>
          </a:p>
          <a:p>
            <a:pPr algn="ctr">
              <a:spcBef>
                <a:spcPts val="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National High Magnetic Field Laboratory</a:t>
            </a: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</a:t>
            </a:r>
            <a:r>
              <a:rPr lang="en-US" sz="1050" dirty="0" smtClean="0"/>
              <a:t>DMR-1644779; </a:t>
            </a:r>
            <a:r>
              <a:rPr lang="en-US" sz="1050" dirty="0"/>
              <a:t>NSF </a:t>
            </a:r>
            <a:r>
              <a:rPr lang="en-US" sz="1050" dirty="0" smtClean="0"/>
              <a:t>DMR-1839796</a:t>
            </a:r>
            <a:r>
              <a:rPr lang="en-US" sz="1050" kern="1200" dirty="0" smtClean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38100" y="11461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D88B07-F372-2C41-9544-330C3E138C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524" y="1341120"/>
            <a:ext cx="1203847" cy="2110716"/>
          </a:xfrm>
          <a:prstGeom prst="rect">
            <a:avLst/>
          </a:prstGeom>
        </p:spPr>
      </p:pic>
      <p:pic>
        <p:nvPicPr>
          <p:cNvPr id="18" name="Picture 17" descr="A picture containing indoor, kitchen, engine, table&#10;&#10;Description automatically generated">
            <a:extLst>
              <a:ext uri="{FF2B5EF4-FFF2-40B4-BE49-F238E27FC236}">
                <a16:creationId xmlns:a16="http://schemas.microsoft.com/office/drawing/2014/main" id="{933FA392-C80D-6947-A4A7-592C1DC66F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232" y="1330960"/>
            <a:ext cx="1539240" cy="2087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467CA3-7DDE-C44E-9B85-5208579E7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9345" y="3507953"/>
            <a:ext cx="4398615" cy="32955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8C2712-50CE-B84B-956E-BCC617AA6B94}"/>
              </a:ext>
            </a:extLst>
          </p:cNvPr>
          <p:cNvSpPr txBox="1"/>
          <p:nvPr/>
        </p:nvSpPr>
        <p:spPr>
          <a:xfrm>
            <a:off x="5675073" y="1258276"/>
            <a:ext cx="1899072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050" b="1" dirty="0" smtClean="0"/>
              <a:t>Fig 1: </a:t>
            </a:r>
            <a:r>
              <a:rPr lang="en-US" sz="1050" dirty="0" smtClean="0"/>
              <a:t>Reinforcement </a:t>
            </a:r>
            <a:r>
              <a:rPr lang="en-US" sz="1050" dirty="0"/>
              <a:t>is </a:t>
            </a:r>
            <a:r>
              <a:rPr lang="en-US" sz="1050" dirty="0" smtClean="0"/>
              <a:t>          co-wound </a:t>
            </a:r>
            <a:r>
              <a:rPr lang="en-US" sz="1050" dirty="0"/>
              <a:t>between each pair of </a:t>
            </a:r>
            <a:r>
              <a:rPr lang="en-US" sz="1050" dirty="0" smtClean="0"/>
              <a:t>REBCO tapes.         Image: E.Bosque, MagLab        </a:t>
            </a:r>
          </a:p>
          <a:p>
            <a:pPr>
              <a:spcBef>
                <a:spcPts val="300"/>
              </a:spcBef>
            </a:pPr>
            <a:r>
              <a:rPr lang="en-US" sz="1050" b="1" dirty="0" smtClean="0"/>
              <a:t>Fig </a:t>
            </a:r>
            <a:r>
              <a:rPr lang="en-US" sz="1050" b="1" dirty="0"/>
              <a:t>2</a:t>
            </a:r>
            <a:r>
              <a:rPr lang="en-US" sz="1050" b="1" dirty="0" smtClean="0"/>
              <a:t>: “</a:t>
            </a:r>
            <a:r>
              <a:rPr lang="en-US" sz="1050" dirty="0" smtClean="0"/>
              <a:t>Test </a:t>
            </a:r>
            <a:r>
              <a:rPr lang="en-US" sz="1050" dirty="0"/>
              <a:t>Coil </a:t>
            </a:r>
            <a:r>
              <a:rPr lang="en-US" sz="1050" dirty="0" smtClean="0"/>
              <a:t>0”, </a:t>
            </a:r>
            <a:r>
              <a:rPr lang="en-US" sz="1050" dirty="0"/>
              <a:t>wound and </a:t>
            </a:r>
            <a:r>
              <a:rPr lang="en-US" sz="1050" dirty="0" smtClean="0"/>
              <a:t>instrumented </a:t>
            </a:r>
            <a:r>
              <a:rPr lang="en-US" sz="1050" dirty="0"/>
              <a:t>just before being </a:t>
            </a:r>
            <a:r>
              <a:rPr lang="en-US" sz="1050" dirty="0" smtClean="0"/>
              <a:t>inserted into </a:t>
            </a:r>
            <a:r>
              <a:rPr lang="en-US" sz="1050" dirty="0"/>
              <a:t>a 12T test </a:t>
            </a:r>
            <a:r>
              <a:rPr lang="en-US" sz="1050" dirty="0" smtClean="0"/>
              <a:t>bed magnet           Image: B.Jarvis, MagLab</a:t>
            </a:r>
          </a:p>
          <a:p>
            <a:pPr>
              <a:spcBef>
                <a:spcPts val="300"/>
              </a:spcBef>
            </a:pPr>
            <a:r>
              <a:rPr lang="en-US" sz="1050" b="1" dirty="0"/>
              <a:t>Fig 3: </a:t>
            </a:r>
            <a:r>
              <a:rPr lang="en-US" sz="1050" dirty="0" smtClean="0"/>
              <a:t>(top) A </a:t>
            </a:r>
            <a:r>
              <a:rPr lang="en-US" sz="1050" dirty="0"/>
              <a:t>sampling of </a:t>
            </a:r>
            <a:r>
              <a:rPr lang="en-US" sz="1050" dirty="0" smtClean="0"/>
              <a:t>ten rapid (~250sec) </a:t>
            </a:r>
            <a:r>
              <a:rPr lang="en-US" sz="1050" dirty="0"/>
              <a:t>fatigue cycles to </a:t>
            </a:r>
            <a:r>
              <a:rPr lang="en-US" sz="1050" dirty="0" smtClean="0"/>
              <a:t>500A. </a:t>
            </a:r>
            <a:r>
              <a:rPr lang="en-US" sz="1050" dirty="0"/>
              <a:t>Voltages (bottom) </a:t>
            </a:r>
            <a:r>
              <a:rPr lang="en-US" sz="1050" dirty="0" smtClean="0"/>
              <a:t>show </a:t>
            </a:r>
            <a:r>
              <a:rPr lang="en-US" sz="1050" dirty="0"/>
              <a:t>a healthy coil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4480462" y="1348990"/>
            <a:ext cx="2041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31392" y="1333749"/>
            <a:ext cx="2041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26002" y="3647136"/>
            <a:ext cx="2041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4411496" y="1254442"/>
            <a:ext cx="4696944" cy="5570705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2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76CB6D853C64B89835FD2B25191F7" ma:contentTypeVersion="1" ma:contentTypeDescription="Create a new document." ma:contentTypeScope="" ma:versionID="c65b3aeb76beb82d9b928cfbb17b6307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222D83-42BF-4F69-80FF-794BE9529DB9}"/>
</file>

<file path=customXml/itemProps2.xml><?xml version="1.0" encoding="utf-8"?>
<ds:datastoreItem xmlns:ds="http://schemas.openxmlformats.org/officeDocument/2006/customXml" ds:itemID="{A5DD92A0-C761-48D7-B044-E68F39F808D9}"/>
</file>

<file path=customXml/itemProps3.xml><?xml version="1.0" encoding="utf-8"?>
<ds:datastoreItem xmlns:ds="http://schemas.openxmlformats.org/officeDocument/2006/customXml" ds:itemID="{A561C1AC-FD71-434B-9C0B-A7563AACC8C7}"/>
</file>

<file path=docProps/app.xml><?xml version="1.0" encoding="utf-8"?>
<Properties xmlns="http://schemas.openxmlformats.org/officeDocument/2006/extended-properties" xmlns:vt="http://schemas.openxmlformats.org/officeDocument/2006/docPropsVTypes">
  <TotalTime>6010</TotalTime>
  <Words>876</Words>
  <Application>Microsoft Office PowerPoint</Application>
  <PresentationFormat>On-screen Show (4:3)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151</cp:revision>
  <cp:lastPrinted>2019-07-16T13:07:28Z</cp:lastPrinted>
  <dcterms:created xsi:type="dcterms:W3CDTF">2004-08-07T03:10:56Z</dcterms:created>
  <dcterms:modified xsi:type="dcterms:W3CDTF">2021-01-15T19:34:07Z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0x0101006EE76CB6D853C64B89835FD2B25191F7</vt:lpwstr>
  </property>
</Properties>
</file>