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43D04"/>
    <a:srgbClr val="00117E"/>
    <a:srgbClr val="B268B2"/>
    <a:srgbClr val="B8B8B8"/>
    <a:srgbClr val="8C8C8C"/>
    <a:srgbClr val="D86BD7"/>
    <a:srgbClr val="0028D5"/>
    <a:srgbClr val="0C660C"/>
    <a:srgbClr val="3139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81" autoAdjust="0"/>
    <p:restoredTop sz="89393" autoAdjust="0"/>
  </p:normalViewPr>
  <p:slideViewPr>
    <p:cSldViewPr snapToGrid="0">
      <p:cViewPr varScale="1">
        <p:scale>
          <a:sx n="119" d="100"/>
          <a:sy n="119" d="100"/>
        </p:scale>
        <p:origin x="7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doi.org/10.1021/jacs.0c0846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1/jacs.0c08460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NSF logo.jpg">
            <a:extLst>
              <a:ext uri="{FF2B5EF4-FFF2-40B4-BE49-F238E27FC236}">
                <a16:creationId xmlns:a16="http://schemas.microsoft.com/office/drawing/2014/main" id="{F38E2232-1D3F-2748-A345-DB18D6793A7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82426" y="65435"/>
            <a:ext cx="1017188" cy="1023315"/>
          </a:xfrm>
          <a:prstGeom prst="rect">
            <a:avLst/>
          </a:prstGeom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672" y="1248189"/>
            <a:ext cx="4419601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Magnetic molecules that retain their magnetization below a characteristic blocking temperature (T</a:t>
            </a:r>
            <a:r>
              <a:rPr lang="en-US" sz="1200" baseline="-25000" dirty="0"/>
              <a:t>B</a:t>
            </a:r>
            <a:r>
              <a:rPr lang="en-US" sz="1200" dirty="0"/>
              <a:t>) – so-called single-molecule magnets (SMMs) – are of great interest for future information storage technologies. Up to now, attempts at coupling multiple anisotropic magnetic ions have involved weak </a:t>
            </a:r>
            <a:r>
              <a:rPr lang="en-US" sz="1200" dirty="0" err="1"/>
              <a:t>superexchange</a:t>
            </a:r>
            <a:r>
              <a:rPr lang="en-US" sz="1200" dirty="0"/>
              <a:t> interactions mediated via non-magnetic bridging atoms. </a:t>
            </a:r>
            <a:r>
              <a:rPr lang="en-US" sz="1200" i="1" u="sng" dirty="0"/>
              <a:t>This study demonstrates direct metal-metal orbital overlap in a series of M</a:t>
            </a:r>
            <a:r>
              <a:rPr lang="en-US" sz="1200" i="1" u="sng" baseline="-25000" dirty="0"/>
              <a:t>4</a:t>
            </a:r>
            <a:r>
              <a:rPr lang="en-US" sz="1200" i="1" u="sng" dirty="0"/>
              <a:t> (M = Ni, Cu) clusters, resulting in </a:t>
            </a:r>
            <a:r>
              <a:rPr lang="en-US" sz="1200" i="1" u="sng" spc="-10" dirty="0"/>
              <a:t>itinerant electron magnetism similar to metallic ferromagnets. </a:t>
            </a:r>
          </a:p>
          <a:p>
            <a:pPr algn="just"/>
            <a:endParaRPr lang="en-US" sz="1200" dirty="0"/>
          </a:p>
          <a:p>
            <a:pPr algn="just"/>
            <a:r>
              <a:rPr lang="en-US" sz="1200" dirty="0" smtClean="0"/>
              <a:t>High-field, high-frequency (from 112GHz to 519GHz) </a:t>
            </a:r>
            <a:r>
              <a:rPr lang="en-US" sz="1200" dirty="0"/>
              <a:t>electron paramagnetic resonance (HFEPR) measurements were performed on neutral and cationic forms of [Ni</a:t>
            </a:r>
            <a:r>
              <a:rPr lang="en-US" sz="1200" baseline="-25000" dirty="0"/>
              <a:t>4</a:t>
            </a:r>
            <a:r>
              <a:rPr lang="en-US" sz="1200" dirty="0"/>
              <a:t>(NP</a:t>
            </a:r>
            <a:r>
              <a:rPr lang="en-US" sz="1200" baseline="30000" dirty="0"/>
              <a:t>t</a:t>
            </a:r>
            <a:r>
              <a:rPr lang="en-US" sz="1200" dirty="0"/>
              <a:t>Bu</a:t>
            </a:r>
            <a:r>
              <a:rPr lang="en-US" sz="1200" baseline="-25000" dirty="0"/>
              <a:t>3</a:t>
            </a:r>
            <a:r>
              <a:rPr lang="en-US" sz="1200" dirty="0"/>
              <a:t>)</a:t>
            </a:r>
            <a:r>
              <a:rPr lang="en-US" sz="1200" baseline="-25000" dirty="0"/>
              <a:t>4</a:t>
            </a:r>
            <a:r>
              <a:rPr lang="en-US" sz="1200" dirty="0"/>
              <a:t>]</a:t>
            </a:r>
            <a:r>
              <a:rPr lang="en-US" sz="1200" baseline="30000" dirty="0"/>
              <a:t>0/+</a:t>
            </a:r>
            <a:r>
              <a:rPr lang="en-US" sz="1200" dirty="0"/>
              <a:t> (</a:t>
            </a:r>
            <a:r>
              <a:rPr lang="en-US" sz="1200" baseline="30000" dirty="0" err="1"/>
              <a:t>t</a:t>
            </a:r>
            <a:r>
              <a:rPr lang="en-US" sz="1200" dirty="0" err="1"/>
              <a:t>Bu</a:t>
            </a:r>
            <a:r>
              <a:rPr lang="en-US" sz="1200" dirty="0"/>
              <a:t> = </a:t>
            </a:r>
            <a:r>
              <a:rPr lang="en-US" sz="1200" i="1" dirty="0"/>
              <a:t>tert</a:t>
            </a:r>
            <a:r>
              <a:rPr lang="en-US" sz="1200" dirty="0"/>
              <a:t>-butyl, see Figure) in order to accurately ascertain the spin ground states and interaction parameters associated with these new SMMs. </a:t>
            </a:r>
            <a:r>
              <a:rPr lang="en-US" sz="1200" i="1" u="sng" dirty="0"/>
              <a:t>High-fields and frequencies were essential due to very large spectral </a:t>
            </a:r>
            <a:r>
              <a:rPr lang="en-US" sz="1200" i="1" u="sng" dirty="0" err="1"/>
              <a:t>splittings</a:t>
            </a:r>
            <a:r>
              <a:rPr lang="en-US" sz="1200" i="1" u="sng" dirty="0"/>
              <a:t> resulting from strong magnetic anisotropy</a:t>
            </a:r>
            <a:r>
              <a:rPr lang="en-US" sz="1200" dirty="0"/>
              <a:t>.</a:t>
            </a:r>
          </a:p>
          <a:p>
            <a:pPr algn="just"/>
            <a:endParaRPr lang="en-US" sz="1200" dirty="0"/>
          </a:p>
          <a:p>
            <a:pPr algn="just"/>
            <a:r>
              <a:rPr lang="en-US" sz="1200" dirty="0"/>
              <a:t>The combination of HFEPR and magnetic data with correlated electronic structure calculations provides fundamental insights into the electronic itinerancy and strong ferromagnetic coupling in molecules featuring direct metal-metal orbital overlap. As such, </a:t>
            </a:r>
            <a:r>
              <a:rPr lang="en-US" sz="1200" i="1" u="sng" dirty="0"/>
              <a:t>these investigations suggest new strategies for designing SMMs with strongly coupled giant spin ground states and enhanced blocking temperatures.</a:t>
            </a: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95801" y="1325562"/>
            <a:ext cx="4572000" cy="47513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EB66C5D-4FC3-FF4E-8FA6-945111C29DD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35"/>
          <a:stretch/>
        </p:blipFill>
        <p:spPr>
          <a:xfrm>
            <a:off x="7328747" y="1620360"/>
            <a:ext cx="1728619" cy="18086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86B0DF-0B07-4447-B5BD-0E81E811FC96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404" y="1349431"/>
            <a:ext cx="2856500" cy="380866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08D24F5-7246-D240-A44E-C181F09A4FA9}"/>
              </a:ext>
            </a:extLst>
          </p:cNvPr>
          <p:cNvSpPr/>
          <p:nvPr/>
        </p:nvSpPr>
        <p:spPr>
          <a:xfrm>
            <a:off x="7721601" y="3520620"/>
            <a:ext cx="121919" cy="11665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7000"/>
                  <a:lumOff val="3000"/>
                </a:schemeClr>
              </a:gs>
              <a:gs pos="50000">
                <a:srgbClr val="0C660C"/>
              </a:gs>
              <a:gs pos="100000">
                <a:srgbClr val="043D04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FBB2220-01DB-F445-BC69-1899E1879875}"/>
              </a:ext>
            </a:extLst>
          </p:cNvPr>
          <p:cNvSpPr/>
          <p:nvPr/>
        </p:nvSpPr>
        <p:spPr>
          <a:xfrm>
            <a:off x="7721600" y="3695013"/>
            <a:ext cx="121919" cy="11665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7000"/>
                  <a:lumOff val="3000"/>
                </a:schemeClr>
              </a:gs>
              <a:gs pos="50000">
                <a:srgbClr val="0028D5"/>
              </a:gs>
              <a:gs pos="100000">
                <a:srgbClr val="00117E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BCB9901-F0B9-8245-8A03-65575240C1B8}"/>
              </a:ext>
            </a:extLst>
          </p:cNvPr>
          <p:cNvSpPr/>
          <p:nvPr/>
        </p:nvSpPr>
        <p:spPr>
          <a:xfrm>
            <a:off x="7721599" y="3869406"/>
            <a:ext cx="121919" cy="11665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7000"/>
                  <a:lumOff val="3000"/>
                </a:schemeClr>
              </a:gs>
              <a:gs pos="49000">
                <a:srgbClr val="D86BD7"/>
              </a:gs>
              <a:gs pos="100000">
                <a:srgbClr val="B268B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B593A3A-24A2-F94C-B8FB-0A91B92E02E4}"/>
              </a:ext>
            </a:extLst>
          </p:cNvPr>
          <p:cNvSpPr/>
          <p:nvPr/>
        </p:nvSpPr>
        <p:spPr>
          <a:xfrm>
            <a:off x="7721599" y="4043799"/>
            <a:ext cx="121919" cy="11665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7000"/>
                  <a:lumOff val="3000"/>
                </a:schemeClr>
              </a:gs>
              <a:gs pos="49000">
                <a:srgbClr val="B8B8B8"/>
              </a:gs>
              <a:gs pos="100000">
                <a:srgbClr val="8C8C8C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A31D57-DE85-0249-B2CC-57867035BA63}"/>
              </a:ext>
            </a:extLst>
          </p:cNvPr>
          <p:cNvSpPr/>
          <p:nvPr/>
        </p:nvSpPr>
        <p:spPr>
          <a:xfrm>
            <a:off x="7504729" y="1354550"/>
            <a:ext cx="15039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[Ni</a:t>
            </a:r>
            <a:r>
              <a:rPr lang="en-US" sz="1400" b="1" baseline="-25000" dirty="0"/>
              <a:t>4</a:t>
            </a:r>
            <a:r>
              <a:rPr lang="en-US" sz="1400" b="1" dirty="0"/>
              <a:t>(NP</a:t>
            </a:r>
            <a:r>
              <a:rPr lang="en-US" sz="1400" b="1" baseline="30000" dirty="0"/>
              <a:t>t</a:t>
            </a:r>
            <a:r>
              <a:rPr lang="en-US" sz="1400" b="1" dirty="0"/>
              <a:t>Bu</a:t>
            </a:r>
            <a:r>
              <a:rPr lang="en-US" sz="1400" b="1" baseline="-25000" dirty="0"/>
              <a:t>3</a:t>
            </a:r>
            <a:r>
              <a:rPr lang="en-US" sz="1400" b="1" dirty="0"/>
              <a:t>)</a:t>
            </a:r>
            <a:r>
              <a:rPr lang="en-US" sz="1400" b="1" baseline="-25000" dirty="0"/>
              <a:t>4</a:t>
            </a:r>
            <a:r>
              <a:rPr lang="en-US" sz="1400" b="1" dirty="0"/>
              <a:t>]</a:t>
            </a:r>
            <a:r>
              <a:rPr lang="en-US" sz="1400" b="1" baseline="30000" dirty="0"/>
              <a:t>0/+</a:t>
            </a:r>
            <a:endParaRPr lang="en-US" sz="1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FDA7BD-219D-9148-A2FA-2CBBA67DBB50}"/>
              </a:ext>
            </a:extLst>
          </p:cNvPr>
          <p:cNvSpPr txBox="1"/>
          <p:nvPr/>
        </p:nvSpPr>
        <p:spPr>
          <a:xfrm>
            <a:off x="7900360" y="3435071"/>
            <a:ext cx="6014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Nickel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DE1FD3-5FAA-C245-86E1-E3A7DE446F79}"/>
              </a:ext>
            </a:extLst>
          </p:cNvPr>
          <p:cNvSpPr txBox="1"/>
          <p:nvPr/>
        </p:nvSpPr>
        <p:spPr>
          <a:xfrm>
            <a:off x="7903817" y="3614841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Nitrogen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755D5FC-B979-DF46-90D5-0CAB1C191340}"/>
              </a:ext>
            </a:extLst>
          </p:cNvPr>
          <p:cNvSpPr txBox="1"/>
          <p:nvPr/>
        </p:nvSpPr>
        <p:spPr>
          <a:xfrm>
            <a:off x="7903817" y="3789856"/>
            <a:ext cx="1002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Phosphorus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21029A-0727-2C4C-B1F3-EA01373FBB4B}"/>
              </a:ext>
            </a:extLst>
          </p:cNvPr>
          <p:cNvSpPr txBox="1"/>
          <p:nvPr/>
        </p:nvSpPr>
        <p:spPr>
          <a:xfrm>
            <a:off x="7901140" y="396212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Carbon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D2E-C163-454C-850D-9483A8655EC4}"/>
              </a:ext>
            </a:extLst>
          </p:cNvPr>
          <p:cNvSpPr/>
          <p:nvPr/>
        </p:nvSpPr>
        <p:spPr>
          <a:xfrm>
            <a:off x="4468708" y="5167739"/>
            <a:ext cx="463090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b="1" dirty="0"/>
              <a:t>Figure:</a:t>
            </a:r>
            <a:r>
              <a:rPr lang="en-US" sz="1000" dirty="0"/>
              <a:t> (Left) Multi-frequency, derivative-mode (</a:t>
            </a:r>
            <a:r>
              <a:rPr lang="en-US" sz="1000" dirty="0" err="1"/>
              <a:t>d</a:t>
            </a:r>
            <a:r>
              <a:rPr lang="en-US" sz="1000" i="1" dirty="0" err="1"/>
              <a:t>I</a:t>
            </a:r>
            <a:r>
              <a:rPr lang="en-US" sz="1000" dirty="0"/>
              <a:t>/dB, where </a:t>
            </a:r>
            <a:r>
              <a:rPr lang="en-US" sz="1000" i="1" dirty="0"/>
              <a:t>I</a:t>
            </a:r>
            <a:r>
              <a:rPr lang="en-US" sz="1000" dirty="0"/>
              <a:t> is transmitted intensity) HFEPR spectra for powder samples of (a) neutral and (b) cationic [Ni</a:t>
            </a:r>
            <a:r>
              <a:rPr lang="en-US" sz="1000" baseline="-25000" dirty="0"/>
              <a:t>4</a:t>
            </a:r>
            <a:r>
              <a:rPr lang="en-US" sz="1000" dirty="0"/>
              <a:t>(NP</a:t>
            </a:r>
            <a:r>
              <a:rPr lang="en-US" sz="1000" baseline="30000" dirty="0"/>
              <a:t>t</a:t>
            </a:r>
            <a:r>
              <a:rPr lang="en-US" sz="1000" dirty="0"/>
              <a:t>Bu</a:t>
            </a:r>
            <a:r>
              <a:rPr lang="en-US" sz="1000" baseline="-25000" dirty="0"/>
              <a:t>3</a:t>
            </a:r>
            <a:r>
              <a:rPr lang="en-US" sz="1000" dirty="0"/>
              <a:t>)</a:t>
            </a:r>
            <a:r>
              <a:rPr lang="en-US" sz="1000" baseline="-25000" dirty="0"/>
              <a:t>4</a:t>
            </a:r>
            <a:r>
              <a:rPr lang="en-US" sz="1000" dirty="0"/>
              <a:t>]</a:t>
            </a:r>
            <a:r>
              <a:rPr lang="en-US" sz="1000" baseline="30000" dirty="0"/>
              <a:t>0</a:t>
            </a:r>
            <a:r>
              <a:rPr lang="en-US" sz="1000" baseline="30000" dirty="0" smtClean="0"/>
              <a:t>/+</a:t>
            </a:r>
            <a:r>
              <a:rPr lang="en-US" sz="1000" dirty="0" smtClean="0"/>
              <a:t>. Spectral </a:t>
            </a:r>
            <a:r>
              <a:rPr lang="en-US" sz="1000" dirty="0"/>
              <a:t>simulations are included with the experimental data. (Right) Molecular structure along with the deduced spin states and axial zero-field splitting parameters, </a:t>
            </a:r>
            <a:r>
              <a:rPr lang="en-US" sz="1000" i="1" dirty="0"/>
              <a:t>D</a:t>
            </a:r>
            <a:r>
              <a:rPr lang="en-US" sz="1000" dirty="0"/>
              <a:t>, a measure of the associated magnetic anisotropy.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82FB95-B292-CC45-A764-0714D6635A9B}"/>
              </a:ext>
            </a:extLst>
          </p:cNvPr>
          <p:cNvSpPr/>
          <p:nvPr/>
        </p:nvSpPr>
        <p:spPr>
          <a:xfrm>
            <a:off x="7456312" y="4237805"/>
            <a:ext cx="15359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AutoNum type="alphaLcParenBoth"/>
              <a:tabLst>
                <a:tab pos="282575" algn="l"/>
              </a:tabLst>
            </a:pPr>
            <a:r>
              <a:rPr lang="en-US" sz="1200" dirty="0"/>
              <a:t> 	Spin, </a:t>
            </a:r>
            <a:r>
              <a:rPr lang="en-US" sz="1200" i="1" dirty="0"/>
              <a:t>S</a:t>
            </a:r>
            <a:r>
              <a:rPr lang="en-US" sz="1200" dirty="0"/>
              <a:t> = 2</a:t>
            </a:r>
          </a:p>
          <a:p>
            <a:pPr>
              <a:tabLst>
                <a:tab pos="282575" algn="l"/>
              </a:tabLst>
            </a:pPr>
            <a:r>
              <a:rPr lang="en-US" sz="1200" dirty="0"/>
              <a:t>     	</a:t>
            </a:r>
            <a:r>
              <a:rPr lang="en-US" sz="1200" i="1" dirty="0"/>
              <a:t>D</a:t>
            </a:r>
            <a:r>
              <a:rPr lang="en-US" sz="1200" dirty="0"/>
              <a:t> = −1.93 cm</a:t>
            </a:r>
            <a:r>
              <a:rPr lang="en-US" sz="1200" baseline="30000" dirty="0"/>
              <a:t>-1</a:t>
            </a:r>
          </a:p>
          <a:p>
            <a:pPr>
              <a:tabLst>
                <a:tab pos="282575" algn="l"/>
              </a:tabLst>
            </a:pPr>
            <a:r>
              <a:rPr lang="en-US" sz="1200" dirty="0"/>
              <a:t>(b) 	Spin </a:t>
            </a:r>
            <a:r>
              <a:rPr lang="en-US" sz="1200" i="1" dirty="0"/>
              <a:t>S</a:t>
            </a:r>
            <a:r>
              <a:rPr lang="en-US" sz="1200" dirty="0"/>
              <a:t> = </a:t>
            </a:r>
            <a:r>
              <a:rPr lang="en-US" sz="1200" baseline="30000" dirty="0"/>
              <a:t>5</a:t>
            </a:r>
            <a:r>
              <a:rPr lang="en-US" sz="1200" dirty="0"/>
              <a:t>/</a:t>
            </a:r>
            <a:r>
              <a:rPr lang="en-US" sz="1200" baseline="-25000" dirty="0"/>
              <a:t>2</a:t>
            </a:r>
            <a:endParaRPr lang="en-US" sz="1200" dirty="0"/>
          </a:p>
          <a:p>
            <a:pPr>
              <a:tabLst>
                <a:tab pos="282575" algn="l"/>
              </a:tabLst>
            </a:pPr>
            <a:r>
              <a:rPr lang="en-US" sz="1200" dirty="0"/>
              <a:t>	</a:t>
            </a:r>
            <a:r>
              <a:rPr lang="en-US" sz="1200" i="1" dirty="0"/>
              <a:t>D</a:t>
            </a:r>
            <a:r>
              <a:rPr lang="en-US" sz="1200" dirty="0"/>
              <a:t> = +7.95 cm</a:t>
            </a:r>
            <a:r>
              <a:rPr lang="en-US" sz="1200" baseline="30000" dirty="0"/>
              <a:t>-1</a:t>
            </a:r>
            <a:endParaRPr lang="en-US" sz="1200" dirty="0"/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38100" y="6105379"/>
            <a:ext cx="906151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EMR program, 15/17 Tesla Transmission Spectrometer.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err="1">
                <a:solidFill>
                  <a:srgbClr val="333399"/>
                </a:solidFill>
              </a:rPr>
              <a:t>Chakarawet</a:t>
            </a:r>
            <a:r>
              <a:rPr lang="en-US" sz="1100" dirty="0">
                <a:solidFill>
                  <a:srgbClr val="333399"/>
                </a:solidFill>
              </a:rPr>
              <a:t>, K.; </a:t>
            </a:r>
            <a:r>
              <a:rPr lang="en-US" sz="1100" dirty="0" err="1">
                <a:solidFill>
                  <a:srgbClr val="333399"/>
                </a:solidFill>
              </a:rPr>
              <a:t>Atanasov</a:t>
            </a:r>
            <a:r>
              <a:rPr lang="en-US" sz="1100" dirty="0">
                <a:solidFill>
                  <a:srgbClr val="333399"/>
                </a:solidFill>
              </a:rPr>
              <a:t>, M. E.; </a:t>
            </a:r>
            <a:r>
              <a:rPr lang="en-US" sz="1100" dirty="0" err="1">
                <a:solidFill>
                  <a:srgbClr val="333399"/>
                </a:solidFill>
              </a:rPr>
              <a:t>Marbey</a:t>
            </a:r>
            <a:r>
              <a:rPr lang="en-US" sz="1100" dirty="0">
                <a:solidFill>
                  <a:srgbClr val="333399"/>
                </a:solidFill>
              </a:rPr>
              <a:t>, J.; Bunting, P. C.; Neese, F.; Hill, S.; Long, J. R., </a:t>
            </a:r>
            <a:r>
              <a:rPr lang="en-US" sz="1100" i="1" dirty="0">
                <a:solidFill>
                  <a:srgbClr val="333399"/>
                </a:solidFill>
              </a:rPr>
              <a:t>Strong Electronic and Magnetic Coupling in M4 (M = Ni, Cu) Clusters via Direct Orbital Interactions Between Low-Coordinate Metal Centers,</a:t>
            </a:r>
            <a:r>
              <a:rPr lang="en-US" sz="1100" dirty="0">
                <a:solidFill>
                  <a:srgbClr val="333399"/>
                </a:solidFill>
              </a:rPr>
              <a:t> Journal of the American Chemical Society, </a:t>
            </a:r>
            <a:r>
              <a:rPr lang="en-US" sz="1100" b="1" dirty="0">
                <a:solidFill>
                  <a:srgbClr val="333399"/>
                </a:solidFill>
              </a:rPr>
              <a:t>142</a:t>
            </a:r>
            <a:r>
              <a:rPr lang="en-US" sz="1100" dirty="0">
                <a:solidFill>
                  <a:srgbClr val="333399"/>
                </a:solidFill>
              </a:rPr>
              <a:t>, 19161-19169 (2020) </a:t>
            </a:r>
            <a:r>
              <a:rPr lang="en-US" sz="1100" dirty="0">
                <a:solidFill>
                  <a:srgbClr val="333399"/>
                </a:solidFill>
                <a:hlinkClick r:id="rId7"/>
              </a:rPr>
              <a:t>doi.org/10.1021/jacs.0c08460</a:t>
            </a:r>
            <a:endParaRPr lang="en-US" sz="1200" dirty="0">
              <a:solidFill>
                <a:srgbClr val="333399"/>
              </a:solidFill>
            </a:endParaRPr>
          </a:p>
        </p:txBody>
      </p:sp>
      <p:sp>
        <p:nvSpPr>
          <p:cNvPr id="28" name="Text Box 62">
            <a:extLst>
              <a:ext uri="{FF2B5EF4-FFF2-40B4-BE49-F238E27FC236}">
                <a16:creationId xmlns:a16="http://schemas.microsoft.com/office/drawing/2014/main" id="{56037ACD-0351-6A45-A0D1-6A2D47169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91" y="-6754"/>
            <a:ext cx="750802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spc="-10" dirty="0"/>
              <a:t>Strong Magnetic Coupling in </a:t>
            </a:r>
            <a:r>
              <a:rPr lang="en-US" sz="1600" b="1" kern="1200" spc="-10" dirty="0" smtClean="0"/>
              <a:t>Molecular Magnets </a:t>
            </a:r>
          </a:p>
          <a:p>
            <a:pPr algn="ctr">
              <a:spcBef>
                <a:spcPts val="0"/>
              </a:spcBef>
            </a:pPr>
            <a:r>
              <a:rPr lang="en-US" sz="1600" b="1" kern="1200" spc="-10" dirty="0" smtClean="0"/>
              <a:t>through </a:t>
            </a:r>
            <a:r>
              <a:rPr lang="en-US" sz="1600" b="1" kern="1200" spc="-10" dirty="0"/>
              <a:t>Direct Metal-Metal </a:t>
            </a:r>
            <a:r>
              <a:rPr lang="en-US" sz="1600" b="1" kern="1200" spc="-10" dirty="0" smtClean="0"/>
              <a:t>Bonds</a:t>
            </a: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K. Chakarawet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M. Atanasov</a:t>
            </a:r>
            <a:r>
              <a:rPr lang="en-US" sz="1100" kern="1200" baseline="30000" dirty="0"/>
              <a:t>2,3</a:t>
            </a:r>
            <a:r>
              <a:rPr lang="en-US" sz="1100" kern="1200" dirty="0"/>
              <a:t>, </a:t>
            </a:r>
            <a:r>
              <a:rPr lang="en-US" sz="1100" dirty="0"/>
              <a:t>J. Marbey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</a:t>
            </a:r>
            <a:r>
              <a:rPr lang="en-US" sz="1100" dirty="0"/>
              <a:t>P. C. Bunting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F. Neese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S. Hill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 and J. R. Long</a:t>
            </a:r>
            <a:r>
              <a:rPr lang="en-US" sz="1100" kern="1200" baseline="30000" dirty="0"/>
              <a:t>1,5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UC Berkeley; 2. Max Planck Inst. for Coal Research; 3. Bulgarian Academy of Science; 4. NHMFL FSU; 5. LBNL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 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</a:t>
            </a:r>
            <a:r>
              <a:rPr lang="en-US" sz="1050" dirty="0"/>
              <a:t>S. Hill (NSF DMR-1610226); J</a:t>
            </a:r>
            <a:r>
              <a:rPr lang="en-US" sz="1050" kern="1200" dirty="0"/>
              <a:t>. R. Long (NSF CHE-1800252).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29" name="Line 42"/>
          <p:cNvSpPr>
            <a:spLocks noChangeShapeType="1"/>
          </p:cNvSpPr>
          <p:nvPr/>
        </p:nvSpPr>
        <p:spPr bwMode="auto">
          <a:xfrm>
            <a:off x="38100" y="1189679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38100" y="6105379"/>
            <a:ext cx="906151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EMR program, 15/17 Tesla Transmission Spectrometer.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err="1">
                <a:solidFill>
                  <a:srgbClr val="333399"/>
                </a:solidFill>
              </a:rPr>
              <a:t>Chakarawet</a:t>
            </a:r>
            <a:r>
              <a:rPr lang="en-US" sz="1100" dirty="0">
                <a:solidFill>
                  <a:srgbClr val="333399"/>
                </a:solidFill>
              </a:rPr>
              <a:t>, K.; </a:t>
            </a:r>
            <a:r>
              <a:rPr lang="en-US" sz="1100" dirty="0" err="1">
                <a:solidFill>
                  <a:srgbClr val="333399"/>
                </a:solidFill>
              </a:rPr>
              <a:t>Atanasov</a:t>
            </a:r>
            <a:r>
              <a:rPr lang="en-US" sz="1100" dirty="0">
                <a:solidFill>
                  <a:srgbClr val="333399"/>
                </a:solidFill>
              </a:rPr>
              <a:t>, M. E.; </a:t>
            </a:r>
            <a:r>
              <a:rPr lang="en-US" sz="1100" dirty="0" err="1">
                <a:solidFill>
                  <a:srgbClr val="333399"/>
                </a:solidFill>
              </a:rPr>
              <a:t>Marbey</a:t>
            </a:r>
            <a:r>
              <a:rPr lang="en-US" sz="1100" dirty="0">
                <a:solidFill>
                  <a:srgbClr val="333399"/>
                </a:solidFill>
              </a:rPr>
              <a:t>, J.; Bunting, P. C.; Neese, F.; Hill, S.; Long, J. R., </a:t>
            </a:r>
            <a:r>
              <a:rPr lang="en-US" sz="1100" i="1" dirty="0">
                <a:solidFill>
                  <a:srgbClr val="333399"/>
                </a:solidFill>
              </a:rPr>
              <a:t>Strong Electronic and Magnetic Coupling in M4 (M = Ni, Cu) Clusters via Direct Orbital Interactions Between Low-Coordinate Metal Centers,</a:t>
            </a:r>
            <a:r>
              <a:rPr lang="en-US" sz="1100" dirty="0">
                <a:solidFill>
                  <a:srgbClr val="333399"/>
                </a:solidFill>
              </a:rPr>
              <a:t> Journal of the American Chemical Society, </a:t>
            </a:r>
            <a:r>
              <a:rPr lang="en-US" sz="1100" b="1" dirty="0">
                <a:solidFill>
                  <a:srgbClr val="333399"/>
                </a:solidFill>
              </a:rPr>
              <a:t>142</a:t>
            </a:r>
            <a:r>
              <a:rPr lang="en-US" sz="1100" dirty="0">
                <a:solidFill>
                  <a:srgbClr val="333399"/>
                </a:solidFill>
              </a:rPr>
              <a:t>, 19161-19169 (2020) </a:t>
            </a:r>
            <a:r>
              <a:rPr lang="en-US" sz="1100" dirty="0">
                <a:solidFill>
                  <a:srgbClr val="333399"/>
                </a:solidFill>
                <a:hlinkClick r:id="rId3"/>
              </a:rPr>
              <a:t>doi.org/10.1021/jacs.0c08460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7" name="Rectangle 49">
            <a:extLst>
              <a:ext uri="{FF2B5EF4-FFF2-40B4-BE49-F238E27FC236}">
                <a16:creationId xmlns:a16="http://schemas.microsoft.com/office/drawing/2014/main" id="{1FB03601-74A3-8749-93E6-31A771394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1" y="1325562"/>
            <a:ext cx="4572000" cy="47513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1" name="Picture 20" descr="NSF logo.jpg">
            <a:extLst>
              <a:ext uri="{FF2B5EF4-FFF2-40B4-BE49-F238E27FC236}">
                <a16:creationId xmlns:a16="http://schemas.microsoft.com/office/drawing/2014/main" id="{86C219EB-D119-9B47-BC2E-4513683A1FC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82426" y="65435"/>
            <a:ext cx="1017188" cy="1023315"/>
          </a:xfrm>
          <a:prstGeom prst="rect">
            <a:avLst/>
          </a:prstGeom>
        </p:spPr>
      </p:pic>
      <p:sp>
        <p:nvSpPr>
          <p:cNvPr id="24" name="Text Box 28">
            <a:extLst>
              <a:ext uri="{FF2B5EF4-FFF2-40B4-BE49-F238E27FC236}">
                <a16:creationId xmlns:a16="http://schemas.microsoft.com/office/drawing/2014/main" id="{90ED5B99-C658-BC40-A20A-E4751D629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74" y="1449631"/>
            <a:ext cx="422196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>
                <a:latin typeface="Arial" charset="0"/>
              </a:rPr>
              <a:t>This study demonstrates the possibility of </a:t>
            </a:r>
            <a:r>
              <a:rPr lang="en-US" sz="1200" i="1" u="sng" dirty="0">
                <a:latin typeface="Arial" charset="0"/>
              </a:rPr>
              <a:t>designing magnetic molecules featuring direct metal-metal bonds, similar to those found in metallic ferromagnets such as elemental iron</a:t>
            </a:r>
            <a:r>
              <a:rPr lang="en-US" sz="1200" dirty="0">
                <a:latin typeface="Arial" charset="0"/>
              </a:rPr>
              <a:t>.</a:t>
            </a: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>
                <a:latin typeface="Arial" charset="0"/>
              </a:rPr>
              <a:t>The work identifies new strategies for bottom-up synthetic assembly of robust ferromagnetic nanoparticles using low-cost, earth-abundant elements that may one day operate at room temperature or above. Such objects hold promise for the development of future molecular-scale magnetic storage applications, featuring information densities exceeding those of current technologies by one to two orders of magnitude.</a:t>
            </a: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i="1" u="sng" dirty="0" smtClean="0">
                <a:latin typeface="Arial" charset="0"/>
              </a:rPr>
              <a:t>Due to the </a:t>
            </a:r>
            <a:r>
              <a:rPr lang="en-US" sz="1200" i="1" u="sng" dirty="0">
                <a:latin typeface="Arial" charset="0"/>
              </a:rPr>
              <a:t>strong magnetic interactions </a:t>
            </a:r>
            <a:r>
              <a:rPr lang="en-US" sz="1200" i="1" u="sng" dirty="0" smtClean="0">
                <a:latin typeface="Arial" charset="0"/>
              </a:rPr>
              <a:t>among </a:t>
            </a:r>
            <a:r>
              <a:rPr lang="en-US" sz="1200" i="1" u="sng" dirty="0">
                <a:latin typeface="Arial" charset="0"/>
              </a:rPr>
              <a:t>the itinerant electrons in these metallic nanoparticles, high magnetic fields combined with spectrometers covering a wide range of microwave frequencies are essential for gaining fundamental insights into this promising new class of magnetic materials</a:t>
            </a:r>
            <a:r>
              <a:rPr lang="en-US" sz="1200" dirty="0">
                <a:latin typeface="Arial" charset="0"/>
              </a:rPr>
              <a:t>. Such world-unique experimental capabilities can only be found within the </a:t>
            </a:r>
            <a:r>
              <a:rPr lang="en-US" sz="1200" dirty="0" err="1">
                <a:latin typeface="Arial" charset="0"/>
              </a:rPr>
              <a:t>MagLab’s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Electron </a:t>
            </a:r>
            <a:r>
              <a:rPr lang="en-US" sz="1200" dirty="0">
                <a:latin typeface="Arial" charset="0"/>
              </a:rPr>
              <a:t>M</a:t>
            </a:r>
            <a:r>
              <a:rPr lang="en-US" sz="1200" dirty="0" smtClean="0">
                <a:latin typeface="Arial" charset="0"/>
              </a:rPr>
              <a:t>agnetic </a:t>
            </a:r>
            <a:r>
              <a:rPr lang="en-US" sz="1200" dirty="0">
                <a:latin typeface="Arial" charset="0"/>
              </a:rPr>
              <a:t>R</a:t>
            </a:r>
            <a:r>
              <a:rPr lang="en-US" sz="1200" dirty="0" smtClean="0">
                <a:latin typeface="Arial" charset="0"/>
              </a:rPr>
              <a:t>esonance </a:t>
            </a:r>
            <a:r>
              <a:rPr lang="en-US" sz="1200" dirty="0">
                <a:latin typeface="Arial" charset="0"/>
              </a:rPr>
              <a:t>(EMR) facility.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6201230-EC2B-F24C-8A54-C5367FBF16B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35"/>
          <a:stretch/>
        </p:blipFill>
        <p:spPr>
          <a:xfrm>
            <a:off x="5236202" y="1247775"/>
            <a:ext cx="3672151" cy="3842178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1097F868-9E3C-2342-8E2A-59238267DD7A}"/>
              </a:ext>
            </a:extLst>
          </p:cNvPr>
          <p:cNvSpPr/>
          <p:nvPr/>
        </p:nvSpPr>
        <p:spPr>
          <a:xfrm>
            <a:off x="4598968" y="1438135"/>
            <a:ext cx="1503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Ni</a:t>
            </a:r>
            <a:r>
              <a:rPr lang="en-US" b="1" baseline="-25000" dirty="0"/>
              <a:t>4</a:t>
            </a:r>
            <a:r>
              <a:rPr lang="en-US" b="1" dirty="0"/>
              <a:t>(NP</a:t>
            </a:r>
            <a:r>
              <a:rPr lang="en-US" b="1" baseline="30000" dirty="0"/>
              <a:t>t</a:t>
            </a:r>
            <a:r>
              <a:rPr lang="en-US" b="1" dirty="0"/>
              <a:t>Bu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4</a:t>
            </a:r>
            <a:endParaRPr lang="en-US" b="1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EF56ED8-412F-0147-A687-0A43B536A106}"/>
              </a:ext>
            </a:extLst>
          </p:cNvPr>
          <p:cNvSpPr/>
          <p:nvPr/>
        </p:nvSpPr>
        <p:spPr>
          <a:xfrm>
            <a:off x="4646194" y="3839396"/>
            <a:ext cx="219527" cy="21996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7000"/>
                  <a:lumOff val="3000"/>
                </a:schemeClr>
              </a:gs>
              <a:gs pos="50000">
                <a:srgbClr val="0C660C"/>
              </a:gs>
              <a:gs pos="100000">
                <a:srgbClr val="043D04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0FC1CA5-4FEB-BF4C-A938-C68B39CAF89F}"/>
              </a:ext>
            </a:extLst>
          </p:cNvPr>
          <p:cNvSpPr/>
          <p:nvPr/>
        </p:nvSpPr>
        <p:spPr>
          <a:xfrm>
            <a:off x="4644336" y="4131212"/>
            <a:ext cx="221385" cy="21583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7000"/>
                  <a:lumOff val="3000"/>
                </a:schemeClr>
              </a:gs>
              <a:gs pos="50000">
                <a:srgbClr val="0028D5"/>
              </a:gs>
              <a:gs pos="100000">
                <a:srgbClr val="00117E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75A0AD5-4835-E842-9F92-9916BE5C160D}"/>
              </a:ext>
            </a:extLst>
          </p:cNvPr>
          <p:cNvSpPr/>
          <p:nvPr/>
        </p:nvSpPr>
        <p:spPr>
          <a:xfrm>
            <a:off x="4644336" y="4418901"/>
            <a:ext cx="221681" cy="221169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7000"/>
                  <a:lumOff val="3000"/>
                </a:schemeClr>
              </a:gs>
              <a:gs pos="49000">
                <a:srgbClr val="D86BD7"/>
              </a:gs>
              <a:gs pos="100000">
                <a:srgbClr val="B268B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57C90F5-F169-7C4B-ACB7-40C8CD09DAF5}"/>
              </a:ext>
            </a:extLst>
          </p:cNvPr>
          <p:cNvSpPr/>
          <p:nvPr/>
        </p:nvSpPr>
        <p:spPr>
          <a:xfrm>
            <a:off x="4652427" y="4717856"/>
            <a:ext cx="223644" cy="215055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7000"/>
                  <a:lumOff val="3000"/>
                </a:schemeClr>
              </a:gs>
              <a:gs pos="49000">
                <a:srgbClr val="B8B8B8"/>
              </a:gs>
              <a:gs pos="100000">
                <a:srgbClr val="8C8C8C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1F1E20-9ECA-9C44-942F-3B6EC2E423EC}"/>
              </a:ext>
            </a:extLst>
          </p:cNvPr>
          <p:cNvSpPr txBox="1"/>
          <p:nvPr/>
        </p:nvSpPr>
        <p:spPr>
          <a:xfrm>
            <a:off x="4895534" y="4069854"/>
            <a:ext cx="12542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Nitrogen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40891EA-9391-D440-B717-D572F4C280BF}"/>
              </a:ext>
            </a:extLst>
          </p:cNvPr>
          <p:cNvSpPr txBox="1"/>
          <p:nvPr/>
        </p:nvSpPr>
        <p:spPr>
          <a:xfrm>
            <a:off x="4892814" y="4355025"/>
            <a:ext cx="1646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Phosphorus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38CB5B7-B7F9-9746-AFCE-A2908C9CB933}"/>
              </a:ext>
            </a:extLst>
          </p:cNvPr>
          <p:cNvSpPr txBox="1"/>
          <p:nvPr/>
        </p:nvSpPr>
        <p:spPr>
          <a:xfrm>
            <a:off x="4892814" y="3780102"/>
            <a:ext cx="988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Nickel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3041C4-9746-3C41-8675-02F2F1B6D6FC}"/>
              </a:ext>
            </a:extLst>
          </p:cNvPr>
          <p:cNvSpPr txBox="1"/>
          <p:nvPr/>
        </p:nvSpPr>
        <p:spPr>
          <a:xfrm>
            <a:off x="4892814" y="4656106"/>
            <a:ext cx="1127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Carbon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7728CA6-656A-7F49-B1EF-463A80925723}"/>
              </a:ext>
            </a:extLst>
          </p:cNvPr>
          <p:cNvCxnSpPr/>
          <p:nvPr/>
        </p:nvCxnSpPr>
        <p:spPr>
          <a:xfrm flipV="1">
            <a:off x="6781801" y="2587413"/>
            <a:ext cx="128693" cy="4944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3D8BA43-838F-C74C-B8A7-F14850CEC64C}"/>
              </a:ext>
            </a:extLst>
          </p:cNvPr>
          <p:cNvCxnSpPr/>
          <p:nvPr/>
        </p:nvCxnSpPr>
        <p:spPr>
          <a:xfrm flipV="1">
            <a:off x="7447558" y="2589479"/>
            <a:ext cx="128693" cy="4944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E2D941C-BF7F-CD43-9554-AAABFAB353CB}"/>
              </a:ext>
            </a:extLst>
          </p:cNvPr>
          <p:cNvCxnSpPr/>
          <p:nvPr/>
        </p:nvCxnSpPr>
        <p:spPr>
          <a:xfrm flipV="1">
            <a:off x="6781800" y="3231082"/>
            <a:ext cx="128693" cy="4944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7394B93-6C2A-7F4C-A9EB-15E70CD4419E}"/>
              </a:ext>
            </a:extLst>
          </p:cNvPr>
          <p:cNvCxnSpPr/>
          <p:nvPr/>
        </p:nvCxnSpPr>
        <p:spPr>
          <a:xfrm flipV="1">
            <a:off x="7447557" y="3231082"/>
            <a:ext cx="128693" cy="4944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169A5434-4579-464C-AFDA-27DA664A39B0}"/>
              </a:ext>
            </a:extLst>
          </p:cNvPr>
          <p:cNvSpPr/>
          <p:nvPr/>
        </p:nvSpPr>
        <p:spPr>
          <a:xfrm>
            <a:off x="4598968" y="1826173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Spin: </a:t>
            </a:r>
            <a:r>
              <a:rPr lang="en-US" i="1" dirty="0"/>
              <a:t>S</a:t>
            </a:r>
            <a:r>
              <a:rPr lang="en-US" dirty="0"/>
              <a:t> =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AEA7CB2-391E-2141-A786-49C90DB4D3BA}"/>
                  </a:ext>
                </a:extLst>
              </p:cNvPr>
              <p:cNvSpPr/>
              <p:nvPr/>
            </p:nvSpPr>
            <p:spPr>
              <a:xfrm>
                <a:off x="4468708" y="5059367"/>
                <a:ext cx="463090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000" b="1" dirty="0"/>
                  <a:t>Figure:</a:t>
                </a:r>
                <a:r>
                  <a:rPr lang="en-US" sz="1000" dirty="0"/>
                  <a:t> Molecular structure of the neutral Ni</a:t>
                </a:r>
                <a:r>
                  <a:rPr lang="en-US" sz="1000" baseline="-25000" dirty="0"/>
                  <a:t>4</a:t>
                </a:r>
                <a:r>
                  <a:rPr lang="en-US" sz="1000" dirty="0"/>
                  <a:t>(NP</a:t>
                </a:r>
                <a:r>
                  <a:rPr lang="en-US" sz="1000" baseline="30000" dirty="0"/>
                  <a:t>t</a:t>
                </a:r>
                <a:r>
                  <a:rPr lang="en-US" sz="1000" dirty="0"/>
                  <a:t>Bu</a:t>
                </a:r>
                <a:r>
                  <a:rPr lang="en-US" sz="1000" baseline="-25000" dirty="0"/>
                  <a:t>3</a:t>
                </a:r>
                <a:r>
                  <a:rPr lang="en-US" sz="1000" dirty="0"/>
                  <a:t>)</a:t>
                </a:r>
                <a:r>
                  <a:rPr lang="en-US" sz="1000" baseline="-25000" dirty="0"/>
                  <a:t>4</a:t>
                </a:r>
                <a:r>
                  <a:rPr lang="en-US" sz="1000" dirty="0"/>
                  <a:t> (</a:t>
                </a:r>
                <a:r>
                  <a:rPr lang="en-US" sz="1000" baseline="30000" dirty="0" err="1"/>
                  <a:t>t</a:t>
                </a:r>
                <a:r>
                  <a:rPr lang="en-US" sz="1000" dirty="0" err="1"/>
                  <a:t>Bu</a:t>
                </a:r>
                <a:r>
                  <a:rPr lang="en-US" sz="1000" dirty="0"/>
                  <a:t> = </a:t>
                </a:r>
                <a:r>
                  <a:rPr lang="en-US" sz="1000" i="1" dirty="0"/>
                  <a:t>tert</a:t>
                </a:r>
                <a:r>
                  <a:rPr lang="en-US" sz="1000" dirty="0"/>
                  <a:t>-butyl) molecule investigated in this work; H atoms have been omitted for clarity. The four </a:t>
                </a:r>
                <a:r>
                  <a:rPr lang="en-US" sz="1000" dirty="0" err="1"/>
                  <a:t>nitrogens</a:t>
                </a:r>
                <a:r>
                  <a:rPr lang="en-US" sz="1000" dirty="0"/>
                  <a:t> </a:t>
                </a:r>
                <a:r>
                  <a:rPr lang="en-US" sz="1000" dirty="0" smtClean="0"/>
                  <a:t>(blue) coordinating </a:t>
                </a:r>
                <a:r>
                  <a:rPr lang="en-US" sz="1000" dirty="0"/>
                  <a:t>the Ni atoms </a:t>
                </a:r>
                <a:r>
                  <a:rPr lang="en-US" sz="1000" dirty="0" smtClean="0"/>
                  <a:t>(green) form </a:t>
                </a:r>
                <a:r>
                  <a:rPr lang="en-US" sz="1000" dirty="0"/>
                  <a:t>a square, resulting in Ni</a:t>
                </a:r>
                <a14:m>
                  <m:oMath xmlns:m="http://schemas.openxmlformats.org/officeDocument/2006/math">
                    <m:r>
                      <a:rPr lang="en-US" sz="1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sz="1000" dirty="0"/>
                  <a:t>Ni distances that are within range of direct metal-metal bonds (</a:t>
                </a:r>
                <a:r>
                  <a:rPr lang="en-US" sz="1000" dirty="0" smtClean="0"/>
                  <a:t>dashed </a:t>
                </a:r>
                <a:r>
                  <a:rPr lang="en-US" sz="1000" dirty="0"/>
                  <a:t>lines). This gives rise to strong ferromagnetic coupling (magnetic alignment) </a:t>
                </a:r>
                <a:r>
                  <a:rPr lang="en-US" sz="1000" dirty="0" smtClean="0"/>
                  <a:t>among </a:t>
                </a:r>
                <a:r>
                  <a:rPr lang="en-US" sz="1000" dirty="0"/>
                  <a:t>the four itinerant unpaired electron spins (red arrows).</a:t>
                </a:r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AEA7CB2-391E-2141-A786-49C90DB4D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708" y="5059367"/>
                <a:ext cx="4630906" cy="1015663"/>
              </a:xfrm>
              <a:prstGeom prst="rect">
                <a:avLst/>
              </a:prstGeom>
              <a:blipFill>
                <a:blip r:embed="rId7"/>
                <a:stretch>
                  <a:fillRect b="-1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62">
            <a:extLst>
              <a:ext uri="{FF2B5EF4-FFF2-40B4-BE49-F238E27FC236}">
                <a16:creationId xmlns:a16="http://schemas.microsoft.com/office/drawing/2014/main" id="{56037ACD-0351-6A45-A0D1-6A2D47169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91" y="-6754"/>
            <a:ext cx="750802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spc="-10" dirty="0"/>
              <a:t>Strong Magnetic Coupling in </a:t>
            </a:r>
            <a:r>
              <a:rPr lang="en-US" sz="1600" b="1" kern="1200" spc="-10" dirty="0" smtClean="0"/>
              <a:t>Molecular Magnets </a:t>
            </a:r>
          </a:p>
          <a:p>
            <a:pPr algn="ctr">
              <a:spcBef>
                <a:spcPts val="0"/>
              </a:spcBef>
            </a:pPr>
            <a:r>
              <a:rPr lang="en-US" sz="1600" b="1" kern="1200" spc="-10" dirty="0" smtClean="0"/>
              <a:t>through </a:t>
            </a:r>
            <a:r>
              <a:rPr lang="en-US" sz="1600" b="1" kern="1200" spc="-10" dirty="0"/>
              <a:t>Direct Metal-Metal </a:t>
            </a:r>
            <a:r>
              <a:rPr lang="en-US" sz="1600" b="1" kern="1200" spc="-10" dirty="0" smtClean="0"/>
              <a:t>Bonds</a:t>
            </a: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K. Chakarawet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M. Atanasov</a:t>
            </a:r>
            <a:r>
              <a:rPr lang="en-US" sz="1100" kern="1200" baseline="30000" dirty="0"/>
              <a:t>2,3</a:t>
            </a:r>
            <a:r>
              <a:rPr lang="en-US" sz="1100" kern="1200" dirty="0"/>
              <a:t>, </a:t>
            </a:r>
            <a:r>
              <a:rPr lang="en-US" sz="1100" dirty="0"/>
              <a:t>J. Marbey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, </a:t>
            </a:r>
            <a:r>
              <a:rPr lang="en-US" sz="1100" dirty="0"/>
              <a:t>P. C. Bunting</a:t>
            </a:r>
            <a:r>
              <a:rPr lang="en-US" sz="1100" kern="1200" baseline="30000" dirty="0"/>
              <a:t>1</a:t>
            </a:r>
            <a:r>
              <a:rPr lang="en-US" sz="1100" kern="1200" dirty="0"/>
              <a:t>, F. Neese</a:t>
            </a:r>
            <a:r>
              <a:rPr lang="en-US" sz="1100" kern="1200" baseline="30000" dirty="0"/>
              <a:t>2</a:t>
            </a:r>
            <a:r>
              <a:rPr lang="en-US" sz="1100" kern="1200" dirty="0"/>
              <a:t>, S. Hill</a:t>
            </a:r>
            <a:r>
              <a:rPr lang="en-US" sz="1100" kern="1200" baseline="30000" dirty="0"/>
              <a:t>4</a:t>
            </a:r>
            <a:r>
              <a:rPr lang="en-US" sz="1100" kern="1200" dirty="0"/>
              <a:t> and J. R. Long</a:t>
            </a:r>
            <a:r>
              <a:rPr lang="en-US" sz="1100" kern="1200" baseline="30000" dirty="0"/>
              <a:t>1,5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UC Berkeley; 2. Max Planck Inst. for Coal Research; 3. Bulgarian Academy of Science; 4. NHMFL FSU; 5. LBNL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 S. Boebinger (NSF </a:t>
            </a:r>
            <a:r>
              <a:rPr lang="en-US" sz="1050" dirty="0"/>
              <a:t>DMR-1644779</a:t>
            </a:r>
            <a:r>
              <a:rPr lang="en-US" sz="1050" kern="1200" dirty="0"/>
              <a:t>); </a:t>
            </a:r>
            <a:r>
              <a:rPr lang="en-US" sz="1050" dirty="0"/>
              <a:t>S. Hill (NSF DMR-1610226); J</a:t>
            </a:r>
            <a:r>
              <a:rPr lang="en-US" sz="1050" kern="1200" dirty="0"/>
              <a:t>. R. Long (NSF CHE-1800252).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34" name="Line 42"/>
          <p:cNvSpPr>
            <a:spLocks noChangeShapeType="1"/>
          </p:cNvSpPr>
          <p:nvPr/>
        </p:nvSpPr>
        <p:spPr bwMode="auto">
          <a:xfrm>
            <a:off x="38100" y="1189679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7B0AA1-3786-4C19-A6D9-A943D310829F}"/>
</file>

<file path=customXml/itemProps2.xml><?xml version="1.0" encoding="utf-8"?>
<ds:datastoreItem xmlns:ds="http://schemas.openxmlformats.org/officeDocument/2006/customXml" ds:itemID="{0498F770-9686-4BF7-B76D-0259C7529B69}"/>
</file>

<file path=customXml/itemProps3.xml><?xml version="1.0" encoding="utf-8"?>
<ds:datastoreItem xmlns:ds="http://schemas.openxmlformats.org/officeDocument/2006/customXml" ds:itemID="{560F0A73-AEAD-4B05-B4CA-D1FC7DCE2913}"/>
</file>

<file path=docProps/app.xml><?xml version="1.0" encoding="utf-8"?>
<Properties xmlns="http://schemas.openxmlformats.org/officeDocument/2006/extended-properties" xmlns:vt="http://schemas.openxmlformats.org/officeDocument/2006/docPropsVTypes">
  <TotalTime>6110</TotalTime>
  <Words>951</Words>
  <Application>Microsoft Office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Cambria Math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163</cp:revision>
  <cp:lastPrinted>2019-07-16T13:07:28Z</cp:lastPrinted>
  <dcterms:created xsi:type="dcterms:W3CDTF">2004-08-07T03:10:56Z</dcterms:created>
  <dcterms:modified xsi:type="dcterms:W3CDTF">2021-01-14T21:47:07Z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