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0" r:id="rId2"/>
    <p:sldId id="261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66"/>
    <a:srgbClr val="333399"/>
    <a:srgbClr val="0033CC"/>
    <a:srgbClr val="008080"/>
    <a:srgbClr val="006600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12" autoAdjust="0"/>
    <p:restoredTop sz="95324" autoAdjust="0"/>
  </p:normalViewPr>
  <p:slideViewPr>
    <p:cSldViewPr snapToGrid="0">
      <p:cViewPr varScale="1">
        <p:scale>
          <a:sx n="126" d="100"/>
          <a:sy n="126" d="100"/>
        </p:scale>
        <p:origin x="120" y="3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1. What is the finding?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Here to be included a short description in layman language of the finding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2. Why this finding is important?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short description of why the finding is important for scientific community, technology, society,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etc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…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3. Why NHMFL? 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answer to this question should provide information on why this finding could be achieved (only) at NHMFL (what unique capability of MagLab was essential for this finding). </a:t>
            </a:r>
          </a:p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495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1. What is the finding?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Here to be included a short description in layman language of the finding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2. Why this finding is important?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A short description of why the finding is important for scientific community, technology, society, </a:t>
            </a:r>
            <a:r>
              <a:rPr lang="en-US" sz="1200" kern="1200" dirty="0" err="1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etc</a:t>
            </a:r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…</a:t>
            </a: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</a:t>
            </a:r>
          </a:p>
          <a:p>
            <a:r>
              <a:rPr lang="en-US" sz="1200" b="1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3. Why NHMFL? 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  <a:p>
            <a:r>
              <a:rPr lang="en-US" sz="1200" kern="1200" dirty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answer to this question should provide information on why this finding could be achieved (only) at NHMFL (what unique capability of MagLab was essential for this finding). </a:t>
            </a:r>
          </a:p>
          <a:p>
            <a:pPr eaLnBrk="1" hangingPunct="1"/>
            <a:endParaRPr lang="en-US" dirty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872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hyperlink" Target="https://doi.org/10.1109/TASC.2020.2980525" TargetMode="External"/><Relationship Id="rId5" Type="http://schemas.openxmlformats.org/officeDocument/2006/relationships/image" Target="../media/image3.jpeg"/><Relationship Id="rId10" Type="http://schemas.openxmlformats.org/officeDocument/2006/relationships/image" Target="../media/image5.png"/><Relationship Id="rId4" Type="http://schemas.openxmlformats.org/officeDocument/2006/relationships/image" Target="../media/image2.jpeg"/><Relationship Id="rId9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notesSlide" Target="../notesSlides/notesSlide2.xml"/><Relationship Id="rId7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10" Type="http://schemas.openxmlformats.org/officeDocument/2006/relationships/hyperlink" Target="https://doi.org/10.1109/TASC.2020.2980525" TargetMode="External"/><Relationship Id="rId4" Type="http://schemas.openxmlformats.org/officeDocument/2006/relationships/image" Target="../media/image2.jpeg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24863" y="1168765"/>
            <a:ext cx="5156793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1200" dirty="0" smtClean="0"/>
              <a:t>The </a:t>
            </a:r>
            <a:r>
              <a:rPr lang="en-US" sz="1200" dirty="0" err="1" smtClean="0"/>
              <a:t>MagLab’s</a:t>
            </a:r>
            <a:r>
              <a:rPr lang="en-US" sz="1200" dirty="0" smtClean="0"/>
              <a:t> h</a:t>
            </a:r>
            <a:r>
              <a:rPr lang="en-US" sz="1200" dirty="0" smtClean="0"/>
              <a:t>igh-field </a:t>
            </a:r>
            <a:r>
              <a:rPr lang="en-US" sz="1200" dirty="0"/>
              <a:t>pulsed magnets </a:t>
            </a:r>
            <a:r>
              <a:rPr lang="en-US" sz="1200" dirty="0" smtClean="0"/>
              <a:t>use </a:t>
            </a:r>
            <a:r>
              <a:rPr lang="en-US" sz="1200" dirty="0" smtClean="0"/>
              <a:t>wires made of high </a:t>
            </a:r>
            <a:r>
              <a:rPr lang="en-US" sz="1200" dirty="0"/>
              <a:t>strength </a:t>
            </a:r>
            <a:r>
              <a:rPr lang="en-US" sz="1200" dirty="0" smtClean="0"/>
              <a:t>copper alloys </a:t>
            </a:r>
            <a:r>
              <a:rPr lang="en-US" sz="1200" dirty="0" smtClean="0"/>
              <a:t>and nanocomposites operating </a:t>
            </a:r>
            <a:r>
              <a:rPr lang="en-US" sz="1200" dirty="0" smtClean="0"/>
              <a:t>near their </a:t>
            </a:r>
            <a:r>
              <a:rPr lang="en-US" sz="1200" dirty="0" smtClean="0"/>
              <a:t>mechanical breaking </a:t>
            </a:r>
            <a:r>
              <a:rPr lang="en-US" sz="1200" dirty="0" smtClean="0"/>
              <a:t>points. Since flaws in the conductor can drastically </a:t>
            </a:r>
            <a:r>
              <a:rPr lang="en-US" sz="1200" dirty="0"/>
              <a:t>shorten the lifetime of a </a:t>
            </a:r>
            <a:r>
              <a:rPr lang="en-US" sz="1200" dirty="0" smtClean="0"/>
              <a:t>magnet, it is </a:t>
            </a:r>
            <a:r>
              <a:rPr lang="en-US" sz="1200" dirty="0"/>
              <a:t>important </a:t>
            </a:r>
            <a:r>
              <a:rPr lang="en-US" sz="1200" dirty="0" smtClean="0"/>
              <a:t>to ensure </a:t>
            </a:r>
            <a:r>
              <a:rPr lang="en-US" sz="1200" dirty="0"/>
              <a:t>the wires are free of flaws. It is known that </a:t>
            </a:r>
            <a:r>
              <a:rPr lang="en-US" sz="1200" dirty="0" smtClean="0"/>
              <a:t>internal </a:t>
            </a:r>
            <a:r>
              <a:rPr lang="en-US" sz="1200" dirty="0"/>
              <a:t>chevron-shaped </a:t>
            </a:r>
            <a:r>
              <a:rPr lang="en-US" sz="1200" dirty="0" smtClean="0"/>
              <a:t>cracks can </a:t>
            </a:r>
            <a:r>
              <a:rPr lang="en-US" sz="1200" dirty="0" smtClean="0"/>
              <a:t>occur in high-strength materials during the drawing process </a:t>
            </a:r>
            <a:r>
              <a:rPr lang="en-US" sz="1200" dirty="0" smtClean="0"/>
              <a:t>due </a:t>
            </a:r>
            <a:r>
              <a:rPr lang="en-US" sz="1200" dirty="0"/>
              <a:t>to a number of causes, among them an unsuitable drawing-die schedule, too-rapid drawing speed, or inadequate lubrication. </a:t>
            </a:r>
            <a:r>
              <a:rPr lang="en-US" sz="1200" dirty="0" smtClean="0"/>
              <a:t>In </a:t>
            </a:r>
            <a:r>
              <a:rPr lang="en-US" sz="1200" dirty="0"/>
              <a:t>addition, very small dents and inclusions of foreign materials on the wire surface also </a:t>
            </a:r>
            <a:r>
              <a:rPr lang="en-US" sz="1200" dirty="0" smtClean="0"/>
              <a:t>can also compromise the performance of the final wire. </a:t>
            </a:r>
            <a:endParaRPr lang="en-US" sz="1200" dirty="0"/>
          </a:p>
          <a:p>
            <a:pPr algn="just">
              <a:spcAft>
                <a:spcPts val="600"/>
              </a:spcAft>
            </a:pPr>
            <a:r>
              <a:rPr lang="en-US" sz="1200" i="1" u="sng" dirty="0" smtClean="0"/>
              <a:t>The MagLab </a:t>
            </a:r>
            <a:r>
              <a:rPr lang="en-US" sz="1200" i="1" u="sng" dirty="0"/>
              <a:t>developed non-destructive testing (NDT) </a:t>
            </a:r>
            <a:r>
              <a:rPr lang="en-US" sz="1200" i="1" u="sng" dirty="0" smtClean="0"/>
              <a:t>techniques </a:t>
            </a:r>
            <a:r>
              <a:rPr lang="en-US" sz="1200" i="1" u="sng" dirty="0"/>
              <a:t>for inspection of </a:t>
            </a:r>
            <a:r>
              <a:rPr lang="en-US" sz="1200" i="1" u="sng" dirty="0" err="1"/>
              <a:t>Glidcop</a:t>
            </a:r>
            <a:r>
              <a:rPr lang="en-US" sz="1200" i="1" u="sng" dirty="0"/>
              <a:t> AL60 </a:t>
            </a:r>
            <a:r>
              <a:rPr lang="en-US" sz="1200" i="1" u="sng" dirty="0" smtClean="0"/>
              <a:t>wires </a:t>
            </a:r>
            <a:r>
              <a:rPr lang="en-US" sz="1200" i="1" u="sng" dirty="0" smtClean="0"/>
              <a:t>(copper wires containing alumina particles) to </a:t>
            </a:r>
            <a:r>
              <a:rPr lang="en-US" sz="1200" i="1" u="sng" dirty="0" smtClean="0"/>
              <a:t>be applied when the precursor wire arrives </a:t>
            </a:r>
            <a:r>
              <a:rPr lang="en-US" sz="1200" i="1" u="sng" dirty="0" smtClean="0"/>
              <a:t>from commercial vendors after </a:t>
            </a:r>
            <a:r>
              <a:rPr lang="en-US" sz="1200" i="1" u="sng" dirty="0" smtClean="0"/>
              <a:t>consolidation and extrusion, </a:t>
            </a:r>
            <a:r>
              <a:rPr lang="en-US" sz="1200" i="1" u="sng" dirty="0" smtClean="0"/>
              <a:t>but prior </a:t>
            </a:r>
            <a:r>
              <a:rPr lang="en-US" sz="1200" i="1" u="sng" dirty="0" smtClean="0"/>
              <a:t>to drawing </a:t>
            </a:r>
            <a:r>
              <a:rPr lang="en-US" sz="1200" i="1" u="sng" dirty="0" smtClean="0"/>
              <a:t>the material to its final </a:t>
            </a:r>
            <a:r>
              <a:rPr lang="en-US" sz="1200" i="1" u="sng" dirty="0" smtClean="0"/>
              <a:t>dimensions</a:t>
            </a:r>
            <a:r>
              <a:rPr lang="en-US" sz="1200" dirty="0" smtClean="0"/>
              <a:t>. </a:t>
            </a:r>
            <a:r>
              <a:rPr lang="en-US" sz="1200" dirty="0" smtClean="0"/>
              <a:t>The </a:t>
            </a:r>
            <a:r>
              <a:rPr lang="en-US" sz="1200" dirty="0"/>
              <a:t>techniques </a:t>
            </a:r>
            <a:r>
              <a:rPr lang="en-US" sz="1200" dirty="0" smtClean="0"/>
              <a:t>include eddy </a:t>
            </a:r>
            <a:r>
              <a:rPr lang="en-US" sz="1200" dirty="0"/>
              <a:t>current testing (</a:t>
            </a:r>
            <a:r>
              <a:rPr lang="en-US" sz="1200" dirty="0" smtClean="0"/>
              <a:t>ECT), x-ray radiography, </a:t>
            </a:r>
            <a:r>
              <a:rPr lang="en-US" sz="1200" dirty="0"/>
              <a:t>and ultrasonic </a:t>
            </a:r>
            <a:r>
              <a:rPr lang="en-US" sz="1200" dirty="0" smtClean="0"/>
              <a:t>testing. </a:t>
            </a:r>
          </a:p>
          <a:p>
            <a:pPr algn="just">
              <a:spcAft>
                <a:spcPts val="600"/>
              </a:spcAft>
            </a:pPr>
            <a:r>
              <a:rPr lang="en-US" sz="1200" dirty="0" smtClean="0"/>
              <a:t>Chevron </a:t>
            </a:r>
            <a:r>
              <a:rPr lang="en-US" sz="1200" dirty="0"/>
              <a:t>cracks were found in some AL60 conductors by all three NDT techniques. Surface inclusions were </a:t>
            </a:r>
            <a:r>
              <a:rPr lang="en-US" sz="1200" dirty="0" smtClean="0"/>
              <a:t>also found </a:t>
            </a:r>
            <a:r>
              <a:rPr lang="en-US" sz="1200" dirty="0"/>
              <a:t>by ECT. </a:t>
            </a:r>
            <a:r>
              <a:rPr lang="en-US" sz="1200" dirty="0" smtClean="0"/>
              <a:t>As such, an </a:t>
            </a:r>
            <a:r>
              <a:rPr lang="en-US" sz="1200" dirty="0"/>
              <a:t>ECT wire inspection capability </a:t>
            </a:r>
            <a:r>
              <a:rPr lang="en-US" sz="1200" dirty="0" smtClean="0"/>
              <a:t>suitable for long wire lengths was </a:t>
            </a:r>
            <a:r>
              <a:rPr lang="en-US" sz="1200" dirty="0"/>
              <a:t>developed and </a:t>
            </a:r>
            <a:r>
              <a:rPr lang="en-US" sz="1200" dirty="0" smtClean="0"/>
              <a:t>implemented, along with a </a:t>
            </a:r>
            <a:r>
              <a:rPr lang="en-US" sz="1200" dirty="0"/>
              <a:t>method to repair surface defects and a method to minimize the chance of </a:t>
            </a:r>
            <a:r>
              <a:rPr lang="en-US" sz="1200" dirty="0" smtClean="0"/>
              <a:t>creating chevron cracks. </a:t>
            </a:r>
          </a:p>
          <a:p>
            <a:pPr algn="just">
              <a:spcAft>
                <a:spcPts val="600"/>
              </a:spcAft>
            </a:pPr>
            <a:r>
              <a:rPr lang="en-US" sz="1200" i="1" u="sng" dirty="0"/>
              <a:t>Although all pulsed magnets eventually fail due to high mechanical stresses, </a:t>
            </a:r>
            <a:r>
              <a:rPr lang="en-US" sz="1200" i="1" u="sng" dirty="0" smtClean="0"/>
              <a:t>the </a:t>
            </a:r>
            <a:r>
              <a:rPr lang="en-US" sz="1200" i="1" u="sng" dirty="0"/>
              <a:t>MagLab expects the lifetime of future pulsed magnets </a:t>
            </a:r>
            <a:r>
              <a:rPr lang="en-US" sz="1200" i="1" u="sng" dirty="0" smtClean="0"/>
              <a:t>to increase due to these advances in quality control and improvement.</a:t>
            </a:r>
            <a:endParaRPr lang="en-US" sz="1200" dirty="0"/>
          </a:p>
          <a:p>
            <a:pPr algn="just">
              <a:spcAft>
                <a:spcPts val="600"/>
              </a:spcAft>
            </a:pPr>
            <a:endParaRPr lang="en-US" sz="1200" dirty="0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B15C76C8-7B06-4EC6-8875-CC77E20B0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5621" y="401287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" name="Line 42"/>
          <p:cNvSpPr>
            <a:spLocks noChangeShapeType="1"/>
          </p:cNvSpPr>
          <p:nvPr/>
        </p:nvSpPr>
        <p:spPr bwMode="auto">
          <a:xfrm>
            <a:off x="38100" y="111823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9" name="Text Box 62"/>
          <p:cNvSpPr txBox="1">
            <a:spLocks noChangeArrowheads="1"/>
          </p:cNvSpPr>
          <p:nvPr/>
        </p:nvSpPr>
        <p:spPr bwMode="auto">
          <a:xfrm>
            <a:off x="638866" y="10925"/>
            <a:ext cx="803100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Nondestructive </a:t>
            </a:r>
            <a:r>
              <a:rPr lang="en-US" sz="1600" b="1" dirty="0" smtClean="0"/>
              <a:t>testing and minimizing </a:t>
            </a:r>
            <a:r>
              <a:rPr lang="en-US" sz="1600" b="1" dirty="0"/>
              <a:t>defects </a:t>
            </a:r>
            <a:endParaRPr lang="en-US" sz="1600" b="1" dirty="0" smtClean="0"/>
          </a:p>
          <a:p>
            <a:pPr algn="ctr">
              <a:spcBef>
                <a:spcPts val="0"/>
              </a:spcBef>
            </a:pPr>
            <a:r>
              <a:rPr lang="en-US" sz="1600" b="1" dirty="0" smtClean="0"/>
              <a:t>in high-strength conductors for use in pulsed magnets</a:t>
            </a:r>
            <a:endParaRPr lang="en-US" sz="1600" b="1" dirty="0"/>
          </a:p>
          <a:p>
            <a:pPr algn="ctr">
              <a:spcBef>
                <a:spcPts val="0"/>
              </a:spcBef>
            </a:pPr>
            <a:r>
              <a:rPr lang="en-US" sz="1100" dirty="0"/>
              <a:t>Jun Lu, Todd Adkins, Iain Dixon, Doan Nguyen and </a:t>
            </a:r>
            <a:r>
              <a:rPr lang="en-US" sz="1100" dirty="0" err="1"/>
              <a:t>Ke</a:t>
            </a:r>
            <a:r>
              <a:rPr lang="en-US" sz="1100" dirty="0"/>
              <a:t> Han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>
                <a:solidFill>
                  <a:srgbClr val="0033CC"/>
                </a:solidFill>
              </a:rPr>
              <a:t>National High Magnetic Field Laboratory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G.S. Boebinger (NSF </a:t>
            </a:r>
            <a:r>
              <a:rPr lang="en-US" sz="1050" dirty="0"/>
              <a:t>DMR-1157490 and 1644779)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30" name="Text Box 28"/>
          <p:cNvSpPr txBox="1">
            <a:spLocks noChangeArrowheads="1"/>
          </p:cNvSpPr>
          <p:nvPr/>
        </p:nvSpPr>
        <p:spPr bwMode="auto">
          <a:xfrm>
            <a:off x="66042" y="5889501"/>
            <a:ext cx="5056708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100" b="1" dirty="0" smtClean="0">
                <a:solidFill>
                  <a:srgbClr val="000066"/>
                </a:solidFill>
              </a:rPr>
              <a:t>Department: </a:t>
            </a:r>
            <a:r>
              <a:rPr lang="en-US" sz="1100" dirty="0" smtClean="0">
                <a:solidFill>
                  <a:srgbClr val="000066"/>
                </a:solidFill>
              </a:rPr>
              <a:t>Magnet </a:t>
            </a:r>
            <a:r>
              <a:rPr lang="en-US" sz="1100" dirty="0">
                <a:solidFill>
                  <a:srgbClr val="000066"/>
                </a:solidFill>
              </a:rPr>
              <a:t>Science and </a:t>
            </a:r>
            <a:r>
              <a:rPr lang="en-US" sz="1100" dirty="0" smtClean="0">
                <a:solidFill>
                  <a:srgbClr val="000066"/>
                </a:solidFill>
              </a:rPr>
              <a:t>Technology</a:t>
            </a:r>
          </a:p>
          <a:p>
            <a:pPr>
              <a:spcAft>
                <a:spcPts val="0"/>
              </a:spcAft>
            </a:pPr>
            <a:r>
              <a:rPr lang="en-US" sz="1100" b="1" dirty="0" smtClean="0">
                <a:solidFill>
                  <a:srgbClr val="000066"/>
                </a:solidFill>
                <a:latin typeface="+mj-lt"/>
                <a:cs typeface="Times New Roman" panose="02020603050405020304" pitchFamily="18" charset="0"/>
              </a:rPr>
              <a:t>Citation:</a:t>
            </a:r>
            <a:r>
              <a:rPr lang="en-US" sz="1100" dirty="0" smtClean="0">
                <a:solidFill>
                  <a:srgbClr val="000066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solidFill>
                  <a:srgbClr val="000066"/>
                </a:solidFill>
              </a:rPr>
              <a:t>Lu</a:t>
            </a:r>
            <a:r>
              <a:rPr lang="en-US" sz="1100" dirty="0">
                <a:solidFill>
                  <a:srgbClr val="000066"/>
                </a:solidFill>
              </a:rPr>
              <a:t>, J.; Adkins, T.; Dixon, I.R.; Nguyen, D.N.; Han, K., </a:t>
            </a:r>
            <a:r>
              <a:rPr lang="en-US" sz="1100" i="1" dirty="0">
                <a:solidFill>
                  <a:srgbClr val="000066"/>
                </a:solidFill>
              </a:rPr>
              <a:t>Nondestructive Testing of High Strength Conductors for High Field Pulsed Magnets,</a:t>
            </a:r>
            <a:r>
              <a:rPr lang="en-US" sz="1100" dirty="0">
                <a:solidFill>
                  <a:srgbClr val="000066"/>
                </a:solidFill>
              </a:rPr>
              <a:t> </a:t>
            </a:r>
            <a:endParaRPr lang="en-US" sz="1100" dirty="0" smtClean="0">
              <a:solidFill>
                <a:srgbClr val="000066"/>
              </a:solidFill>
            </a:endParaRPr>
          </a:p>
          <a:p>
            <a:pPr>
              <a:spcAft>
                <a:spcPts val="0"/>
              </a:spcAft>
            </a:pPr>
            <a:r>
              <a:rPr lang="en-US" sz="1100" b="1" dirty="0" smtClean="0">
                <a:solidFill>
                  <a:srgbClr val="000066"/>
                </a:solidFill>
              </a:rPr>
              <a:t>IEEE </a:t>
            </a:r>
            <a:r>
              <a:rPr lang="en-US" sz="1100" b="1" dirty="0">
                <a:solidFill>
                  <a:srgbClr val="000066"/>
                </a:solidFill>
              </a:rPr>
              <a:t>Transactions on Applied Superconductivity</a:t>
            </a:r>
            <a:r>
              <a:rPr lang="en-US" sz="1100" dirty="0">
                <a:solidFill>
                  <a:srgbClr val="000066"/>
                </a:solidFill>
              </a:rPr>
              <a:t>, </a:t>
            </a:r>
            <a:r>
              <a:rPr lang="en-US" sz="1100" b="1" dirty="0">
                <a:solidFill>
                  <a:srgbClr val="000066"/>
                </a:solidFill>
              </a:rPr>
              <a:t>30</a:t>
            </a:r>
            <a:r>
              <a:rPr lang="en-US" sz="1100" dirty="0">
                <a:solidFill>
                  <a:srgbClr val="000066"/>
                </a:solidFill>
              </a:rPr>
              <a:t> (4), 6900405 (2020) </a:t>
            </a:r>
            <a:r>
              <a:rPr lang="en-US" sz="1100" dirty="0">
                <a:solidFill>
                  <a:srgbClr val="000066"/>
                </a:solidFill>
                <a:hlinkClick r:id="rId6"/>
              </a:rPr>
              <a:t>doi.org/10.1109/TASC.2020.2980525</a:t>
            </a:r>
            <a:endParaRPr lang="en-US" sz="1200" dirty="0">
              <a:solidFill>
                <a:srgbClr val="000066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217559" y="5847134"/>
            <a:ext cx="385024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 smtClean="0"/>
              <a:t>Fig (a</a:t>
            </a:r>
            <a:r>
              <a:rPr lang="en-US" sz="1100" dirty="0"/>
              <a:t>) Eddy current inspection of a long length precursor. (b) A chevron crack found by x-ray tomography</a:t>
            </a:r>
            <a:r>
              <a:rPr lang="en-US" sz="1100" dirty="0" smtClean="0"/>
              <a:t>.</a:t>
            </a:r>
          </a:p>
          <a:p>
            <a:pPr algn="just"/>
            <a:r>
              <a:rPr lang="en-US" sz="1100" dirty="0" smtClean="0"/>
              <a:t>(</a:t>
            </a:r>
            <a:r>
              <a:rPr lang="en-US" sz="1100" dirty="0"/>
              <a:t>c) Ultrasound echo from flaws of different sizes</a:t>
            </a:r>
            <a:r>
              <a:rPr lang="en-US" sz="1100" dirty="0" smtClean="0"/>
              <a:t>. The flaw gives rise to the early echo (the peak near 2</a:t>
            </a:r>
            <a:r>
              <a:rPr lang="en-US" sz="1100" dirty="0" smtClean="0">
                <a:latin typeface="Symbol" panose="05050102010706020507" pitchFamily="18" charset="2"/>
              </a:rPr>
              <a:t>m</a:t>
            </a:r>
            <a:r>
              <a:rPr lang="en-US" sz="1100" dirty="0" smtClean="0"/>
              <a:t>s), as well as the diminished amplitudes of all the other </a:t>
            </a:r>
            <a:r>
              <a:rPr lang="en-US" sz="1100" dirty="0" err="1" smtClean="0"/>
              <a:t>echos</a:t>
            </a:r>
            <a:r>
              <a:rPr lang="en-US" sz="1100" dirty="0" smtClean="0"/>
              <a:t>.</a:t>
            </a:r>
            <a:endParaRPr lang="en-US" sz="1100" dirty="0"/>
          </a:p>
        </p:txBody>
      </p:sp>
      <p:pic>
        <p:nvPicPr>
          <p:cNvPr id="33" name="Picture 32">
            <a:extLst>
              <a:ext uri="{FF2B5EF4-FFF2-40B4-BE49-F238E27FC236}">
                <a16:creationId xmlns:a16="http://schemas.microsoft.com/office/drawing/2014/main" id="{C464E905-4D6E-4000-AF7E-148EF469EC0A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02"/>
          <a:stretch/>
        </p:blipFill>
        <p:spPr bwMode="auto">
          <a:xfrm>
            <a:off x="5263025" y="1239637"/>
            <a:ext cx="2825862" cy="1793123"/>
          </a:xfrm>
          <a:prstGeom prst="rect">
            <a:avLst/>
          </a:prstGeom>
          <a:noFill/>
          <a:ln>
            <a:noFill/>
          </a:ln>
        </p:spPr>
      </p:pic>
      <p:graphicFrame>
        <p:nvGraphicFramePr>
          <p:cNvPr id="34" name="Object 33">
            <a:extLst>
              <a:ext uri="{FF2B5EF4-FFF2-40B4-BE49-F238E27FC236}">
                <a16:creationId xmlns:a16="http://schemas.microsoft.com/office/drawing/2014/main" id="{5947B73F-D5DB-4FB5-9A02-B5AA87B1AD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24424828"/>
              </p:ext>
            </p:extLst>
          </p:nvPr>
        </p:nvGraphicFramePr>
        <p:xfrm>
          <a:off x="5263025" y="3022898"/>
          <a:ext cx="3743818" cy="2849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Graph" r:id="rId8" imgW="2928296" imgH="2236668" progId="Origin50.Graph">
                  <p:embed/>
                </p:oleObj>
              </mc:Choice>
              <mc:Fallback>
                <p:oleObj name="Graph" r:id="rId8" imgW="2928296" imgH="2236668" progId="Origin50.Graph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5947B73F-D5DB-4FB5-9A02-B5AA87B1AD9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3025" y="3022898"/>
                        <a:ext cx="3743818" cy="284939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5" name="Picture 34">
            <a:extLst>
              <a:ext uri="{FF2B5EF4-FFF2-40B4-BE49-F238E27FC236}">
                <a16:creationId xmlns:a16="http://schemas.microsoft.com/office/drawing/2014/main" id="{55F070F7-23A7-4F7B-ABA7-9B25FECA86A7}"/>
              </a:ext>
            </a:extLst>
          </p:cNvPr>
          <p:cNvPicPr/>
          <p:nvPr/>
        </p:nvPicPr>
        <p:blipFill rotWithShape="1">
          <a:blip r:embed="rId10"/>
          <a:srcRect l="30643" t="46586" r="12177" b="31116"/>
          <a:stretch/>
        </p:blipFill>
        <p:spPr bwMode="auto">
          <a:xfrm rot="16200000">
            <a:off x="7699769" y="1725687"/>
            <a:ext cx="1787459" cy="826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36" name="TextBox 35">
            <a:extLst>
              <a:ext uri="{FF2B5EF4-FFF2-40B4-BE49-F238E27FC236}">
                <a16:creationId xmlns:a16="http://schemas.microsoft.com/office/drawing/2014/main" id="{31F5386F-5665-4080-82C1-ABEC86DE6F12}"/>
              </a:ext>
            </a:extLst>
          </p:cNvPr>
          <p:cNvSpPr txBox="1"/>
          <p:nvPr/>
        </p:nvSpPr>
        <p:spPr>
          <a:xfrm>
            <a:off x="5265781" y="1249858"/>
            <a:ext cx="486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(a)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DC55155-1A93-43D8-9517-65EE08A04113}"/>
              </a:ext>
            </a:extLst>
          </p:cNvPr>
          <p:cNvSpPr txBox="1"/>
          <p:nvPr/>
        </p:nvSpPr>
        <p:spPr>
          <a:xfrm>
            <a:off x="8192005" y="1247371"/>
            <a:ext cx="486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(b)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AAE7720-55BD-43F7-97FD-076FB73EA8C8}"/>
              </a:ext>
            </a:extLst>
          </p:cNvPr>
          <p:cNvSpPr txBox="1"/>
          <p:nvPr/>
        </p:nvSpPr>
        <p:spPr>
          <a:xfrm>
            <a:off x="5334831" y="3275220"/>
            <a:ext cx="48613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(c)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7790845" y="4329169"/>
            <a:ext cx="548227" cy="1846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1200" b="1" dirty="0" smtClean="0"/>
              <a:t>No flaw</a:t>
            </a:r>
            <a:endParaRPr lang="en-US" sz="12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7723859" y="4817514"/>
            <a:ext cx="753411" cy="1846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1200" b="1" dirty="0" smtClean="0">
                <a:solidFill>
                  <a:srgbClr val="0000CC"/>
                </a:solidFill>
              </a:rPr>
              <a:t>Small flaw</a:t>
            </a:r>
            <a:endParaRPr lang="en-US" sz="1200" b="1" dirty="0">
              <a:solidFill>
                <a:srgbClr val="0000CC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730858" y="5229311"/>
            <a:ext cx="761427" cy="1846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Large flaw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81282" y="1213156"/>
            <a:ext cx="5041468" cy="49398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Aft>
                <a:spcPts val="600"/>
              </a:spcAft>
            </a:pPr>
            <a:r>
              <a:rPr lang="en-US" sz="1200" b="1" dirty="0"/>
              <a:t>What is the finding?</a:t>
            </a:r>
            <a:r>
              <a:rPr lang="en-US" sz="1200" dirty="0"/>
              <a:t> </a:t>
            </a:r>
            <a:r>
              <a:rPr lang="en-US" sz="1200" i="1" u="sng" dirty="0" smtClean="0"/>
              <a:t>The MagLab has developed and tested n</a:t>
            </a:r>
            <a:r>
              <a:rPr lang="en-US" sz="1200" i="1" u="sng" dirty="0" smtClean="0"/>
              <a:t>ew </a:t>
            </a:r>
            <a:r>
              <a:rPr lang="en-US" sz="1200" i="1" u="sng" dirty="0" smtClean="0"/>
              <a:t>methods for detecting flaws in precursor wire being received from commercial </a:t>
            </a:r>
            <a:r>
              <a:rPr lang="en-US" sz="1200" i="1" u="sng" dirty="0" smtClean="0"/>
              <a:t>suppliers</a:t>
            </a:r>
            <a:r>
              <a:rPr lang="en-US" sz="1200" dirty="0" smtClean="0"/>
              <a:t>. Eddy-current, X-ray, and ultra-sound protocols were evaluated (see Figure). </a:t>
            </a:r>
            <a:r>
              <a:rPr lang="en-US" sz="1200" dirty="0" smtClean="0"/>
              <a:t>The system based on eddy-currents was most effective and has been </a:t>
            </a:r>
            <a:r>
              <a:rPr lang="en-US" sz="1200" dirty="0" smtClean="0"/>
              <a:t>implemented to inspect the long lengths of wire necessary for the construction of pulsed magnets. </a:t>
            </a:r>
            <a:r>
              <a:rPr lang="en-US" sz="1200" dirty="0" smtClean="0"/>
              <a:t>In addition, </a:t>
            </a:r>
            <a:r>
              <a:rPr lang="en-US" sz="1200" dirty="0" smtClean="0"/>
              <a:t>the MagLab developed methods </a:t>
            </a:r>
            <a:r>
              <a:rPr lang="en-US" sz="1200" dirty="0"/>
              <a:t>to repair surface defects </a:t>
            </a:r>
            <a:r>
              <a:rPr lang="en-US" sz="1200" dirty="0" smtClean="0"/>
              <a:t>and to </a:t>
            </a:r>
            <a:r>
              <a:rPr lang="en-US" sz="1200" dirty="0"/>
              <a:t>minimize the chance of </a:t>
            </a:r>
            <a:r>
              <a:rPr lang="en-US" sz="1200" dirty="0" smtClean="0"/>
              <a:t>creating </a:t>
            </a:r>
            <a:r>
              <a:rPr lang="en-US" sz="1200" dirty="0"/>
              <a:t>internal </a:t>
            </a:r>
            <a:r>
              <a:rPr lang="en-US" sz="1200" dirty="0" smtClean="0"/>
              <a:t>cracks.</a:t>
            </a:r>
            <a:endParaRPr lang="en-US" sz="1200" dirty="0" smtClean="0"/>
          </a:p>
          <a:p>
            <a:pPr algn="just">
              <a:spcAft>
                <a:spcPts val="600"/>
              </a:spcAft>
            </a:pPr>
            <a:r>
              <a:rPr lang="en-US" sz="1200" b="1" dirty="0"/>
              <a:t>Why is this important?</a:t>
            </a:r>
            <a:r>
              <a:rPr lang="en-US" sz="1200" dirty="0"/>
              <a:t> </a:t>
            </a:r>
            <a:r>
              <a:rPr lang="en-US" sz="1200" dirty="0" smtClean="0"/>
              <a:t>When drawing high-strength wire, </a:t>
            </a:r>
            <a:r>
              <a:rPr lang="en-US" sz="1200" dirty="0"/>
              <a:t>internal chevron-shaped </a:t>
            </a:r>
            <a:r>
              <a:rPr lang="en-US" sz="1200" dirty="0" smtClean="0"/>
              <a:t>cracks can </a:t>
            </a:r>
            <a:r>
              <a:rPr lang="en-US" sz="1200" dirty="0"/>
              <a:t>occur due to </a:t>
            </a:r>
            <a:r>
              <a:rPr lang="en-US" sz="1200" dirty="0" smtClean="0"/>
              <a:t>a number of causes, among them an unsuitable drawing-die </a:t>
            </a:r>
            <a:r>
              <a:rPr lang="en-US" sz="1200" dirty="0" smtClean="0"/>
              <a:t>schedule, too-rapid drawing speed, or inadequate lubrication. </a:t>
            </a:r>
            <a:r>
              <a:rPr lang="en-US" sz="1200" dirty="0" smtClean="0"/>
              <a:t>In </a:t>
            </a:r>
            <a:r>
              <a:rPr lang="en-US" sz="1200" dirty="0"/>
              <a:t>addition, very small dents and inclusions of foreign materials on the wire surface </a:t>
            </a:r>
            <a:r>
              <a:rPr lang="en-US" sz="1200" dirty="0" smtClean="0"/>
              <a:t>can occur. Because the </a:t>
            </a:r>
            <a:r>
              <a:rPr lang="en-US" sz="1200" dirty="0" err="1" smtClean="0"/>
              <a:t>MagLab’s</a:t>
            </a:r>
            <a:r>
              <a:rPr lang="en-US" sz="1200" dirty="0" smtClean="0"/>
              <a:t> pulsed </a:t>
            </a:r>
            <a:r>
              <a:rPr lang="en-US" sz="1200" dirty="0" smtClean="0"/>
              <a:t>magnets operate at 90% of ultimate stress, small flaws in the conductors can </a:t>
            </a:r>
            <a:r>
              <a:rPr lang="en-US" sz="1200" dirty="0" smtClean="0"/>
              <a:t>significantly reduce the </a:t>
            </a:r>
            <a:r>
              <a:rPr lang="en-US" sz="1200" dirty="0" smtClean="0"/>
              <a:t>lifetime of the magnets. </a:t>
            </a:r>
            <a:endParaRPr lang="en-US" sz="1200" dirty="0"/>
          </a:p>
          <a:p>
            <a:pPr algn="just">
              <a:spcAft>
                <a:spcPts val="600"/>
              </a:spcAft>
            </a:pPr>
            <a:r>
              <a:rPr lang="en-US" sz="1200" i="1" u="sng" dirty="0" smtClean="0"/>
              <a:t>Although all pulsed magnets eventually fail </a:t>
            </a:r>
            <a:r>
              <a:rPr lang="en-US" sz="1200" i="1" u="sng" dirty="0" smtClean="0"/>
              <a:t>due to high mechanical stresses, a</a:t>
            </a:r>
            <a:r>
              <a:rPr lang="en-US" sz="1200" i="1" u="sng" dirty="0" smtClean="0"/>
              <a:t>s a result of this work, the MagLab expects </a:t>
            </a:r>
            <a:r>
              <a:rPr lang="en-US" sz="1200" i="1" u="sng" dirty="0"/>
              <a:t>the lifetime of future </a:t>
            </a:r>
            <a:r>
              <a:rPr lang="en-US" sz="1200" i="1" u="sng" dirty="0" smtClean="0"/>
              <a:t>pulsed magnets </a:t>
            </a:r>
            <a:r>
              <a:rPr lang="en-US" sz="1200" i="1" u="sng" dirty="0"/>
              <a:t>to exceed those of past </a:t>
            </a:r>
            <a:r>
              <a:rPr lang="en-US" sz="1200" i="1" u="sng" dirty="0" smtClean="0"/>
              <a:t>pulsed magnets</a:t>
            </a:r>
            <a:r>
              <a:rPr lang="en-US" sz="1200" dirty="0" smtClean="0"/>
              <a:t>. </a:t>
            </a:r>
          </a:p>
          <a:p>
            <a:pPr algn="just">
              <a:spcAft>
                <a:spcPts val="600"/>
              </a:spcAft>
            </a:pPr>
            <a:r>
              <a:rPr lang="en-US" sz="1200" b="1" dirty="0" smtClean="0">
                <a:solidFill>
                  <a:srgbClr val="000000"/>
                </a:solidFill>
              </a:rPr>
              <a:t>Why </a:t>
            </a:r>
            <a:r>
              <a:rPr lang="en-US" sz="1200" b="1" dirty="0">
                <a:solidFill>
                  <a:srgbClr val="000000"/>
                </a:solidFill>
              </a:rPr>
              <a:t>did </a:t>
            </a:r>
            <a:r>
              <a:rPr lang="en-US" sz="1200" b="1" dirty="0" smtClean="0">
                <a:solidFill>
                  <a:srgbClr val="000000"/>
                </a:solidFill>
              </a:rPr>
              <a:t>the MagLab need to do this research? </a:t>
            </a:r>
            <a:r>
              <a:rPr lang="en-US" sz="1200" dirty="0" smtClean="0">
                <a:solidFill>
                  <a:srgbClr val="000000"/>
                </a:solidFill>
              </a:rPr>
              <a:t>Usually, this question is worded </a:t>
            </a:r>
            <a:r>
              <a:rPr lang="en-US" sz="1200" i="1" dirty="0" smtClean="0">
                <a:solidFill>
                  <a:srgbClr val="000000"/>
                </a:solidFill>
              </a:rPr>
              <a:t>“Why did this research need the MagLab?”</a:t>
            </a:r>
            <a:r>
              <a:rPr lang="en-US" sz="1200" dirty="0" smtClean="0">
                <a:solidFill>
                  <a:srgbClr val="000000"/>
                </a:solidFill>
              </a:rPr>
              <a:t>, but here the MagLab has a unique need to develop its own expertise in the detection and mitigation of conductor defects in order to improve the performance of its own pulsed magnets. </a:t>
            </a:r>
            <a:r>
              <a:rPr lang="en-US" sz="1200" i="1" u="sng" dirty="0" smtClean="0">
                <a:solidFill>
                  <a:srgbClr val="000000"/>
                </a:solidFill>
              </a:rPr>
              <a:t>World-record performance often demands the development of unusual expertise</a:t>
            </a:r>
            <a:r>
              <a:rPr lang="en-US" sz="1200" i="1" dirty="0">
                <a:solidFill>
                  <a:srgbClr val="000000"/>
                </a:solidFill>
              </a:rPr>
              <a:t>!</a:t>
            </a:r>
            <a:endParaRPr lang="en-US" sz="1200" i="1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118235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217559" y="5847134"/>
            <a:ext cx="385024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 smtClean="0"/>
              <a:t>Fig (a</a:t>
            </a:r>
            <a:r>
              <a:rPr lang="en-US" sz="1100" dirty="0"/>
              <a:t>) Eddy current inspection of a long length precursor. (b) A chevron crack found by x-ray tomography</a:t>
            </a:r>
            <a:r>
              <a:rPr lang="en-US" sz="1100" dirty="0" smtClean="0"/>
              <a:t>.</a:t>
            </a:r>
          </a:p>
          <a:p>
            <a:pPr algn="just"/>
            <a:r>
              <a:rPr lang="en-US" sz="1100" dirty="0" smtClean="0"/>
              <a:t>(</a:t>
            </a:r>
            <a:r>
              <a:rPr lang="en-US" sz="1100" dirty="0"/>
              <a:t>c) Ultrasound echo from flaws of different sizes</a:t>
            </a:r>
            <a:r>
              <a:rPr lang="en-US" sz="1100" dirty="0" smtClean="0"/>
              <a:t>. The flaw gives rise to the early echo (the peak near 2</a:t>
            </a:r>
            <a:r>
              <a:rPr lang="en-US" sz="1100" dirty="0" smtClean="0">
                <a:latin typeface="Symbol" panose="05050102010706020507" pitchFamily="18" charset="2"/>
              </a:rPr>
              <a:t>m</a:t>
            </a:r>
            <a:r>
              <a:rPr lang="en-US" sz="1100" dirty="0" smtClean="0"/>
              <a:t>s), as well as the diminished amplitudes of all the other </a:t>
            </a:r>
            <a:r>
              <a:rPr lang="en-US" sz="1100" dirty="0" err="1" smtClean="0"/>
              <a:t>echos</a:t>
            </a:r>
            <a:r>
              <a:rPr lang="en-US" sz="1100" dirty="0" smtClean="0"/>
              <a:t>.</a:t>
            </a:r>
            <a:endParaRPr lang="en-US" sz="1100" dirty="0"/>
          </a:p>
        </p:txBody>
      </p:sp>
      <p:sp>
        <p:nvSpPr>
          <p:cNvPr id="37" name="TextBox 36"/>
          <p:cNvSpPr txBox="1"/>
          <p:nvPr/>
        </p:nvSpPr>
        <p:spPr>
          <a:xfrm>
            <a:off x="4923963" y="4418823"/>
            <a:ext cx="4702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(b)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C464E905-4D6E-4000-AF7E-148EF469EC0A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702"/>
          <a:stretch/>
        </p:blipFill>
        <p:spPr bwMode="auto">
          <a:xfrm>
            <a:off x="5263025" y="1239637"/>
            <a:ext cx="2825862" cy="1793123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B15C76C8-7B06-4EC6-8875-CC77E20B00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5621" y="401287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" name="Object 2">
            <a:extLst>
              <a:ext uri="{FF2B5EF4-FFF2-40B4-BE49-F238E27FC236}">
                <a16:creationId xmlns:a16="http://schemas.microsoft.com/office/drawing/2014/main" id="{5947B73F-D5DB-4FB5-9A02-B5AA87B1AD9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6613929"/>
              </p:ext>
            </p:extLst>
          </p:nvPr>
        </p:nvGraphicFramePr>
        <p:xfrm>
          <a:off x="5263025" y="3022898"/>
          <a:ext cx="3743818" cy="28493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Graph" r:id="rId7" imgW="2928296" imgH="2236668" progId="Origin50.Graph">
                  <p:embed/>
                </p:oleObj>
              </mc:Choice>
              <mc:Fallback>
                <p:oleObj name="Graph" r:id="rId7" imgW="2928296" imgH="2236668" progId="Origin50.Graph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5947B73F-D5DB-4FB5-9A02-B5AA87B1AD96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63025" y="3022898"/>
                        <a:ext cx="3743818" cy="284939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1" name="Picture 20">
            <a:extLst>
              <a:ext uri="{FF2B5EF4-FFF2-40B4-BE49-F238E27FC236}">
                <a16:creationId xmlns:a16="http://schemas.microsoft.com/office/drawing/2014/main" id="{55F070F7-23A7-4F7B-ABA7-9B25FECA86A7}"/>
              </a:ext>
            </a:extLst>
          </p:cNvPr>
          <p:cNvPicPr/>
          <p:nvPr/>
        </p:nvPicPr>
        <p:blipFill rotWithShape="1">
          <a:blip r:embed="rId9"/>
          <a:srcRect l="30643" t="46586" r="12177" b="31116"/>
          <a:stretch/>
        </p:blipFill>
        <p:spPr bwMode="auto">
          <a:xfrm rot="16200000">
            <a:off x="7699769" y="1725687"/>
            <a:ext cx="1787459" cy="826688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1F5386F-5665-4080-82C1-ABEC86DE6F12}"/>
              </a:ext>
            </a:extLst>
          </p:cNvPr>
          <p:cNvSpPr txBox="1"/>
          <p:nvPr/>
        </p:nvSpPr>
        <p:spPr>
          <a:xfrm>
            <a:off x="5265781" y="1249858"/>
            <a:ext cx="486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(a)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DC55155-1A93-43D8-9517-65EE08A04113}"/>
              </a:ext>
            </a:extLst>
          </p:cNvPr>
          <p:cNvSpPr txBox="1"/>
          <p:nvPr/>
        </p:nvSpPr>
        <p:spPr>
          <a:xfrm>
            <a:off x="8192005" y="1247371"/>
            <a:ext cx="4861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bg1"/>
                </a:solidFill>
              </a:rPr>
              <a:t>(b)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AAE7720-55BD-43F7-97FD-076FB73EA8C8}"/>
              </a:ext>
            </a:extLst>
          </p:cNvPr>
          <p:cNvSpPr txBox="1"/>
          <p:nvPr/>
        </p:nvSpPr>
        <p:spPr>
          <a:xfrm>
            <a:off x="5334831" y="3275220"/>
            <a:ext cx="48613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(c)</a:t>
            </a:r>
          </a:p>
        </p:txBody>
      </p:sp>
      <p:sp>
        <p:nvSpPr>
          <p:cNvPr id="18" name="Text Box 28"/>
          <p:cNvSpPr txBox="1">
            <a:spLocks noChangeArrowheads="1"/>
          </p:cNvSpPr>
          <p:nvPr/>
        </p:nvSpPr>
        <p:spPr bwMode="auto">
          <a:xfrm>
            <a:off x="66042" y="5889501"/>
            <a:ext cx="5056708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100" b="1" dirty="0" smtClean="0">
                <a:solidFill>
                  <a:srgbClr val="000066"/>
                </a:solidFill>
              </a:rPr>
              <a:t>Department: </a:t>
            </a:r>
            <a:r>
              <a:rPr lang="en-US" sz="1100" dirty="0" smtClean="0">
                <a:solidFill>
                  <a:srgbClr val="000066"/>
                </a:solidFill>
              </a:rPr>
              <a:t>Magnet </a:t>
            </a:r>
            <a:r>
              <a:rPr lang="en-US" sz="1100" dirty="0">
                <a:solidFill>
                  <a:srgbClr val="000066"/>
                </a:solidFill>
              </a:rPr>
              <a:t>Science and </a:t>
            </a:r>
            <a:r>
              <a:rPr lang="en-US" sz="1100" dirty="0" smtClean="0">
                <a:solidFill>
                  <a:srgbClr val="000066"/>
                </a:solidFill>
              </a:rPr>
              <a:t>Technology</a:t>
            </a:r>
          </a:p>
          <a:p>
            <a:pPr>
              <a:spcAft>
                <a:spcPts val="0"/>
              </a:spcAft>
            </a:pPr>
            <a:r>
              <a:rPr lang="en-US" sz="1100" b="1" dirty="0" smtClean="0">
                <a:solidFill>
                  <a:srgbClr val="000066"/>
                </a:solidFill>
                <a:latin typeface="+mj-lt"/>
                <a:cs typeface="Times New Roman" panose="02020603050405020304" pitchFamily="18" charset="0"/>
              </a:rPr>
              <a:t>Citation:</a:t>
            </a:r>
            <a:r>
              <a:rPr lang="en-US" sz="1100" dirty="0" smtClean="0">
                <a:solidFill>
                  <a:srgbClr val="000066"/>
                </a:solidFill>
                <a:latin typeface="+mj-lt"/>
                <a:cs typeface="Times New Roman" panose="02020603050405020304" pitchFamily="18" charset="0"/>
              </a:rPr>
              <a:t> </a:t>
            </a:r>
            <a:r>
              <a:rPr lang="en-US" sz="1100" dirty="0" smtClean="0">
                <a:solidFill>
                  <a:srgbClr val="000066"/>
                </a:solidFill>
              </a:rPr>
              <a:t>Lu</a:t>
            </a:r>
            <a:r>
              <a:rPr lang="en-US" sz="1100" dirty="0">
                <a:solidFill>
                  <a:srgbClr val="000066"/>
                </a:solidFill>
              </a:rPr>
              <a:t>, J.; Adkins, T.; Dixon, I.R.; Nguyen, D.N.; Han, K., </a:t>
            </a:r>
            <a:r>
              <a:rPr lang="en-US" sz="1100" i="1" dirty="0">
                <a:solidFill>
                  <a:srgbClr val="000066"/>
                </a:solidFill>
              </a:rPr>
              <a:t>Nondestructive Testing of High Strength Conductors for High Field Pulsed Magnets,</a:t>
            </a:r>
            <a:r>
              <a:rPr lang="en-US" sz="1100" dirty="0">
                <a:solidFill>
                  <a:srgbClr val="000066"/>
                </a:solidFill>
              </a:rPr>
              <a:t> </a:t>
            </a:r>
            <a:endParaRPr lang="en-US" sz="1100" dirty="0" smtClean="0">
              <a:solidFill>
                <a:srgbClr val="000066"/>
              </a:solidFill>
            </a:endParaRPr>
          </a:p>
          <a:p>
            <a:pPr>
              <a:spcAft>
                <a:spcPts val="0"/>
              </a:spcAft>
            </a:pPr>
            <a:r>
              <a:rPr lang="en-US" sz="1100" b="1" dirty="0" smtClean="0">
                <a:solidFill>
                  <a:srgbClr val="000066"/>
                </a:solidFill>
              </a:rPr>
              <a:t>IEEE </a:t>
            </a:r>
            <a:r>
              <a:rPr lang="en-US" sz="1100" b="1" dirty="0">
                <a:solidFill>
                  <a:srgbClr val="000066"/>
                </a:solidFill>
              </a:rPr>
              <a:t>Transactions on Applied Superconductivity</a:t>
            </a:r>
            <a:r>
              <a:rPr lang="en-US" sz="1100" dirty="0">
                <a:solidFill>
                  <a:srgbClr val="000066"/>
                </a:solidFill>
              </a:rPr>
              <a:t>, </a:t>
            </a:r>
            <a:r>
              <a:rPr lang="en-US" sz="1100" b="1" dirty="0">
                <a:solidFill>
                  <a:srgbClr val="000066"/>
                </a:solidFill>
              </a:rPr>
              <a:t>30</a:t>
            </a:r>
            <a:r>
              <a:rPr lang="en-US" sz="1100" dirty="0">
                <a:solidFill>
                  <a:srgbClr val="000066"/>
                </a:solidFill>
              </a:rPr>
              <a:t> (4), 6900405 (2020) </a:t>
            </a:r>
            <a:r>
              <a:rPr lang="en-US" sz="1100" dirty="0">
                <a:solidFill>
                  <a:srgbClr val="000066"/>
                </a:solidFill>
                <a:hlinkClick r:id="rId10"/>
              </a:rPr>
              <a:t>doi.org/10.1109/TASC.2020.2980525</a:t>
            </a:r>
            <a:endParaRPr lang="en-US" sz="1200" dirty="0">
              <a:solidFill>
                <a:srgbClr val="000066"/>
              </a:solidFill>
              <a:latin typeface="+mj-lt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790845" y="4329169"/>
            <a:ext cx="548227" cy="1846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1200" b="1" dirty="0" smtClean="0"/>
              <a:t>No flaw</a:t>
            </a:r>
            <a:endParaRPr lang="en-US" sz="12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7723859" y="4817514"/>
            <a:ext cx="753411" cy="1846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1200" b="1" dirty="0" smtClean="0">
                <a:solidFill>
                  <a:srgbClr val="0000CC"/>
                </a:solidFill>
              </a:rPr>
              <a:t>Small flaw</a:t>
            </a:r>
            <a:endParaRPr lang="en-US" sz="1200" b="1" dirty="0">
              <a:solidFill>
                <a:srgbClr val="0000CC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730858" y="5229311"/>
            <a:ext cx="761427" cy="18466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lIns="0" tIns="0" rIns="0" bIns="0" rtlCol="0">
            <a:spAutoFit/>
          </a:bodyPr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Large flaw</a:t>
            </a:r>
            <a:endParaRPr lang="en-US" sz="1200" b="1" dirty="0">
              <a:solidFill>
                <a:srgbClr val="FF0000"/>
              </a:solidFill>
            </a:endParaRPr>
          </a:p>
        </p:txBody>
      </p:sp>
      <p:sp>
        <p:nvSpPr>
          <p:cNvPr id="24" name="Text Box 62"/>
          <p:cNvSpPr txBox="1">
            <a:spLocks noChangeArrowheads="1"/>
          </p:cNvSpPr>
          <p:nvPr/>
        </p:nvSpPr>
        <p:spPr bwMode="auto">
          <a:xfrm>
            <a:off x="638866" y="10925"/>
            <a:ext cx="8031001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dirty="0"/>
              <a:t>Nondestructive </a:t>
            </a:r>
            <a:r>
              <a:rPr lang="en-US" sz="1600" b="1" dirty="0" smtClean="0"/>
              <a:t>testing and minimizing </a:t>
            </a:r>
            <a:r>
              <a:rPr lang="en-US" sz="1600" b="1" dirty="0"/>
              <a:t>defects </a:t>
            </a:r>
            <a:endParaRPr lang="en-US" sz="1600" b="1" dirty="0" smtClean="0"/>
          </a:p>
          <a:p>
            <a:pPr algn="ctr">
              <a:spcBef>
                <a:spcPts val="0"/>
              </a:spcBef>
            </a:pPr>
            <a:r>
              <a:rPr lang="en-US" sz="1600" b="1" dirty="0" smtClean="0"/>
              <a:t>in high-strength conductors for use in pulsed magnets</a:t>
            </a:r>
            <a:endParaRPr lang="en-US" sz="1600" b="1" dirty="0"/>
          </a:p>
          <a:p>
            <a:pPr algn="ctr">
              <a:spcBef>
                <a:spcPts val="0"/>
              </a:spcBef>
            </a:pPr>
            <a:r>
              <a:rPr lang="en-US" sz="1100" dirty="0"/>
              <a:t>Jun Lu, Todd Adkins, Iain Dixon, Doan Nguyen and </a:t>
            </a:r>
            <a:r>
              <a:rPr lang="en-US" sz="1100" dirty="0" err="1"/>
              <a:t>Ke</a:t>
            </a:r>
            <a:r>
              <a:rPr lang="en-US" sz="1100" dirty="0"/>
              <a:t> Han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>
                <a:solidFill>
                  <a:srgbClr val="0033CC"/>
                </a:solidFill>
              </a:rPr>
              <a:t>National High Magnetic Field Laboratory</a:t>
            </a:r>
          </a:p>
          <a:p>
            <a:pPr algn="ctr">
              <a:spcBef>
                <a:spcPts val="0"/>
              </a:spcBef>
              <a:spcAft>
                <a:spcPts val="600"/>
              </a:spcAft>
            </a:pPr>
            <a:r>
              <a:rPr lang="en-US" sz="1050" b="1" kern="1200" dirty="0"/>
              <a:t>Funding Grants:</a:t>
            </a:r>
            <a:r>
              <a:rPr lang="en-US" sz="1050" kern="1200" dirty="0"/>
              <a:t>  G.S. Boebinger (NSF </a:t>
            </a:r>
            <a:r>
              <a:rPr lang="en-US" sz="1050" dirty="0"/>
              <a:t>DMR-1157490 and 1644779)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97077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EE76CB6D853C64B89835FD2B25191F7" ma:contentTypeVersion="1" ma:contentTypeDescription="Create a new document." ma:contentTypeScope="" ma:versionID="c65b3aeb76beb82d9b928cfbb17b6307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9ABB048-83CD-427A-B9E0-7EC057417E07}"/>
</file>

<file path=customXml/itemProps2.xml><?xml version="1.0" encoding="utf-8"?>
<ds:datastoreItem xmlns:ds="http://schemas.openxmlformats.org/officeDocument/2006/customXml" ds:itemID="{826260D6-7559-4933-A386-6EFC21A93637}"/>
</file>

<file path=customXml/itemProps3.xml><?xml version="1.0" encoding="utf-8"?>
<ds:datastoreItem xmlns:ds="http://schemas.openxmlformats.org/officeDocument/2006/customXml" ds:itemID="{9F2B452B-DE4A-43CF-9C7F-F3FBCC95762D}"/>
</file>

<file path=docProps/app.xml><?xml version="1.0" encoding="utf-8"?>
<Properties xmlns="http://schemas.openxmlformats.org/officeDocument/2006/extended-properties" xmlns:vt="http://schemas.openxmlformats.org/officeDocument/2006/docPropsVTypes">
  <TotalTime>5966</TotalTime>
  <Words>1073</Words>
  <Application>Microsoft Office PowerPoint</Application>
  <PresentationFormat>On-screen Show (4:3)</PresentationFormat>
  <Paragraphs>59</Paragraphs>
  <Slides>2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Symbol</vt:lpstr>
      <vt:lpstr>Times New Roman</vt:lpstr>
      <vt:lpstr>Default Design</vt:lpstr>
      <vt:lpstr>Graph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135</cp:revision>
  <cp:lastPrinted>2007-07-13T05:35:51Z</cp:lastPrinted>
  <dcterms:created xsi:type="dcterms:W3CDTF">2004-08-07T03:10:56Z</dcterms:created>
  <dcterms:modified xsi:type="dcterms:W3CDTF">2021-01-14T23:00:27Z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0x0101006EE76CB6D853C64B89835FD2B25191F7</vt:lpwstr>
  </property>
</Properties>
</file>