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4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816" autoAdjust="0"/>
  </p:normalViewPr>
  <p:slideViewPr>
    <p:cSldViewPr snapToGrid="0">
      <p:cViewPr varScale="1">
        <p:scale>
          <a:sx n="96" d="100"/>
          <a:sy n="96" d="100"/>
        </p:scale>
        <p:origin x="99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hyperlink" Target="https://doi.org/10.1073/pnas.1914166117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73/pnas.1914166117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2B4B9B-21D3-E941-9A44-DCB80293E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18" r="9166"/>
          <a:stretch/>
        </p:blipFill>
        <p:spPr>
          <a:xfrm>
            <a:off x="7096991" y="1382980"/>
            <a:ext cx="1973447" cy="17958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0E0D42-A4A1-2843-B5C9-0118C193A865}"/>
              </a:ext>
            </a:extLst>
          </p:cNvPr>
          <p:cNvSpPr txBox="1"/>
          <p:nvPr/>
        </p:nvSpPr>
        <p:spPr>
          <a:xfrm>
            <a:off x="7243941" y="1421476"/>
            <a:ext cx="109004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400" b="1" dirty="0"/>
              <a:t>b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52546" y="1371723"/>
            <a:ext cx="4399672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A prevalent theoretical paradigm of unconventional superconductivity </a:t>
            </a:r>
            <a:r>
              <a:rPr lang="en-US" sz="1200" dirty="0" smtClean="0"/>
              <a:t>posits that the superconductivity results </a:t>
            </a:r>
            <a:r>
              <a:rPr lang="en-US" sz="1200" dirty="0"/>
              <a:t>from quantum critical fluctuations associated with a zero-temperature phase transition. Termed a quantum critical point, </a:t>
            </a:r>
            <a:r>
              <a:rPr lang="en-US" sz="1200" dirty="0" smtClean="0"/>
              <a:t>these phase transitions are “</a:t>
            </a:r>
            <a:r>
              <a:rPr lang="en-US" sz="1200" dirty="0"/>
              <a:t>hidden” by the </a:t>
            </a:r>
            <a:r>
              <a:rPr lang="en-US" sz="1200" dirty="0" smtClean="0"/>
              <a:t>strength of the superconducting phase </a:t>
            </a:r>
            <a:r>
              <a:rPr lang="en-US" sz="1200" dirty="0"/>
              <a:t>that surrounds it. </a:t>
            </a:r>
          </a:p>
          <a:p>
            <a:pPr algn="just"/>
            <a:endParaRPr lang="en-US" sz="700" dirty="0"/>
          </a:p>
          <a:p>
            <a:pPr algn="just"/>
            <a:r>
              <a:rPr lang="en-US" sz="1200" dirty="0" smtClean="0"/>
              <a:t>Recent experiments utilized extreme </a:t>
            </a:r>
            <a:r>
              <a:rPr lang="en-US" sz="1200" dirty="0"/>
              <a:t>magnetic fields up to 90 </a:t>
            </a:r>
            <a:r>
              <a:rPr lang="en-US" sz="1200" dirty="0" err="1" smtClean="0"/>
              <a:t>teslas</a:t>
            </a:r>
            <a:r>
              <a:rPr lang="en-US" sz="1200" dirty="0" smtClean="0"/>
              <a:t> </a:t>
            </a:r>
            <a:r>
              <a:rPr lang="en-US" sz="1200" dirty="0"/>
              <a:t>to suppress superconductivity in the </a:t>
            </a:r>
            <a:r>
              <a:rPr lang="en-US" sz="1200" dirty="0" smtClean="0"/>
              <a:t>high-temperature superconductor </a:t>
            </a:r>
            <a:r>
              <a:rPr lang="en-US" sz="1200" dirty="0"/>
              <a:t>HgBa</a:t>
            </a:r>
            <a:r>
              <a:rPr lang="en-US" sz="1200" baseline="-25000" dirty="0"/>
              <a:t>2</a:t>
            </a:r>
            <a:r>
              <a:rPr lang="en-US" sz="1200" dirty="0"/>
              <a:t>CuO</a:t>
            </a:r>
            <a:r>
              <a:rPr lang="en-US" sz="1200" baseline="-25000" dirty="0"/>
              <a:t>4+</a:t>
            </a:r>
            <a:r>
              <a:rPr lang="en-US" sz="1200" baseline="-25000" dirty="0" smtClean="0"/>
              <a:t>𝞭</a:t>
            </a:r>
            <a:r>
              <a:rPr lang="en-US" sz="1200" dirty="0" smtClean="0"/>
              <a:t>. 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extreme fields were required to suppress superconductivity down to low temperatures over a broad range of hole-doping. </a:t>
            </a:r>
            <a:r>
              <a:rPr lang="en-US" sz="1200" dirty="0"/>
              <a:t>Electrical transport revealed a Fermi-surface undergoing reconstruction: </a:t>
            </a:r>
            <a:r>
              <a:rPr lang="en-US" sz="1200" dirty="0" smtClean="0"/>
              <a:t>likely a signature of a </a:t>
            </a:r>
            <a:r>
              <a:rPr lang="en-US" sz="1200" dirty="0"/>
              <a:t>charge-density-wave phase transition. </a:t>
            </a:r>
            <a:r>
              <a:rPr lang="en-US" sz="1200" i="1" u="sng" dirty="0"/>
              <a:t>The Fermi-surface reconstruction </a:t>
            </a:r>
            <a:r>
              <a:rPr lang="en-US" sz="1200" i="1" u="sng" dirty="0" smtClean="0"/>
              <a:t>was discovered to terminate </a:t>
            </a:r>
            <a:r>
              <a:rPr lang="en-US" sz="1200" i="1" u="sng" dirty="0"/>
              <a:t>at zero temperature coincident with hole concentrations where the superconductivity is most robust to magnetic fields.</a:t>
            </a:r>
            <a:r>
              <a:rPr lang="en-US" sz="1200" dirty="0"/>
              <a:t> These results </a:t>
            </a:r>
            <a:r>
              <a:rPr lang="en-US" sz="1200" dirty="0" smtClean="0"/>
              <a:t>link the reconstructed Fermi surface phase to two quantum </a:t>
            </a:r>
            <a:r>
              <a:rPr lang="en-US" sz="1200" dirty="0"/>
              <a:t>critical </a:t>
            </a:r>
            <a:r>
              <a:rPr lang="en-US" sz="1200" dirty="0" smtClean="0"/>
              <a:t>points that were </a:t>
            </a:r>
            <a:r>
              <a:rPr lang="en-US" sz="1200" dirty="0"/>
              <a:t>heretofore hidden by the superconducting dome </a:t>
            </a:r>
            <a:r>
              <a:rPr lang="en-US" sz="1200" dirty="0" smtClean="0"/>
              <a:t>in </a:t>
            </a:r>
            <a:r>
              <a:rPr lang="en-US" sz="1200" dirty="0"/>
              <a:t>the cuprate phase diagram.</a:t>
            </a:r>
          </a:p>
          <a:p>
            <a:pPr algn="just"/>
            <a:endParaRPr lang="en-US" sz="700" b="1" dirty="0"/>
          </a:p>
          <a:p>
            <a:pPr algn="just"/>
            <a:r>
              <a:rPr lang="en-US" sz="1200" dirty="0"/>
              <a:t>This work was made possible by the </a:t>
            </a:r>
            <a:r>
              <a:rPr lang="en-US" sz="1200" dirty="0" err="1" smtClean="0"/>
              <a:t>MagLab’s</a:t>
            </a:r>
            <a:r>
              <a:rPr lang="en-US" sz="1200" dirty="0" smtClean="0"/>
              <a:t> unique 1.43GW </a:t>
            </a:r>
            <a:r>
              <a:rPr lang="en-US" sz="1200" dirty="0"/>
              <a:t>generator, which delivers  600 MJ electrical pulses to  generate </a:t>
            </a:r>
            <a:r>
              <a:rPr lang="en-US" sz="1200" dirty="0" smtClean="0"/>
              <a:t>magnetic fields </a:t>
            </a:r>
            <a:r>
              <a:rPr lang="en-US" sz="1200" dirty="0"/>
              <a:t>of up to </a:t>
            </a:r>
            <a:r>
              <a:rPr lang="en-US" sz="1200" dirty="0" smtClean="0"/>
              <a:t>100T </a:t>
            </a:r>
            <a:r>
              <a:rPr lang="en-US" sz="1200" dirty="0"/>
              <a:t>repeatedly, thus   permitting a systematic doping and temperature mapping </a:t>
            </a:r>
            <a:r>
              <a:rPr lang="en-US" sz="1200" dirty="0" smtClean="0"/>
              <a:t>of the Fermi surface reconstruction near </a:t>
            </a:r>
            <a:r>
              <a:rPr lang="en-US" sz="1200" dirty="0"/>
              <a:t>quantum critical </a:t>
            </a:r>
            <a:r>
              <a:rPr lang="en-US" sz="1200" dirty="0" smtClean="0"/>
              <a:t>points</a:t>
            </a:r>
            <a:r>
              <a:rPr lang="en-US" sz="1200" dirty="0"/>
              <a:t>.</a:t>
            </a: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0801" y="6096915"/>
            <a:ext cx="89442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 smtClean="0">
                <a:solidFill>
                  <a:srgbClr val="333399"/>
                </a:solidFill>
              </a:rPr>
              <a:t>Magnets used:</a:t>
            </a:r>
            <a:r>
              <a:rPr lang="en-US" sz="1100" dirty="0" smtClean="0">
                <a:solidFill>
                  <a:srgbClr val="333399"/>
                </a:solidFill>
              </a:rPr>
              <a:t> 65T </a:t>
            </a:r>
            <a:r>
              <a:rPr lang="en-US" sz="1100" dirty="0">
                <a:solidFill>
                  <a:srgbClr val="333399"/>
                </a:solidFill>
              </a:rPr>
              <a:t>short pulse </a:t>
            </a:r>
            <a:r>
              <a:rPr lang="en-US" sz="1100" dirty="0" smtClean="0">
                <a:solidFill>
                  <a:srgbClr val="333399"/>
                </a:solidFill>
              </a:rPr>
              <a:t>and </a:t>
            </a:r>
            <a:r>
              <a:rPr lang="en-US" sz="1100" dirty="0">
                <a:solidFill>
                  <a:srgbClr val="333399"/>
                </a:solidFill>
              </a:rPr>
              <a:t>100T multi-shot </a:t>
            </a:r>
            <a:r>
              <a:rPr lang="en-US" sz="1100" dirty="0" smtClean="0">
                <a:solidFill>
                  <a:srgbClr val="333399"/>
                </a:solidFill>
              </a:rPr>
              <a:t>magnets</a:t>
            </a:r>
            <a:endParaRPr lang="en-US" sz="1100" dirty="0">
              <a:solidFill>
                <a:srgbClr val="333399"/>
              </a:solidFill>
            </a:endParaRPr>
          </a:p>
          <a:p>
            <a:pPr algn="just"/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>
                <a:solidFill>
                  <a:srgbClr val="333399"/>
                </a:solidFill>
              </a:rPr>
              <a:t>Chan, M.K.; McDonald, R.; Ramshaw, B.J.; Betts, J.; </a:t>
            </a:r>
            <a:r>
              <a:rPr lang="en-US" sz="1100" dirty="0" err="1">
                <a:solidFill>
                  <a:srgbClr val="333399"/>
                </a:solidFill>
              </a:rPr>
              <a:t>Shehter</a:t>
            </a:r>
            <a:r>
              <a:rPr lang="en-US" sz="1100" dirty="0">
                <a:solidFill>
                  <a:srgbClr val="333399"/>
                </a:solidFill>
              </a:rPr>
              <a:t>, A.; Bauer, E.D.; Harrison, N., </a:t>
            </a:r>
            <a:endParaRPr lang="en-US" sz="1100" dirty="0" smtClean="0">
              <a:solidFill>
                <a:srgbClr val="333399"/>
              </a:solidFill>
            </a:endParaRPr>
          </a:p>
          <a:p>
            <a:pPr algn="just"/>
            <a:r>
              <a:rPr lang="en-US" sz="1100" i="1" dirty="0" smtClean="0">
                <a:solidFill>
                  <a:srgbClr val="333399"/>
                </a:solidFill>
              </a:rPr>
              <a:t>Extent </a:t>
            </a:r>
            <a:r>
              <a:rPr lang="en-US" sz="1100" i="1" dirty="0">
                <a:solidFill>
                  <a:srgbClr val="333399"/>
                </a:solidFill>
              </a:rPr>
              <a:t>of Fermi-surface reconstruction in the high-temperature superconductor HgBa</a:t>
            </a:r>
            <a:r>
              <a:rPr lang="en-US" sz="1100" i="1" baseline="-25000" dirty="0">
                <a:solidFill>
                  <a:srgbClr val="333399"/>
                </a:solidFill>
              </a:rPr>
              <a:t>2</a:t>
            </a:r>
            <a:r>
              <a:rPr lang="en-US" sz="1100" i="1" dirty="0">
                <a:solidFill>
                  <a:srgbClr val="333399"/>
                </a:solidFill>
              </a:rPr>
              <a:t>CuO</a:t>
            </a:r>
            <a:r>
              <a:rPr lang="en-US" sz="1100" i="1" baseline="-25000" dirty="0">
                <a:solidFill>
                  <a:srgbClr val="333399"/>
                </a:solidFill>
              </a:rPr>
              <a:t>4+</a:t>
            </a:r>
            <a:r>
              <a:rPr lang="el-GR" sz="1100" i="1" baseline="-25000" dirty="0">
                <a:solidFill>
                  <a:srgbClr val="333399"/>
                </a:solidFill>
              </a:rPr>
              <a:t>δ</a:t>
            </a:r>
            <a:r>
              <a:rPr lang="el-GR" sz="1100" i="1" dirty="0">
                <a:solidFill>
                  <a:srgbClr val="333399"/>
                </a:solidFill>
              </a:rPr>
              <a:t>,</a:t>
            </a:r>
            <a:r>
              <a:rPr lang="el-GR" sz="1100" dirty="0">
                <a:solidFill>
                  <a:srgbClr val="333399"/>
                </a:solidFill>
              </a:rPr>
              <a:t> </a:t>
            </a:r>
            <a:endParaRPr lang="en-US" sz="1100" dirty="0" smtClean="0">
              <a:solidFill>
                <a:srgbClr val="333399"/>
              </a:solidFill>
            </a:endParaRPr>
          </a:p>
          <a:p>
            <a:pPr algn="just"/>
            <a:r>
              <a:rPr lang="en-US" sz="1100" b="1" dirty="0" smtClean="0">
                <a:solidFill>
                  <a:srgbClr val="333399"/>
                </a:solidFill>
              </a:rPr>
              <a:t>Proceedings </a:t>
            </a:r>
            <a:r>
              <a:rPr lang="en-US" sz="1100" b="1" dirty="0">
                <a:solidFill>
                  <a:srgbClr val="333399"/>
                </a:solidFill>
              </a:rPr>
              <a:t>of the National Academy of Sciences of the USA (PNAS), </a:t>
            </a:r>
            <a:r>
              <a:rPr lang="en-US" sz="1100" dirty="0">
                <a:solidFill>
                  <a:srgbClr val="333399"/>
                </a:solidFill>
              </a:rPr>
              <a:t>117, 9782 (2020) </a:t>
            </a:r>
            <a:r>
              <a:rPr lang="en-US" sz="1100" dirty="0">
                <a:solidFill>
                  <a:srgbClr val="333399"/>
                </a:solidFill>
                <a:hlinkClick r:id="rId4"/>
              </a:rPr>
              <a:t>doi.org/10.1073/pnas.1914166117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74053" y="45116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2C7434-A563-0B49-978C-D941A0B8C8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355"/>
          <a:stretch/>
        </p:blipFill>
        <p:spPr>
          <a:xfrm>
            <a:off x="4561608" y="2328058"/>
            <a:ext cx="2723614" cy="2522362"/>
          </a:xfrm>
          <a:prstGeom prst="rect">
            <a:avLst/>
          </a:prstGeom>
          <a:noFill/>
          <a:ln w="635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D42984-B763-C541-B470-7B38709082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79" t="3365" r="3853" b="1810"/>
          <a:stretch/>
        </p:blipFill>
        <p:spPr>
          <a:xfrm>
            <a:off x="4518120" y="1371599"/>
            <a:ext cx="1778771" cy="1811112"/>
          </a:xfrm>
          <a:prstGeom prst="rect">
            <a:avLst/>
          </a:prstGeom>
          <a:ln w="635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2E7AA0-BCE9-6443-BB74-155E5D5AD09A}"/>
              </a:ext>
            </a:extLst>
          </p:cNvPr>
          <p:cNvSpPr txBox="1"/>
          <p:nvPr/>
        </p:nvSpPr>
        <p:spPr>
          <a:xfrm>
            <a:off x="5152467" y="1946633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890 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EB4082-E61D-6149-8EB2-D80B342C53F1}"/>
              </a:ext>
            </a:extLst>
          </p:cNvPr>
          <p:cNvSpPr txBox="1"/>
          <p:nvPr/>
        </p:nvSpPr>
        <p:spPr>
          <a:xfrm>
            <a:off x="4465482" y="4854309"/>
            <a:ext cx="4611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/>
              <a:t>(a)</a:t>
            </a:r>
            <a:r>
              <a:rPr lang="en-US" sz="1100" dirty="0"/>
              <a:t> </a:t>
            </a:r>
            <a:r>
              <a:rPr lang="en-US" sz="1100" dirty="0" smtClean="0"/>
              <a:t>Superconductivity </a:t>
            </a:r>
            <a:r>
              <a:rPr lang="en-US" sz="1100" dirty="0"/>
              <a:t>is suppressed </a:t>
            </a:r>
            <a:r>
              <a:rPr lang="en-US" sz="1100" dirty="0" smtClean="0"/>
              <a:t>in </a:t>
            </a:r>
            <a:r>
              <a:rPr lang="en-US" sz="1100" dirty="0" err="1"/>
              <a:t>underdoped</a:t>
            </a:r>
            <a:r>
              <a:rPr lang="en-US" sz="1100" dirty="0"/>
              <a:t> HgBa</a:t>
            </a:r>
            <a:r>
              <a:rPr lang="en-US" sz="1100" baseline="-25000" dirty="0"/>
              <a:t>2</a:t>
            </a:r>
            <a:r>
              <a:rPr lang="en-US" sz="1100" dirty="0"/>
              <a:t>CuO</a:t>
            </a:r>
            <a:r>
              <a:rPr lang="en-US" sz="1100" baseline="-25000" dirty="0"/>
              <a:t>4+</a:t>
            </a:r>
            <a:r>
              <a:rPr lang="en-US" sz="1100" baseline="-25000" dirty="0" smtClean="0"/>
              <a:t>𝞭</a:t>
            </a:r>
            <a:r>
              <a:rPr lang="en-US" sz="1100" dirty="0" smtClean="0"/>
              <a:t>, revealing </a:t>
            </a:r>
            <a:r>
              <a:rPr lang="en-US" sz="1100" dirty="0"/>
              <a:t>quantum oscillations </a:t>
            </a:r>
            <a:r>
              <a:rPr lang="en-US" sz="1100" dirty="0" smtClean="0"/>
              <a:t>above 65T whose </a:t>
            </a:r>
            <a:r>
              <a:rPr lang="en-US" sz="1100" dirty="0"/>
              <a:t>frequency (lower inset) reflects the reconstructed Fermi-surface </a:t>
            </a:r>
            <a:r>
              <a:rPr lang="en-US" sz="1100" dirty="0" smtClean="0"/>
              <a:t>area </a:t>
            </a:r>
            <a:r>
              <a:rPr lang="en-US" sz="1100" dirty="0"/>
              <a:t>resulting from a charge-density-wave phase (upper left inset</a:t>
            </a:r>
            <a:r>
              <a:rPr lang="en-US" sz="1100" dirty="0" smtClean="0"/>
              <a:t>). </a:t>
            </a:r>
            <a:r>
              <a:rPr lang="en-US" sz="1100" b="1" dirty="0" smtClean="0"/>
              <a:t>(</a:t>
            </a:r>
            <a:r>
              <a:rPr lang="en-US" sz="1100" b="1" dirty="0"/>
              <a:t>b)</a:t>
            </a:r>
            <a:r>
              <a:rPr lang="en-US" sz="1100" dirty="0"/>
              <a:t> Superconducting temperature </a:t>
            </a:r>
            <a:r>
              <a:rPr lang="en-US" sz="1100" dirty="0" smtClean="0"/>
              <a:t>(</a:t>
            </a:r>
            <a:r>
              <a:rPr lang="en-US" sz="1100" i="1" dirty="0" smtClean="0"/>
              <a:t>Tc</a:t>
            </a:r>
            <a:r>
              <a:rPr lang="en-US" sz="1100" dirty="0" smtClean="0"/>
              <a:t>) </a:t>
            </a:r>
            <a:r>
              <a:rPr lang="en-US" sz="1100" dirty="0"/>
              <a:t>in magnetic field reveals two regions of robust </a:t>
            </a:r>
            <a:r>
              <a:rPr lang="en-US" sz="1100" dirty="0" smtClean="0"/>
              <a:t>superconductivity near 0.07 and 0.19 doping, coinciding </a:t>
            </a:r>
            <a:r>
              <a:rPr lang="en-US" sz="1100" dirty="0"/>
              <a:t>with the </a:t>
            </a:r>
            <a:r>
              <a:rPr lang="en-US" sz="1100" dirty="0" err="1" smtClean="0"/>
              <a:t>dopings</a:t>
            </a:r>
            <a:r>
              <a:rPr lang="en-US" sz="1100" dirty="0" smtClean="0"/>
              <a:t> at which the Fermi-surface reconstruction temperature (</a:t>
            </a:r>
            <a:r>
              <a:rPr lang="en-US" sz="1100" i="1" dirty="0" smtClean="0"/>
              <a:t>T</a:t>
            </a:r>
            <a:r>
              <a:rPr lang="en-US" sz="1100" baseline="-25000" dirty="0" smtClean="0"/>
              <a:t>H</a:t>
            </a:r>
            <a:r>
              <a:rPr lang="en-US" sz="1100" dirty="0" smtClean="0"/>
              <a:t>) approaches </a:t>
            </a:r>
            <a:r>
              <a:rPr lang="en-US" sz="1100" dirty="0"/>
              <a:t>zero in </a:t>
            </a:r>
            <a:r>
              <a:rPr lang="en-US" sz="1100" b="1" dirty="0"/>
              <a:t>(c)</a:t>
            </a:r>
            <a:r>
              <a:rPr lang="en-US" sz="1100" dirty="0"/>
              <a:t>, indicating </a:t>
            </a:r>
            <a:r>
              <a:rPr lang="en-US" sz="1100" dirty="0" smtClean="0"/>
              <a:t>two revealed </a:t>
            </a:r>
            <a:r>
              <a:rPr lang="en-US" sz="1100" dirty="0"/>
              <a:t>quantum critical points.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E3F19E-6919-CE45-9BFE-5502E484BF45}"/>
              </a:ext>
            </a:extLst>
          </p:cNvPr>
          <p:cNvSpPr txBox="1"/>
          <p:nvPr/>
        </p:nvSpPr>
        <p:spPr>
          <a:xfrm>
            <a:off x="4939490" y="4156361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T = 2.2</a:t>
            </a:r>
            <a:r>
              <a:rPr lang="en-US" sz="1000" dirty="0"/>
              <a:t> 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9736F-B59F-DC43-863D-EBCD7E491B3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4240"/>
          <a:stretch/>
        </p:blipFill>
        <p:spPr>
          <a:xfrm>
            <a:off x="7274833" y="3182711"/>
            <a:ext cx="1723694" cy="16016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0747F1D-1B1A-5543-9B0A-E13B9698D1B9}"/>
              </a:ext>
            </a:extLst>
          </p:cNvPr>
          <p:cNvSpPr txBox="1"/>
          <p:nvPr/>
        </p:nvSpPr>
        <p:spPr>
          <a:xfrm>
            <a:off x="7324308" y="3247241"/>
            <a:ext cx="99386" cy="233910"/>
          </a:xfrm>
          <a:prstGeom prst="rect">
            <a:avLst/>
          </a:prstGeom>
          <a:solidFill>
            <a:schemeClr val="bg1"/>
          </a:solidFill>
        </p:spPr>
        <p:txBody>
          <a:bodyPr wrap="none" lIns="0" tIns="9144" rIns="0" bIns="9144" rtlCol="0">
            <a:spAutoFit/>
          </a:bodyPr>
          <a:lstStyle/>
          <a:p>
            <a:r>
              <a:rPr lang="en-US" sz="1400" b="1" dirty="0"/>
              <a:t>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7F6D08-CBB0-7849-AE70-F419A46C82A3}"/>
              </a:ext>
            </a:extLst>
          </p:cNvPr>
          <p:cNvSpPr/>
          <p:nvPr/>
        </p:nvSpPr>
        <p:spPr>
          <a:xfrm>
            <a:off x="7746022" y="3317932"/>
            <a:ext cx="305025" cy="224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9EC516-6195-8D42-A152-9E2FDEF8D054}"/>
              </a:ext>
            </a:extLst>
          </p:cNvPr>
          <p:cNvSpPr/>
          <p:nvPr/>
        </p:nvSpPr>
        <p:spPr>
          <a:xfrm>
            <a:off x="8235599" y="4044285"/>
            <a:ext cx="305025" cy="2241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FA4BD7-156D-DC47-A197-252A3A60A314}"/>
              </a:ext>
            </a:extLst>
          </p:cNvPr>
          <p:cNvSpPr txBox="1"/>
          <p:nvPr/>
        </p:nvSpPr>
        <p:spPr>
          <a:xfrm>
            <a:off x="7841387" y="4304475"/>
            <a:ext cx="724849" cy="203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i="1" dirty="0"/>
              <a:t>reconstruction</a:t>
            </a:r>
            <a:endParaRPr lang="en-US" sz="600" dirty="0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462609" y="1325562"/>
            <a:ext cx="4605192" cy="4956176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82C7434-A563-0B49-978C-D941A0B8C8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39015" r="93994" b="43271"/>
          <a:stretch/>
        </p:blipFill>
        <p:spPr>
          <a:xfrm>
            <a:off x="4586196" y="3834248"/>
            <a:ext cx="172842" cy="446809"/>
          </a:xfrm>
          <a:prstGeom prst="rect">
            <a:avLst/>
          </a:prstGeom>
          <a:noFill/>
          <a:ln w="6350"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0EEAC7-B82D-FC46-A846-43434631D787}"/>
              </a:ext>
            </a:extLst>
          </p:cNvPr>
          <p:cNvSpPr txBox="1"/>
          <p:nvPr/>
        </p:nvSpPr>
        <p:spPr>
          <a:xfrm>
            <a:off x="4490920" y="138368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862208" y="-8345"/>
            <a:ext cx="7130552" cy="12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Ninety </a:t>
            </a:r>
            <a:r>
              <a:rPr lang="en-US" sz="1600" b="1" dirty="0" err="1" smtClean="0"/>
              <a:t>teslas</a:t>
            </a:r>
            <a:r>
              <a:rPr lang="en-US" sz="1600" b="1" dirty="0" smtClean="0"/>
              <a:t> peek under </a:t>
            </a:r>
            <a:r>
              <a:rPr lang="en-US" sz="1600" b="1" dirty="0"/>
              <a:t>the superconducting </a:t>
            </a:r>
            <a:r>
              <a:rPr lang="en-US" sz="1600" b="1" dirty="0" smtClean="0"/>
              <a:t>dome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/>
              <a:t>of </a:t>
            </a:r>
            <a:r>
              <a:rPr lang="en-US" sz="1600" b="1" dirty="0"/>
              <a:t>a </a:t>
            </a:r>
            <a:r>
              <a:rPr lang="en-US" sz="1600" b="1" dirty="0" smtClean="0"/>
              <a:t>high-temperature superconductor </a:t>
            </a: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 M. K. Chan</a:t>
            </a:r>
            <a:r>
              <a:rPr lang="en-US" sz="1100" baseline="30000" dirty="0"/>
              <a:t>1</a:t>
            </a:r>
            <a:r>
              <a:rPr lang="en-US" sz="1100" dirty="0"/>
              <a:t>, R. D. McDonald</a:t>
            </a:r>
            <a:r>
              <a:rPr lang="en-US" sz="1100" baseline="30000" dirty="0"/>
              <a:t>1</a:t>
            </a:r>
            <a:r>
              <a:rPr lang="en-US" sz="1100" dirty="0"/>
              <a:t>, B. J. Ramshaw</a:t>
            </a:r>
            <a:r>
              <a:rPr lang="en-US" sz="1100" baseline="30000" dirty="0"/>
              <a:t>2</a:t>
            </a:r>
            <a:r>
              <a:rPr lang="en-US" sz="1100" dirty="0"/>
              <a:t>, J. B. Betts</a:t>
            </a:r>
            <a:r>
              <a:rPr lang="en-US" sz="1100" baseline="30000" dirty="0"/>
              <a:t>1</a:t>
            </a:r>
            <a:r>
              <a:rPr lang="en-US" sz="1100" dirty="0"/>
              <a:t>, A. Shekhter</a:t>
            </a:r>
            <a:r>
              <a:rPr lang="en-US" sz="1100" baseline="30000" dirty="0"/>
              <a:t>3</a:t>
            </a:r>
            <a:r>
              <a:rPr lang="en-US" sz="1100" dirty="0"/>
              <a:t>, E. D. Bauer</a:t>
            </a:r>
            <a:r>
              <a:rPr lang="en-US" sz="1100" baseline="30000" dirty="0"/>
              <a:t>4</a:t>
            </a:r>
            <a:r>
              <a:rPr lang="en-US" sz="1100" dirty="0"/>
              <a:t>, N. Harrison</a:t>
            </a:r>
            <a:r>
              <a:rPr lang="en-US" sz="1100" baseline="30000" dirty="0"/>
              <a:t>5</a:t>
            </a:r>
            <a:r>
              <a:rPr lang="en-US" sz="1100" dirty="0"/>
              <a:t>  </a:t>
            </a:r>
            <a:endParaRPr lang="en-US" sz="1100" dirty="0" smtClean="0"/>
          </a:p>
          <a:p>
            <a:pPr algn="ctr">
              <a:spcBef>
                <a:spcPts val="0"/>
              </a:spcBef>
            </a:pPr>
            <a:r>
              <a:rPr lang="en-US" sz="1050" b="1" dirty="0" smtClean="0">
                <a:solidFill>
                  <a:srgbClr val="0033CC"/>
                </a:solidFill>
              </a:rPr>
              <a:t>1. NHMFL</a:t>
            </a:r>
            <a:r>
              <a:rPr lang="en-US" sz="1050" b="1" dirty="0">
                <a:solidFill>
                  <a:srgbClr val="0033CC"/>
                </a:solidFill>
              </a:rPr>
              <a:t>, Los Alamos National Laboratory; </a:t>
            </a:r>
            <a:r>
              <a:rPr lang="en-US" sz="1050" b="1" kern="1200" dirty="0">
                <a:solidFill>
                  <a:srgbClr val="0033CC"/>
                </a:solidFill>
              </a:rPr>
              <a:t>2. </a:t>
            </a:r>
            <a:r>
              <a:rPr lang="en-US" sz="1050" b="1" dirty="0">
                <a:solidFill>
                  <a:srgbClr val="0033CC"/>
                </a:solidFill>
              </a:rPr>
              <a:t>Cornell </a:t>
            </a:r>
            <a:r>
              <a:rPr lang="en-US" sz="1050" b="1" kern="1200" dirty="0">
                <a:solidFill>
                  <a:srgbClr val="0033CC"/>
                </a:solidFill>
              </a:rPr>
              <a:t>University; </a:t>
            </a:r>
            <a:endParaRPr lang="en-US" sz="1050" b="1" kern="1200" dirty="0" smtClean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50" b="1" kern="1200" dirty="0" smtClean="0">
                <a:solidFill>
                  <a:srgbClr val="0033CC"/>
                </a:solidFill>
              </a:rPr>
              <a:t>3</a:t>
            </a:r>
            <a:r>
              <a:rPr lang="en-US" sz="1050" b="1" kern="1200" dirty="0">
                <a:solidFill>
                  <a:srgbClr val="0033CC"/>
                </a:solidFill>
              </a:rPr>
              <a:t>. </a:t>
            </a:r>
            <a:r>
              <a:rPr lang="en-US" sz="1050" b="1" dirty="0">
                <a:solidFill>
                  <a:srgbClr val="0033CC"/>
                </a:solidFill>
              </a:rPr>
              <a:t>NHMFL, Tallahassee; 4. MPA-Q, Los Alamos National Laboratory.</a:t>
            </a:r>
            <a:endParaRPr lang="en-US" sz="1050" b="1" kern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600" b="1" kern="1200" dirty="0">
                <a:solidFill>
                  <a:srgbClr val="0033CC"/>
                </a:solidFill>
              </a:rPr>
              <a:t> </a:t>
            </a:r>
            <a:r>
              <a:rPr lang="en-US" sz="1050" b="1" kern="1200" dirty="0" smtClean="0"/>
              <a:t>Funding Grants:</a:t>
            </a:r>
            <a:r>
              <a:rPr lang="en-US" sz="1050" kern="1200" dirty="0" smtClean="0"/>
              <a:t>  G.S. Boebinger (NSF </a:t>
            </a:r>
            <a:r>
              <a:rPr lang="en-US" sz="1050" dirty="0" smtClean="0"/>
              <a:t>DMR-1644779</a:t>
            </a:r>
            <a:r>
              <a:rPr lang="en-US" sz="1050" kern="1200" dirty="0" smtClean="0"/>
              <a:t>); </a:t>
            </a:r>
            <a:r>
              <a:rPr lang="en-US" sz="1050" dirty="0" smtClean="0"/>
              <a:t>N. Harrison </a:t>
            </a:r>
            <a:r>
              <a:rPr lang="en-US" sz="1050" kern="1200" dirty="0" smtClean="0"/>
              <a:t>(DOE-BES, Science of 100 T)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C36D52CB-B3D3-7A4C-8490-91B84BAC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656" y="1230456"/>
            <a:ext cx="4629925" cy="385190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492FCB2-DC79-6341-B2FE-672AB620DF7E}"/>
              </a:ext>
            </a:extLst>
          </p:cNvPr>
          <p:cNvSpPr/>
          <p:nvPr/>
        </p:nvSpPr>
        <p:spPr>
          <a:xfrm>
            <a:off x="5264751" y="1528625"/>
            <a:ext cx="2038214" cy="1938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74658" y="1352996"/>
            <a:ext cx="4436128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latin typeface="Arial" charset="0"/>
              </a:rPr>
              <a:t>A </a:t>
            </a:r>
            <a:r>
              <a:rPr lang="en-US" sz="1200" dirty="0">
                <a:latin typeface="Arial" charset="0"/>
              </a:rPr>
              <a:t>study of the </a:t>
            </a:r>
            <a:r>
              <a:rPr lang="en-US" sz="1200" dirty="0" smtClean="0">
                <a:latin typeface="Arial" charset="0"/>
              </a:rPr>
              <a:t>high-temperature superconductor </a:t>
            </a:r>
            <a:r>
              <a:rPr lang="en-US" sz="1200" dirty="0"/>
              <a:t>HgBa</a:t>
            </a:r>
            <a:r>
              <a:rPr lang="en-US" sz="1200" baseline="-25000" dirty="0"/>
              <a:t>2</a:t>
            </a:r>
            <a:r>
              <a:rPr lang="en-US" sz="1200" dirty="0"/>
              <a:t>CuO</a:t>
            </a:r>
            <a:r>
              <a:rPr lang="en-US" sz="1200" baseline="-25000" dirty="0"/>
              <a:t>4+𝞭</a:t>
            </a:r>
            <a:r>
              <a:rPr lang="en-US" sz="1200" dirty="0">
                <a:latin typeface="Arial" charset="0"/>
              </a:rPr>
              <a:t> revealed signatures of a charge-density-wave phase </a:t>
            </a:r>
            <a:r>
              <a:rPr lang="en-US" sz="1200" dirty="0" smtClean="0">
                <a:latin typeface="Arial" charset="0"/>
              </a:rPr>
              <a:t>comprised of </a:t>
            </a:r>
            <a:r>
              <a:rPr lang="en-US" sz="1200" dirty="0">
                <a:latin typeface="Arial" charset="0"/>
              </a:rPr>
              <a:t>spatial modulations of the electron </a:t>
            </a:r>
            <a:r>
              <a:rPr lang="en-US" sz="1200" dirty="0" smtClean="0">
                <a:latin typeface="Arial" charset="0"/>
              </a:rPr>
              <a:t>charge. Ninety tesla experiments connected this phase </a:t>
            </a:r>
            <a:r>
              <a:rPr lang="en-US" sz="1200" dirty="0">
                <a:latin typeface="Arial" charset="0"/>
              </a:rPr>
              <a:t>to superconductivity </a:t>
            </a:r>
            <a:r>
              <a:rPr lang="en-US" sz="1200" dirty="0" smtClean="0">
                <a:latin typeface="Arial" charset="0"/>
              </a:rPr>
              <a:t>by revealing two zero-temperature </a:t>
            </a:r>
            <a:r>
              <a:rPr lang="en-US" sz="1200" dirty="0">
                <a:latin typeface="Arial" charset="0"/>
              </a:rPr>
              <a:t>phase </a:t>
            </a:r>
            <a:r>
              <a:rPr lang="en-US" sz="1200" dirty="0" smtClean="0">
                <a:latin typeface="Arial" charset="0"/>
              </a:rPr>
              <a:t>transitions where superconductivity is most robust</a:t>
            </a:r>
            <a:endParaRPr lang="en-US" sz="1200" dirty="0">
              <a:solidFill>
                <a:srgbClr val="000000"/>
              </a:solidFill>
            </a:endParaRPr>
          </a:p>
          <a:p>
            <a:pPr algn="just"/>
            <a:endParaRPr lang="en-US" sz="700" b="1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dirty="0">
                <a:latin typeface="Arial" charset="0"/>
              </a:rPr>
              <a:t>Superconductivity describes the ability of some materials to conduct electrical current without </a:t>
            </a:r>
            <a:r>
              <a:rPr lang="en-US" sz="1200" dirty="0" smtClean="0">
                <a:latin typeface="Arial" charset="0"/>
              </a:rPr>
              <a:t>any loss of energy </a:t>
            </a:r>
            <a:r>
              <a:rPr lang="en-US" sz="1200" dirty="0">
                <a:latin typeface="Arial" charset="0"/>
              </a:rPr>
              <a:t>at low temperatures. </a:t>
            </a:r>
            <a:r>
              <a:rPr lang="en-US" sz="1200" dirty="0" smtClean="0">
                <a:latin typeface="Arial" charset="0"/>
              </a:rPr>
              <a:t>More than thirty years after its discovery, there is no comprehensive theory of high-temperature </a:t>
            </a:r>
            <a:r>
              <a:rPr lang="en-US" sz="1200" dirty="0">
                <a:latin typeface="Arial" charset="0"/>
              </a:rPr>
              <a:t>superconductivity in the </a:t>
            </a:r>
            <a:r>
              <a:rPr lang="en-US" sz="1200" dirty="0" err="1" smtClean="0">
                <a:latin typeface="Arial" charset="0"/>
              </a:rPr>
              <a:t>cuprates</a:t>
            </a:r>
            <a:r>
              <a:rPr lang="en-US" sz="1200" dirty="0" smtClean="0">
                <a:latin typeface="Arial" charset="0"/>
              </a:rPr>
              <a:t>. One leading theoretical </a:t>
            </a:r>
            <a:r>
              <a:rPr lang="en-US" sz="1200" dirty="0">
                <a:latin typeface="Arial" charset="0"/>
              </a:rPr>
              <a:t>paradigm </a:t>
            </a:r>
            <a:r>
              <a:rPr lang="en-US" sz="1200" dirty="0" smtClean="0">
                <a:latin typeface="Arial" charset="0"/>
              </a:rPr>
              <a:t>ascribes superconductivity to a </a:t>
            </a:r>
            <a:r>
              <a:rPr lang="en-US" sz="1200" dirty="0">
                <a:latin typeface="Arial" charset="0"/>
              </a:rPr>
              <a:t>zero-temperature phase transition, termed a quantum critical point, that is </a:t>
            </a:r>
            <a:r>
              <a:rPr lang="en-US" sz="1200" dirty="0" smtClean="0">
                <a:latin typeface="Arial" charset="0"/>
              </a:rPr>
              <a:t>“</a:t>
            </a:r>
            <a:r>
              <a:rPr lang="en-US" sz="1200" dirty="0">
                <a:latin typeface="Arial" charset="0"/>
              </a:rPr>
              <a:t>hidden” by the strong </a:t>
            </a:r>
            <a:r>
              <a:rPr lang="en-US" sz="1200" dirty="0" smtClean="0">
                <a:latin typeface="Arial" charset="0"/>
              </a:rPr>
              <a:t>superconducting phase. These experiments provide support </a:t>
            </a:r>
            <a:r>
              <a:rPr lang="en-US" sz="1200" dirty="0">
                <a:latin typeface="Arial" charset="0"/>
              </a:rPr>
              <a:t>for the idea of quantum criticality underlying superconductivity in the </a:t>
            </a:r>
            <a:r>
              <a:rPr lang="en-US" sz="1200" dirty="0" err="1">
                <a:latin typeface="Arial" charset="0"/>
              </a:rPr>
              <a:t>cuprates</a:t>
            </a:r>
            <a:r>
              <a:rPr lang="en-US" sz="1200" dirty="0">
                <a:latin typeface="Arial" charset="0"/>
              </a:rPr>
              <a:t>. </a:t>
            </a:r>
          </a:p>
          <a:p>
            <a:pPr algn="just"/>
            <a:endParaRPr lang="en-US" sz="700" b="1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These conclusions would not be accessible without the reliable and repeated provision of extremely intense (&gt;90T) pulsed </a:t>
            </a:r>
            <a:r>
              <a:rPr lang="en-US" sz="1200" dirty="0">
                <a:latin typeface="Arial" charset="0"/>
              </a:rPr>
              <a:t>magnetic fields </a:t>
            </a:r>
            <a:r>
              <a:rPr lang="en-US" sz="1200" dirty="0" smtClean="0">
                <a:latin typeface="Arial" charset="0"/>
              </a:rPr>
              <a:t>that are required </a:t>
            </a:r>
            <a:r>
              <a:rPr lang="en-US" sz="1200" dirty="0">
                <a:latin typeface="Arial" charset="0"/>
              </a:rPr>
              <a:t>to suppress </a:t>
            </a:r>
            <a:r>
              <a:rPr lang="en-US" sz="1200" dirty="0" smtClean="0">
                <a:latin typeface="Arial" charset="0"/>
              </a:rPr>
              <a:t>superconductivity in this cuprate. The unique 1.43GW </a:t>
            </a:r>
            <a:r>
              <a:rPr lang="en-US" sz="1200" dirty="0">
                <a:latin typeface="Arial" charset="0"/>
              </a:rPr>
              <a:t>generator at Los Alamos </a:t>
            </a:r>
            <a:r>
              <a:rPr lang="en-US" sz="1200" dirty="0" smtClean="0">
                <a:latin typeface="Arial" charset="0"/>
              </a:rPr>
              <a:t>has delivered </a:t>
            </a:r>
            <a:r>
              <a:rPr lang="en-US" sz="1200" dirty="0">
                <a:latin typeface="Arial" charset="0"/>
              </a:rPr>
              <a:t>electrical pulses </a:t>
            </a:r>
            <a:r>
              <a:rPr lang="en-US" sz="1200" dirty="0" smtClean="0">
                <a:latin typeface="Arial" charset="0"/>
              </a:rPr>
              <a:t>that reliably </a:t>
            </a:r>
            <a:r>
              <a:rPr lang="en-US" sz="1200" dirty="0" smtClean="0">
                <a:latin typeface="Arial" charset="0"/>
              </a:rPr>
              <a:t>generate </a:t>
            </a:r>
            <a:r>
              <a:rPr lang="en-US" sz="1200" dirty="0">
                <a:latin typeface="Arial" charset="0"/>
              </a:rPr>
              <a:t>the largest non-destructive magnetic fields </a:t>
            </a:r>
            <a:r>
              <a:rPr lang="en-US" sz="1200" dirty="0" smtClean="0">
                <a:latin typeface="Arial" charset="0"/>
              </a:rPr>
              <a:t>in </a:t>
            </a:r>
            <a:r>
              <a:rPr lang="en-US" sz="1200" dirty="0">
                <a:latin typeface="Arial" charset="0"/>
              </a:rPr>
              <a:t>the world, </a:t>
            </a:r>
            <a:r>
              <a:rPr lang="en-US" sz="1200" dirty="0" smtClean="0">
                <a:latin typeface="Arial" charset="0"/>
              </a:rPr>
              <a:t>having delivered hundreds of pulses between 90T and 100T.</a:t>
            </a:r>
            <a:endParaRPr lang="en-US" sz="1200" dirty="0">
              <a:latin typeface="Arial" charset="0"/>
            </a:endParaRP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4053" y="45116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862208" y="-8345"/>
            <a:ext cx="7130552" cy="12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Ninety </a:t>
            </a:r>
            <a:r>
              <a:rPr lang="en-US" sz="1600" b="1" dirty="0" err="1" smtClean="0"/>
              <a:t>teslas</a:t>
            </a:r>
            <a:r>
              <a:rPr lang="en-US" sz="1600" b="1" dirty="0" smtClean="0"/>
              <a:t> peek under </a:t>
            </a:r>
            <a:r>
              <a:rPr lang="en-US" sz="1600" b="1" dirty="0"/>
              <a:t>the superconducting </a:t>
            </a:r>
            <a:r>
              <a:rPr lang="en-US" sz="1600" b="1" dirty="0" smtClean="0"/>
              <a:t>dome</a:t>
            </a:r>
          </a:p>
          <a:p>
            <a:pPr algn="ctr">
              <a:spcBef>
                <a:spcPts val="0"/>
              </a:spcBef>
            </a:pPr>
            <a:r>
              <a:rPr lang="en-US" sz="1600" b="1" dirty="0" smtClean="0"/>
              <a:t>of </a:t>
            </a:r>
            <a:r>
              <a:rPr lang="en-US" sz="1600" b="1" dirty="0"/>
              <a:t>a </a:t>
            </a:r>
            <a:r>
              <a:rPr lang="en-US" sz="1600" b="1" dirty="0" smtClean="0"/>
              <a:t>high-temperature superconductor </a:t>
            </a:r>
            <a:endParaRPr lang="en-US" sz="600" dirty="0"/>
          </a:p>
          <a:p>
            <a:pPr algn="ctr">
              <a:spcBef>
                <a:spcPts val="0"/>
              </a:spcBef>
            </a:pPr>
            <a:r>
              <a:rPr lang="en-US" sz="1100" dirty="0"/>
              <a:t> M. K. Chan</a:t>
            </a:r>
            <a:r>
              <a:rPr lang="en-US" sz="1100" baseline="30000" dirty="0"/>
              <a:t>1</a:t>
            </a:r>
            <a:r>
              <a:rPr lang="en-US" sz="1100" dirty="0"/>
              <a:t>, R. D. McDonald</a:t>
            </a:r>
            <a:r>
              <a:rPr lang="en-US" sz="1100" baseline="30000" dirty="0"/>
              <a:t>1</a:t>
            </a:r>
            <a:r>
              <a:rPr lang="en-US" sz="1100" dirty="0"/>
              <a:t>, B. J. Ramshaw</a:t>
            </a:r>
            <a:r>
              <a:rPr lang="en-US" sz="1100" baseline="30000" dirty="0"/>
              <a:t>2</a:t>
            </a:r>
            <a:r>
              <a:rPr lang="en-US" sz="1100" dirty="0"/>
              <a:t>, J. B. Betts</a:t>
            </a:r>
            <a:r>
              <a:rPr lang="en-US" sz="1100" baseline="30000" dirty="0"/>
              <a:t>1</a:t>
            </a:r>
            <a:r>
              <a:rPr lang="en-US" sz="1100" dirty="0"/>
              <a:t>, A. Shekhter</a:t>
            </a:r>
            <a:r>
              <a:rPr lang="en-US" sz="1100" baseline="30000" dirty="0"/>
              <a:t>3</a:t>
            </a:r>
            <a:r>
              <a:rPr lang="en-US" sz="1100" dirty="0"/>
              <a:t>, E. D. Bauer</a:t>
            </a:r>
            <a:r>
              <a:rPr lang="en-US" sz="1100" baseline="30000" dirty="0"/>
              <a:t>4</a:t>
            </a:r>
            <a:r>
              <a:rPr lang="en-US" sz="1100" dirty="0"/>
              <a:t>, N. Harrison</a:t>
            </a:r>
            <a:r>
              <a:rPr lang="en-US" sz="1100" baseline="30000" dirty="0"/>
              <a:t>5</a:t>
            </a:r>
            <a:r>
              <a:rPr lang="en-US" sz="1100" dirty="0"/>
              <a:t>  </a:t>
            </a:r>
            <a:endParaRPr lang="en-US" sz="1100" dirty="0" smtClean="0"/>
          </a:p>
          <a:p>
            <a:pPr algn="ctr">
              <a:spcBef>
                <a:spcPts val="0"/>
              </a:spcBef>
            </a:pPr>
            <a:r>
              <a:rPr lang="en-US" sz="1050" b="1" dirty="0" smtClean="0">
                <a:solidFill>
                  <a:srgbClr val="0033CC"/>
                </a:solidFill>
              </a:rPr>
              <a:t>1. NHMFL</a:t>
            </a:r>
            <a:r>
              <a:rPr lang="en-US" sz="1050" b="1" dirty="0">
                <a:solidFill>
                  <a:srgbClr val="0033CC"/>
                </a:solidFill>
              </a:rPr>
              <a:t>, Los Alamos National Laboratory; </a:t>
            </a:r>
            <a:r>
              <a:rPr lang="en-US" sz="1050" b="1" kern="1200" dirty="0">
                <a:solidFill>
                  <a:srgbClr val="0033CC"/>
                </a:solidFill>
              </a:rPr>
              <a:t>2. </a:t>
            </a:r>
            <a:r>
              <a:rPr lang="en-US" sz="1050" b="1" dirty="0">
                <a:solidFill>
                  <a:srgbClr val="0033CC"/>
                </a:solidFill>
              </a:rPr>
              <a:t>Cornell </a:t>
            </a:r>
            <a:r>
              <a:rPr lang="en-US" sz="1050" b="1" kern="1200" dirty="0">
                <a:solidFill>
                  <a:srgbClr val="0033CC"/>
                </a:solidFill>
              </a:rPr>
              <a:t>University; </a:t>
            </a:r>
            <a:endParaRPr lang="en-US" sz="1050" b="1" kern="1200" dirty="0" smtClean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50" b="1" kern="1200" dirty="0" smtClean="0">
                <a:solidFill>
                  <a:srgbClr val="0033CC"/>
                </a:solidFill>
              </a:rPr>
              <a:t>3</a:t>
            </a:r>
            <a:r>
              <a:rPr lang="en-US" sz="1050" b="1" kern="1200" dirty="0">
                <a:solidFill>
                  <a:srgbClr val="0033CC"/>
                </a:solidFill>
              </a:rPr>
              <a:t>. </a:t>
            </a:r>
            <a:r>
              <a:rPr lang="en-US" sz="1050" b="1" dirty="0">
                <a:solidFill>
                  <a:srgbClr val="0033CC"/>
                </a:solidFill>
              </a:rPr>
              <a:t>NHMFL, Tallahassee; 4. MPA-Q, Los Alamos National Laboratory.</a:t>
            </a:r>
            <a:endParaRPr lang="en-US" sz="1050" b="1" kern="1200" dirty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600" b="1" kern="1200" dirty="0">
                <a:solidFill>
                  <a:srgbClr val="0033CC"/>
                </a:solidFill>
              </a:rPr>
              <a:t> </a:t>
            </a:r>
            <a:r>
              <a:rPr lang="en-US" sz="1050" b="1" kern="1200" dirty="0" smtClean="0"/>
              <a:t>Funding Grants:</a:t>
            </a:r>
            <a:r>
              <a:rPr lang="en-US" sz="1050" kern="1200" dirty="0" smtClean="0"/>
              <a:t>  G.S. Boebinger (NSF </a:t>
            </a:r>
            <a:r>
              <a:rPr lang="en-US" sz="1050" dirty="0" smtClean="0"/>
              <a:t>DMR-1644779</a:t>
            </a:r>
            <a:r>
              <a:rPr lang="en-US" sz="1050" kern="1200" dirty="0" smtClean="0"/>
              <a:t>); </a:t>
            </a:r>
            <a:r>
              <a:rPr lang="en-US" sz="1050" dirty="0" smtClean="0"/>
              <a:t>N. Harrison </a:t>
            </a:r>
            <a:r>
              <a:rPr lang="en-US" sz="1050" kern="1200" dirty="0" smtClean="0"/>
              <a:t>(DOE-BES, Science of 100 T)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C36BA-61E8-8F4B-A39C-7B03B4E9D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454" y="2698359"/>
            <a:ext cx="1229255" cy="17321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56F324-F850-B049-8ABE-5BB8732E6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218" y="1392887"/>
            <a:ext cx="1991727" cy="1693501"/>
          </a:xfrm>
          <a:prstGeom prst="rect">
            <a:avLst/>
          </a:prstGeom>
          <a:ln w="6350">
            <a:noFill/>
          </a:ln>
        </p:spPr>
      </p:pic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13147" y="6096915"/>
            <a:ext cx="89442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 smtClean="0">
                <a:solidFill>
                  <a:srgbClr val="333399"/>
                </a:solidFill>
              </a:rPr>
              <a:t>Magnets used:</a:t>
            </a:r>
            <a:r>
              <a:rPr lang="en-US" sz="1100" dirty="0" smtClean="0">
                <a:solidFill>
                  <a:srgbClr val="333399"/>
                </a:solidFill>
              </a:rPr>
              <a:t> 65T </a:t>
            </a:r>
            <a:r>
              <a:rPr lang="en-US" sz="1100" dirty="0">
                <a:solidFill>
                  <a:srgbClr val="333399"/>
                </a:solidFill>
              </a:rPr>
              <a:t>short pulse </a:t>
            </a:r>
            <a:r>
              <a:rPr lang="en-US" sz="1100" dirty="0" smtClean="0">
                <a:solidFill>
                  <a:srgbClr val="333399"/>
                </a:solidFill>
              </a:rPr>
              <a:t>and </a:t>
            </a:r>
            <a:r>
              <a:rPr lang="en-US" sz="1100" dirty="0">
                <a:solidFill>
                  <a:srgbClr val="333399"/>
                </a:solidFill>
              </a:rPr>
              <a:t>100T multi-shot </a:t>
            </a:r>
            <a:r>
              <a:rPr lang="en-US" sz="1100" dirty="0" smtClean="0">
                <a:solidFill>
                  <a:srgbClr val="333399"/>
                </a:solidFill>
              </a:rPr>
              <a:t>magnets</a:t>
            </a:r>
            <a:endParaRPr lang="en-US" sz="1100" dirty="0">
              <a:solidFill>
                <a:srgbClr val="333399"/>
              </a:solidFill>
            </a:endParaRPr>
          </a:p>
          <a:p>
            <a:pPr algn="just"/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>
                <a:solidFill>
                  <a:srgbClr val="333399"/>
                </a:solidFill>
              </a:rPr>
              <a:t>Chan, M.K.; McDonald, R.; Ramshaw, B.J.; Betts, J.; </a:t>
            </a:r>
            <a:r>
              <a:rPr lang="en-US" sz="1100" dirty="0" err="1">
                <a:solidFill>
                  <a:srgbClr val="333399"/>
                </a:solidFill>
              </a:rPr>
              <a:t>Shehter</a:t>
            </a:r>
            <a:r>
              <a:rPr lang="en-US" sz="1100" dirty="0">
                <a:solidFill>
                  <a:srgbClr val="333399"/>
                </a:solidFill>
              </a:rPr>
              <a:t>, A.; Bauer, E.D.; Harrison, N., </a:t>
            </a:r>
            <a:endParaRPr lang="en-US" sz="1100" dirty="0" smtClean="0">
              <a:solidFill>
                <a:srgbClr val="333399"/>
              </a:solidFill>
            </a:endParaRPr>
          </a:p>
          <a:p>
            <a:pPr algn="just"/>
            <a:r>
              <a:rPr lang="en-US" sz="1100" i="1" dirty="0" smtClean="0">
                <a:solidFill>
                  <a:srgbClr val="333399"/>
                </a:solidFill>
              </a:rPr>
              <a:t>Extent </a:t>
            </a:r>
            <a:r>
              <a:rPr lang="en-US" sz="1100" i="1" dirty="0">
                <a:solidFill>
                  <a:srgbClr val="333399"/>
                </a:solidFill>
              </a:rPr>
              <a:t>of Fermi-surface reconstruction in the high-temperature superconductor HgBa</a:t>
            </a:r>
            <a:r>
              <a:rPr lang="en-US" sz="1100" i="1" baseline="-25000" dirty="0">
                <a:solidFill>
                  <a:srgbClr val="333399"/>
                </a:solidFill>
              </a:rPr>
              <a:t>2</a:t>
            </a:r>
            <a:r>
              <a:rPr lang="en-US" sz="1100" i="1" dirty="0">
                <a:solidFill>
                  <a:srgbClr val="333399"/>
                </a:solidFill>
              </a:rPr>
              <a:t>CuO</a:t>
            </a:r>
            <a:r>
              <a:rPr lang="en-US" sz="1100" i="1" baseline="-25000" dirty="0">
                <a:solidFill>
                  <a:srgbClr val="333399"/>
                </a:solidFill>
              </a:rPr>
              <a:t>4+</a:t>
            </a:r>
            <a:r>
              <a:rPr lang="el-GR" sz="1100" i="1" baseline="-25000" dirty="0">
                <a:solidFill>
                  <a:srgbClr val="333399"/>
                </a:solidFill>
              </a:rPr>
              <a:t>δ</a:t>
            </a:r>
            <a:r>
              <a:rPr lang="el-GR" sz="1100" i="1" dirty="0">
                <a:solidFill>
                  <a:srgbClr val="333399"/>
                </a:solidFill>
              </a:rPr>
              <a:t>,</a:t>
            </a:r>
            <a:r>
              <a:rPr lang="el-GR" sz="1100" dirty="0">
                <a:solidFill>
                  <a:srgbClr val="333399"/>
                </a:solidFill>
              </a:rPr>
              <a:t> </a:t>
            </a:r>
            <a:endParaRPr lang="en-US" sz="1100" dirty="0" smtClean="0">
              <a:solidFill>
                <a:srgbClr val="333399"/>
              </a:solidFill>
            </a:endParaRPr>
          </a:p>
          <a:p>
            <a:pPr algn="just"/>
            <a:r>
              <a:rPr lang="en-US" sz="1100" b="1" dirty="0" smtClean="0">
                <a:solidFill>
                  <a:srgbClr val="333399"/>
                </a:solidFill>
              </a:rPr>
              <a:t>Proceedings </a:t>
            </a:r>
            <a:r>
              <a:rPr lang="en-US" sz="1100" b="1" dirty="0">
                <a:solidFill>
                  <a:srgbClr val="333399"/>
                </a:solidFill>
              </a:rPr>
              <a:t>of the National Academy of Sciences of the USA (PNAS), </a:t>
            </a:r>
            <a:r>
              <a:rPr lang="en-US" sz="1100" dirty="0">
                <a:solidFill>
                  <a:srgbClr val="333399"/>
                </a:solidFill>
              </a:rPr>
              <a:t>117, 9782 (2020) </a:t>
            </a:r>
            <a:r>
              <a:rPr lang="en-US" sz="1100" dirty="0">
                <a:solidFill>
                  <a:srgbClr val="333399"/>
                </a:solidFill>
                <a:hlinkClick r:id="rId8"/>
              </a:rPr>
              <a:t>doi.org/10.1073/pnas.1914166117</a:t>
            </a:r>
            <a:endParaRPr lang="en-US" sz="1200" dirty="0">
              <a:solidFill>
                <a:srgbClr val="33339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EB4082-E61D-6149-8EB2-D80B342C53F1}"/>
              </a:ext>
            </a:extLst>
          </p:cNvPr>
          <p:cNvSpPr txBox="1"/>
          <p:nvPr/>
        </p:nvSpPr>
        <p:spPr>
          <a:xfrm>
            <a:off x="4592536" y="5000003"/>
            <a:ext cx="443200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Superconductivity </a:t>
            </a:r>
            <a:r>
              <a:rPr lang="en-US" sz="1100" dirty="0"/>
              <a:t>is suppressed </a:t>
            </a:r>
            <a:r>
              <a:rPr lang="en-US" sz="1100" dirty="0" smtClean="0"/>
              <a:t>by a 90T magnetic field pulse (inset) in the high-temperature superconductor HgBa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CuO</a:t>
            </a:r>
            <a:r>
              <a:rPr lang="en-US" sz="1100" baseline="-25000" dirty="0" smtClean="0"/>
              <a:t>4</a:t>
            </a:r>
            <a:r>
              <a:rPr lang="en-US" sz="1100" baseline="-25000" dirty="0"/>
              <a:t>+</a:t>
            </a:r>
            <a:r>
              <a:rPr lang="en-US" sz="1100" baseline="-25000" dirty="0" smtClean="0"/>
              <a:t>𝞭</a:t>
            </a:r>
            <a:r>
              <a:rPr lang="en-US" sz="1100" dirty="0" smtClean="0"/>
              <a:t>, revealing </a:t>
            </a:r>
            <a:r>
              <a:rPr lang="en-US" sz="1100" dirty="0"/>
              <a:t>quantum oscillations </a:t>
            </a:r>
            <a:r>
              <a:rPr lang="en-US" sz="1100" dirty="0" smtClean="0"/>
              <a:t>above 65T that evidence a </a:t>
            </a:r>
            <a:r>
              <a:rPr lang="en-US" sz="1100" dirty="0"/>
              <a:t>charge-density-wave </a:t>
            </a:r>
            <a:r>
              <a:rPr lang="en-US" sz="1100" dirty="0" smtClean="0"/>
              <a:t>phase. The intense magnetic fields make it possible to experimentally establish that this phase exists only over a limited range of carrier concentration, bounded by the carrier concentrations at which the superconductivity is the most robust.</a:t>
            </a:r>
            <a:endParaRPr lang="en-US" sz="11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6D52CB-B3D3-7A4C-8490-91B84BAC2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" t="28415" r="93740" b="39841"/>
          <a:stretch/>
        </p:blipFill>
        <p:spPr>
          <a:xfrm>
            <a:off x="4550007" y="2339158"/>
            <a:ext cx="276447" cy="1222744"/>
          </a:xfrm>
          <a:prstGeom prst="rect">
            <a:avLst/>
          </a:prstGeom>
        </p:spPr>
      </p:pic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561363" y="1325562"/>
            <a:ext cx="4506438" cy="4951714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781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76CB6D853C64B89835FD2B25191F7" ma:contentTypeVersion="1" ma:contentTypeDescription="Create a new document." ma:contentTypeScope="" ma:versionID="c65b3aeb76beb82d9b928cfbb17b6307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AE2E27-D63B-4A1F-B934-5A6D209F5753}"/>
</file>

<file path=customXml/itemProps2.xml><?xml version="1.0" encoding="utf-8"?>
<ds:datastoreItem xmlns:ds="http://schemas.openxmlformats.org/officeDocument/2006/customXml" ds:itemID="{78ACF262-2F05-4A2D-9C3F-10D6FD358678}"/>
</file>

<file path=customXml/itemProps3.xml><?xml version="1.0" encoding="utf-8"?>
<ds:datastoreItem xmlns:ds="http://schemas.openxmlformats.org/officeDocument/2006/customXml" ds:itemID="{CF6C37DF-AFC9-4AE0-B1A2-521CE06AF519}"/>
</file>

<file path=docProps/app.xml><?xml version="1.0" encoding="utf-8"?>
<Properties xmlns="http://schemas.openxmlformats.org/officeDocument/2006/extended-properties" xmlns:vt="http://schemas.openxmlformats.org/officeDocument/2006/docPropsVTypes">
  <TotalTime>13343</TotalTime>
  <Words>931</Words>
  <Application>Microsoft Office PowerPoint</Application>
  <PresentationFormat>On-screen Show (4:3)</PresentationFormat>
  <Paragraphs>40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185</cp:revision>
  <cp:lastPrinted>2019-07-16T13:07:28Z</cp:lastPrinted>
  <dcterms:created xsi:type="dcterms:W3CDTF">2004-08-07T03:10:56Z</dcterms:created>
  <dcterms:modified xsi:type="dcterms:W3CDTF">2021-02-05T05:44:09Z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0x0101006EE76CB6D853C64B89835FD2B25191F7</vt:lpwstr>
  </property>
</Properties>
</file>