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3" r:id="rId2"/>
    <p:sldId id="262" r:id="rId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12" autoAdjust="0"/>
    <p:restoredTop sz="89387" autoAdjust="0"/>
  </p:normalViewPr>
  <p:slideViewPr>
    <p:cSldViewPr snapToGrid="0">
      <p:cViewPr varScale="1">
        <p:scale>
          <a:sx n="119" d="100"/>
          <a:sy n="119" d="100"/>
        </p:scale>
        <p:origin x="36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30233331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a:latin typeface="Arial" pitchFamily="34" charset="0"/>
            </a:endParaRPr>
          </a:p>
        </p:txBody>
      </p:sp>
    </p:spTree>
    <p:extLst>
      <p:ext uri="{BB962C8B-B14F-4D97-AF65-F5344CB8AC3E}">
        <p14:creationId xmlns:p14="http://schemas.microsoft.com/office/powerpoint/2010/main" val="32767465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hyperlink" Target="https://doi.org/10.1088/1361-6668/abc56a"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hyperlink" Target="https://doi.org/10.1088/1361-6668/abc56a" TargetMode="Externa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22974" y="1301538"/>
            <a:ext cx="4335478" cy="5016758"/>
          </a:xfrm>
          <a:prstGeom prst="rect">
            <a:avLst/>
          </a:prstGeom>
          <a:noFill/>
          <a:ln w="9525">
            <a:noFill/>
            <a:miter lim="800000"/>
            <a:headEnd/>
            <a:tailEnd/>
          </a:ln>
        </p:spPr>
        <p:txBody>
          <a:bodyPr wrap="square">
            <a:spAutoFit/>
          </a:bodyPr>
          <a:lstStyle/>
          <a:p>
            <a:pPr algn="just"/>
            <a:r>
              <a:rPr lang="en-GB" sz="1200" dirty="0" smtClean="0"/>
              <a:t>The 11T dipole magnet needed for the high </a:t>
            </a:r>
            <a:r>
              <a:rPr lang="en-GB" sz="1200" dirty="0"/>
              <a:t>luminosity </a:t>
            </a:r>
            <a:r>
              <a:rPr lang="en-GB" sz="1200" dirty="0" smtClean="0"/>
              <a:t>upgrade of CERN’s Large </a:t>
            </a:r>
            <a:r>
              <a:rPr lang="en-GB" sz="1200" dirty="0"/>
              <a:t>Hadron Collider (LHC) </a:t>
            </a:r>
            <a:r>
              <a:rPr lang="en-GB" sz="1200" dirty="0" smtClean="0"/>
              <a:t>is a key milestone </a:t>
            </a:r>
            <a:r>
              <a:rPr lang="en-GB" sz="1200" dirty="0"/>
              <a:t>for </a:t>
            </a:r>
            <a:r>
              <a:rPr lang="en-GB" sz="1200" dirty="0" smtClean="0"/>
              <a:t>future superconducting </a:t>
            </a:r>
            <a:r>
              <a:rPr lang="en-GB" sz="1200" dirty="0"/>
              <a:t>Nb</a:t>
            </a:r>
            <a:r>
              <a:rPr lang="en-GB" sz="1200" baseline="-25000" dirty="0"/>
              <a:t>3</a:t>
            </a:r>
            <a:r>
              <a:rPr lang="en-GB" sz="1200" dirty="0"/>
              <a:t>Sn </a:t>
            </a:r>
            <a:r>
              <a:rPr lang="en-GB" sz="1200" dirty="0" smtClean="0"/>
              <a:t>magnets. The </a:t>
            </a:r>
            <a:r>
              <a:rPr lang="en-GB" sz="1200" dirty="0" err="1" smtClean="0"/>
              <a:t>MagLab’s</a:t>
            </a:r>
            <a:r>
              <a:rPr lang="en-GB" sz="1200" dirty="0" smtClean="0"/>
              <a:t> Applied Superconductivity </a:t>
            </a:r>
            <a:r>
              <a:rPr lang="en-GB" sz="1200" dirty="0" err="1" smtClean="0"/>
              <a:t>Center</a:t>
            </a:r>
            <a:r>
              <a:rPr lang="en-GB" sz="1200" dirty="0" smtClean="0"/>
              <a:t> has </a:t>
            </a:r>
            <a:r>
              <a:rPr lang="en-GB" sz="1200" dirty="0"/>
              <a:t>been a driver of </a:t>
            </a:r>
            <a:r>
              <a:rPr lang="en-GB" sz="1200" dirty="0" smtClean="0"/>
              <a:t>superconducting wire research for High Energy Physics programs funded by the U.S. Department of Energy for decades. This team recently determined </a:t>
            </a:r>
            <a:r>
              <a:rPr lang="en-GB" sz="1200" dirty="0"/>
              <a:t>the source of failure in a prototype 11 T </a:t>
            </a:r>
            <a:r>
              <a:rPr lang="en-GB" sz="1200" dirty="0" smtClean="0"/>
              <a:t>low-temperature superconducting (LTS) accelerator </a:t>
            </a:r>
            <a:r>
              <a:rPr lang="en-GB" sz="1200" dirty="0"/>
              <a:t>magnet assembled at </a:t>
            </a:r>
            <a:r>
              <a:rPr lang="en-GB" sz="1200" dirty="0" smtClean="0"/>
              <a:t>CERN through a collaboration that includes an undergraduate funded by the NSF’s Research Experiences for Undergraduates program.</a:t>
            </a:r>
          </a:p>
          <a:p>
            <a:pPr algn="just"/>
            <a:endParaRPr lang="en-US" sz="600" dirty="0"/>
          </a:p>
          <a:p>
            <a:pPr algn="just"/>
            <a:r>
              <a:rPr lang="en-US" sz="1200" dirty="0"/>
              <a:t>Metallographic autopsies of both degraded </a:t>
            </a:r>
            <a:r>
              <a:rPr lang="en-US" sz="1200" dirty="0" smtClean="0"/>
              <a:t>and </a:t>
            </a:r>
            <a:r>
              <a:rPr lang="en-US" sz="1200" dirty="0"/>
              <a:t>undamaged </a:t>
            </a:r>
            <a:r>
              <a:rPr lang="en-US" sz="1200" dirty="0" smtClean="0"/>
              <a:t>11T </a:t>
            </a:r>
            <a:r>
              <a:rPr lang="en-US" sz="1200" dirty="0"/>
              <a:t>dipole magnet </a:t>
            </a:r>
            <a:r>
              <a:rPr lang="en-US" sz="1200" dirty="0" smtClean="0"/>
              <a:t>sections found Nb</a:t>
            </a:r>
            <a:r>
              <a:rPr lang="en-US" sz="1200" baseline="-25000" dirty="0" smtClean="0"/>
              <a:t>3</a:t>
            </a:r>
            <a:r>
              <a:rPr lang="en-US" sz="1200" dirty="0" smtClean="0"/>
              <a:t>Sn filament </a:t>
            </a:r>
            <a:r>
              <a:rPr lang="en-US" sz="1200" dirty="0"/>
              <a:t>cracks in the degraded sections (Fig </a:t>
            </a:r>
            <a:r>
              <a:rPr lang="en-US" sz="1200" dirty="0" smtClean="0"/>
              <a:t>1) </a:t>
            </a:r>
            <a:r>
              <a:rPr lang="en-US" sz="1200" dirty="0"/>
              <a:t>but not in </a:t>
            </a:r>
            <a:r>
              <a:rPr lang="en-US" sz="1200" dirty="0" smtClean="0"/>
              <a:t>undamaged sections. </a:t>
            </a:r>
            <a:r>
              <a:rPr lang="en-GB" sz="1200" dirty="0"/>
              <a:t>Locations of high fracture density matched those predicted for excessive stress during a critical step in the magnet assembly. </a:t>
            </a:r>
            <a:r>
              <a:rPr lang="en-US" sz="1200" dirty="0"/>
              <a:t>The strain history in the surrounding Cu was estimated by micro-hardness (Fig 2) and compared with test samples that had </a:t>
            </a:r>
            <a:r>
              <a:rPr lang="en-US" sz="1200" dirty="0" smtClean="0"/>
              <a:t>been </a:t>
            </a:r>
            <a:r>
              <a:rPr lang="en-US" sz="1200" dirty="0"/>
              <a:t>strained under known uniaxial stresses. T</a:t>
            </a:r>
            <a:r>
              <a:rPr lang="en-GB" sz="1200" dirty="0"/>
              <a:t>he magnet values correlated well with </a:t>
            </a:r>
            <a:r>
              <a:rPr lang="en-GB" sz="1200" dirty="0" smtClean="0"/>
              <a:t>the </a:t>
            </a:r>
            <a:r>
              <a:rPr lang="en-GB" sz="1200" dirty="0"/>
              <a:t>control samples stressed under known loads. </a:t>
            </a:r>
          </a:p>
          <a:p>
            <a:pPr algn="just"/>
            <a:endParaRPr lang="en-US" sz="600" dirty="0"/>
          </a:p>
          <a:p>
            <a:pPr algn="just"/>
            <a:r>
              <a:rPr lang="en-US" sz="1200" dirty="0"/>
              <a:t>R</a:t>
            </a:r>
            <a:r>
              <a:rPr lang="en-US" sz="1200" dirty="0" smtClean="0"/>
              <a:t>esults indicate that copper hardening in Nb3Sn  conductor is a tell-tale </a:t>
            </a:r>
            <a:r>
              <a:rPr lang="en-US" sz="1200" dirty="0"/>
              <a:t>that a magnet has been pushed beyond its stress limit. The experience gained will guide future </a:t>
            </a:r>
            <a:r>
              <a:rPr lang="en-US" sz="1200" dirty="0" smtClean="0"/>
              <a:t>design and models </a:t>
            </a:r>
            <a:r>
              <a:rPr lang="en-US" sz="1200" dirty="0"/>
              <a:t>of large </a:t>
            </a:r>
            <a:r>
              <a:rPr lang="en-US" sz="1200" dirty="0" smtClean="0"/>
              <a:t>low-temperature superconducting </a:t>
            </a:r>
            <a:r>
              <a:rPr lang="en-US" sz="1200" dirty="0"/>
              <a:t>magnets</a:t>
            </a:r>
            <a:r>
              <a:rPr lang="en-US" sz="1200" dirty="0" smtClean="0"/>
              <a:t>.</a:t>
            </a:r>
            <a:endParaRPr lang="en-US" sz="1200" dirty="0"/>
          </a:p>
        </p:txBody>
      </p:sp>
      <p:sp>
        <p:nvSpPr>
          <p:cNvPr id="1029" name="Line 42"/>
          <p:cNvSpPr>
            <a:spLocks noChangeShapeType="1"/>
          </p:cNvSpPr>
          <p:nvPr/>
        </p:nvSpPr>
        <p:spPr bwMode="auto">
          <a:xfrm>
            <a:off x="73840" y="1251973"/>
            <a:ext cx="9029700" cy="0"/>
          </a:xfrm>
          <a:prstGeom prst="line">
            <a:avLst/>
          </a:prstGeom>
          <a:noFill/>
          <a:ln w="82550" cmpd="thickThin">
            <a:solidFill>
              <a:schemeClr val="tx1"/>
            </a:solidFill>
            <a:round/>
            <a:headEnd/>
            <a:tailEnd/>
          </a:ln>
        </p:spPr>
        <p:txBody>
          <a:bodyPr/>
          <a:lstStyle/>
          <a:p>
            <a:endParaRPr lang="en-US"/>
          </a:p>
        </p:txBody>
      </p:sp>
      <p:sp>
        <p:nvSpPr>
          <p:cNvPr id="13" name="Text Box 62"/>
          <p:cNvSpPr txBox="1">
            <a:spLocks noChangeArrowheads="1"/>
          </p:cNvSpPr>
          <p:nvPr/>
        </p:nvSpPr>
        <p:spPr bwMode="auto">
          <a:xfrm>
            <a:off x="1087853" y="24858"/>
            <a:ext cx="6726756" cy="1212640"/>
          </a:xfrm>
          <a:prstGeom prst="rect">
            <a:avLst/>
          </a:prstGeom>
          <a:noFill/>
          <a:ln w="9525">
            <a:noFill/>
            <a:miter lim="800000"/>
            <a:headEnd/>
            <a:tailEnd/>
          </a:ln>
        </p:spPr>
        <p:txBody>
          <a:bodyPr wrap="square">
            <a:spAutoFit/>
          </a:bodyPr>
          <a:lstStyle/>
          <a:p>
            <a:pPr algn="ctr">
              <a:lnSpc>
                <a:spcPct val="90000"/>
              </a:lnSpc>
              <a:spcBef>
                <a:spcPts val="0"/>
              </a:spcBef>
            </a:pPr>
            <a:r>
              <a:rPr lang="en-US" sz="1600" b="1" dirty="0"/>
              <a:t>Tracking the Potential for Damage in Nb</a:t>
            </a:r>
            <a:r>
              <a:rPr lang="en-US" sz="1600" b="1" baseline="-25000" dirty="0"/>
              <a:t>3</a:t>
            </a:r>
            <a:r>
              <a:rPr lang="en-US" sz="1600" b="1" dirty="0"/>
              <a:t>Sn Superconducting Coils </a:t>
            </a:r>
          </a:p>
          <a:p>
            <a:pPr algn="ctr">
              <a:lnSpc>
                <a:spcPct val="90000"/>
              </a:lnSpc>
              <a:spcBef>
                <a:spcPts val="0"/>
              </a:spcBef>
            </a:pPr>
            <a:r>
              <a:rPr lang="en-US" sz="1600" b="1" dirty="0"/>
              <a:t>from the Hardness of Surrounding Copper</a:t>
            </a:r>
          </a:p>
          <a:p>
            <a:pPr algn="ctr">
              <a:spcBef>
                <a:spcPts val="0"/>
              </a:spcBef>
            </a:pPr>
            <a:r>
              <a:rPr lang="en-US" sz="1100" dirty="0" smtClean="0"/>
              <a:t>S</a:t>
            </a:r>
            <a:r>
              <a:rPr lang="en-US" sz="1100" dirty="0"/>
              <a:t> Balachandran</a:t>
            </a:r>
            <a:r>
              <a:rPr lang="en-US" sz="1100" baseline="30000" dirty="0"/>
              <a:t>1</a:t>
            </a:r>
            <a:r>
              <a:rPr lang="en-US" sz="1100" dirty="0"/>
              <a:t>, J. Cooper</a:t>
            </a:r>
            <a:r>
              <a:rPr lang="en-US" sz="1100" baseline="30000" dirty="0"/>
              <a:t>1</a:t>
            </a:r>
            <a:r>
              <a:rPr lang="en-US" sz="1100" dirty="0"/>
              <a:t>, O. B. Van Oss</a:t>
            </a:r>
            <a:r>
              <a:rPr lang="en-US" sz="1100" baseline="30000" dirty="0"/>
              <a:t>2</a:t>
            </a:r>
            <a:r>
              <a:rPr lang="en-US" sz="1100" dirty="0"/>
              <a:t>, P J. Lee</a:t>
            </a:r>
            <a:r>
              <a:rPr lang="en-US" sz="1100" baseline="30000" dirty="0"/>
              <a:t>1</a:t>
            </a:r>
            <a:r>
              <a:rPr lang="en-US" sz="1100" dirty="0"/>
              <a:t>,</a:t>
            </a:r>
          </a:p>
          <a:p>
            <a:pPr algn="ctr">
              <a:spcBef>
                <a:spcPts val="0"/>
              </a:spcBef>
            </a:pPr>
            <a:r>
              <a:rPr lang="en-US" sz="1100" dirty="0"/>
              <a:t>L. Bottura</a:t>
            </a:r>
            <a:r>
              <a:rPr lang="en-US" sz="1100" baseline="30000" dirty="0"/>
              <a:t>3</a:t>
            </a:r>
            <a:r>
              <a:rPr lang="en-US" sz="1100" dirty="0"/>
              <a:t>, A. Devred</a:t>
            </a:r>
            <a:r>
              <a:rPr lang="en-US" sz="1100" baseline="30000" dirty="0"/>
              <a:t>3</a:t>
            </a:r>
            <a:r>
              <a:rPr lang="en-US" sz="1100" dirty="0"/>
              <a:t>, F. Savary</a:t>
            </a:r>
            <a:r>
              <a:rPr lang="en-US" sz="1100" baseline="30000" dirty="0"/>
              <a:t>3</a:t>
            </a:r>
            <a:r>
              <a:rPr lang="en-US" sz="1100" dirty="0"/>
              <a:t>, C. Scheuerlein</a:t>
            </a:r>
            <a:r>
              <a:rPr lang="en-US" sz="1100" baseline="30000" dirty="0"/>
              <a:t>3</a:t>
            </a:r>
            <a:r>
              <a:rPr lang="en-US" sz="1100" dirty="0"/>
              <a:t>, F. Wolf</a:t>
            </a:r>
            <a:r>
              <a:rPr lang="en-US" sz="1100" baseline="30000" dirty="0"/>
              <a:t>3</a:t>
            </a:r>
            <a:endParaRPr lang="en-US" sz="1100" dirty="0"/>
          </a:p>
          <a:p>
            <a:pPr algn="ctr">
              <a:spcBef>
                <a:spcPts val="0"/>
              </a:spcBef>
            </a:pPr>
            <a:r>
              <a:rPr lang="en-US" sz="1100" b="1" baseline="30000" dirty="0">
                <a:solidFill>
                  <a:srgbClr val="0000FF"/>
                </a:solidFill>
              </a:rPr>
              <a:t>1</a:t>
            </a:r>
            <a:r>
              <a:rPr lang="en-US" sz="1100" b="1" dirty="0">
                <a:solidFill>
                  <a:srgbClr val="0000FF"/>
                </a:solidFill>
              </a:rPr>
              <a:t>Applied Superconductivity Center, NHMFL; </a:t>
            </a:r>
            <a:r>
              <a:rPr lang="en-US" sz="1100" b="1" baseline="30000" dirty="0">
                <a:solidFill>
                  <a:srgbClr val="0000FF"/>
                </a:solidFill>
              </a:rPr>
              <a:t>2</a:t>
            </a:r>
            <a:r>
              <a:rPr lang="en-US" sz="1100" b="1" dirty="0">
                <a:solidFill>
                  <a:srgbClr val="0000FF"/>
                </a:solidFill>
              </a:rPr>
              <a:t>Columbia University; </a:t>
            </a:r>
            <a:r>
              <a:rPr lang="en-US" sz="1100" b="1" baseline="30000" dirty="0">
                <a:solidFill>
                  <a:srgbClr val="0000FF"/>
                </a:solidFill>
              </a:rPr>
              <a:t>3</a:t>
            </a:r>
            <a:r>
              <a:rPr lang="en-US" sz="1100" b="1" dirty="0">
                <a:solidFill>
                  <a:srgbClr val="0000FF"/>
                </a:solidFill>
              </a:rPr>
              <a:t>CERN</a:t>
            </a:r>
          </a:p>
          <a:p>
            <a:pPr algn="ctr">
              <a:spcBef>
                <a:spcPts val="0"/>
              </a:spcBef>
            </a:pPr>
            <a:r>
              <a:rPr lang="en-US" sz="1100" b="1" dirty="0"/>
              <a:t> Funding Grants:</a:t>
            </a:r>
            <a:r>
              <a:rPr lang="en-US" sz="1100" dirty="0"/>
              <a:t>  </a:t>
            </a:r>
            <a:r>
              <a:rPr lang="en-GB" sz="1100" dirty="0"/>
              <a:t>CERN PO CA7854000, </a:t>
            </a:r>
            <a:r>
              <a:rPr lang="en-US" sz="1100" dirty="0"/>
              <a:t>G.S. Boebinger (NSF DMR-1644779, State of Florida)</a:t>
            </a:r>
            <a:endParaRPr lang="en-US" sz="1100" b="1" dirty="0"/>
          </a:p>
        </p:txBody>
      </p:sp>
      <p:pic>
        <p:nvPicPr>
          <p:cNvPr id="14" name="Picture 13" descr="JustM_purple.jpg"/>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14300" y="103432"/>
            <a:ext cx="739667" cy="881555"/>
          </a:xfrm>
          <a:prstGeom prst="rect">
            <a:avLst/>
          </a:prstGeom>
        </p:spPr>
      </p:pic>
      <p:pic>
        <p:nvPicPr>
          <p:cNvPr id="21" name="Picture 20" descr="NSF logo.jpg"/>
          <p:cNvPicPr>
            <a:picLocks noChangeAspect="1"/>
          </p:cNvPicPr>
          <p:nvPr/>
        </p:nvPicPr>
        <p:blipFill>
          <a:blip r:embed="rId4" cstate="print"/>
          <a:stretch>
            <a:fillRect/>
          </a:stretch>
        </p:blipFill>
        <p:spPr>
          <a:xfrm>
            <a:off x="8090586" y="63574"/>
            <a:ext cx="939114" cy="944771"/>
          </a:xfrm>
          <a:prstGeom prst="rect">
            <a:avLst/>
          </a:prstGeom>
        </p:spPr>
      </p:pic>
      <p:sp>
        <p:nvSpPr>
          <p:cNvPr id="15" name="TextBox 14"/>
          <p:cNvSpPr txBox="1"/>
          <p:nvPr/>
        </p:nvSpPr>
        <p:spPr>
          <a:xfrm>
            <a:off x="6778976" y="1378935"/>
            <a:ext cx="2250724" cy="1615827"/>
          </a:xfrm>
          <a:prstGeom prst="rect">
            <a:avLst/>
          </a:prstGeom>
          <a:noFill/>
        </p:spPr>
        <p:txBody>
          <a:bodyPr wrap="square" rtlCol="0">
            <a:spAutoFit/>
          </a:bodyPr>
          <a:lstStyle/>
          <a:p>
            <a:r>
              <a:rPr lang="en-US" sz="1100" dirty="0" smtClean="0"/>
              <a:t>Fig 1: Electron microscope image showing cracks in a conductor that was extracted from a damaged Nb</a:t>
            </a:r>
            <a:r>
              <a:rPr lang="en-US" sz="1100" baseline="-25000" dirty="0" smtClean="0"/>
              <a:t>3</a:t>
            </a:r>
            <a:r>
              <a:rPr lang="en-US" sz="1100" dirty="0" smtClean="0"/>
              <a:t>Sn coil that was part of a prototype 11T accelerator dipole magnet built at CERN.  The cracks resulted from overstresses experienced during assembly of the model coil.</a:t>
            </a:r>
            <a:endParaRPr lang="en-US" sz="1100" dirty="0"/>
          </a:p>
        </p:txBody>
      </p:sp>
      <p:sp>
        <p:nvSpPr>
          <p:cNvPr id="16" name="TextBox 15"/>
          <p:cNvSpPr txBox="1"/>
          <p:nvPr/>
        </p:nvSpPr>
        <p:spPr>
          <a:xfrm>
            <a:off x="7625435" y="3114291"/>
            <a:ext cx="1471744" cy="3308598"/>
          </a:xfrm>
          <a:prstGeom prst="rect">
            <a:avLst/>
          </a:prstGeom>
          <a:noFill/>
        </p:spPr>
        <p:txBody>
          <a:bodyPr wrap="square" rtlCol="0">
            <a:spAutoFit/>
          </a:bodyPr>
          <a:lstStyle/>
          <a:p>
            <a:r>
              <a:rPr lang="en-US" sz="1100" dirty="0" smtClean="0"/>
              <a:t>Fig. 2: Comparison of the Cu hardness indicates stresses of over 210 MPa were reached locally in the Nb</a:t>
            </a:r>
            <a:r>
              <a:rPr lang="en-US" sz="1100" baseline="-25000" dirty="0" smtClean="0"/>
              <a:t>3</a:t>
            </a:r>
            <a:r>
              <a:rPr lang="en-US" sz="1100" dirty="0" smtClean="0"/>
              <a:t>Sn conductor in the damaged magnet model coil (compare data in two red boxes), resulting in damage to the model coil in the form </a:t>
            </a:r>
            <a:r>
              <a:rPr lang="en-US" sz="1100" dirty="0"/>
              <a:t>of Nb</a:t>
            </a:r>
            <a:r>
              <a:rPr lang="en-US" sz="1100" baseline="-25000" dirty="0"/>
              <a:t>3</a:t>
            </a:r>
            <a:r>
              <a:rPr lang="en-US" sz="1100" dirty="0"/>
              <a:t>Sn filament </a:t>
            </a:r>
            <a:r>
              <a:rPr lang="en-US" sz="1100" dirty="0" smtClean="0"/>
              <a:t>breakage.</a:t>
            </a:r>
            <a:r>
              <a:rPr lang="en-US" sz="1100" dirty="0"/>
              <a:t> A hardness value </a:t>
            </a:r>
            <a:r>
              <a:rPr lang="en-US" sz="1100" dirty="0" smtClean="0"/>
              <a:t>over </a:t>
            </a:r>
            <a:r>
              <a:rPr lang="en-US" sz="1100" dirty="0"/>
              <a:t>75 in </a:t>
            </a:r>
            <a:r>
              <a:rPr lang="en-US" sz="1100" dirty="0" smtClean="0"/>
              <a:t>nearby </a:t>
            </a:r>
            <a:r>
              <a:rPr lang="en-US" sz="1100" dirty="0"/>
              <a:t>Cu leads to </a:t>
            </a:r>
            <a:r>
              <a:rPr lang="en-US" sz="1100" dirty="0" smtClean="0"/>
              <a:t>damage </a:t>
            </a:r>
            <a:r>
              <a:rPr lang="en-US" sz="1100" dirty="0"/>
              <a:t>in Nb</a:t>
            </a:r>
            <a:r>
              <a:rPr lang="en-US" sz="1100" baseline="-25000" dirty="0"/>
              <a:t>3</a:t>
            </a:r>
            <a:r>
              <a:rPr lang="en-US" sz="1100" dirty="0"/>
              <a:t>Sn </a:t>
            </a:r>
            <a:r>
              <a:rPr lang="en-US" sz="1100" dirty="0" smtClean="0"/>
              <a:t>magnets</a:t>
            </a:r>
            <a:r>
              <a:rPr lang="en-US" sz="1100" dirty="0"/>
              <a:t>. </a:t>
            </a:r>
          </a:p>
          <a:p>
            <a:endParaRPr lang="en-US" sz="1100" dirty="0"/>
          </a:p>
        </p:txBody>
      </p:sp>
      <p:pic>
        <p:nvPicPr>
          <p:cNvPr id="19" name="Picture 18"/>
          <p:cNvPicPr>
            <a:picLocks noChangeAspect="1"/>
          </p:cNvPicPr>
          <p:nvPr/>
        </p:nvPicPr>
        <p:blipFill rotWithShape="1">
          <a:blip r:embed="rId5" cstate="print">
            <a:extLst>
              <a:ext uri="{28A0092B-C50C-407E-A947-70E740481C1C}">
                <a14:useLocalDpi xmlns:a14="http://schemas.microsoft.com/office/drawing/2010/main" val="0"/>
              </a:ext>
            </a:extLst>
          </a:blip>
          <a:srcRect r="46026" b="33674"/>
          <a:stretch/>
        </p:blipFill>
        <p:spPr>
          <a:xfrm>
            <a:off x="4402959" y="1347322"/>
            <a:ext cx="2376017" cy="2190937"/>
          </a:xfrm>
          <a:prstGeom prst="rect">
            <a:avLst/>
          </a:prstGeom>
        </p:spPr>
      </p:pic>
      <p:grpSp>
        <p:nvGrpSpPr>
          <p:cNvPr id="20" name="Group 19"/>
          <p:cNvGrpSpPr/>
          <p:nvPr/>
        </p:nvGrpSpPr>
        <p:grpSpPr>
          <a:xfrm>
            <a:off x="4402958" y="3543214"/>
            <a:ext cx="3315365" cy="2908471"/>
            <a:chOff x="4402958" y="3049602"/>
            <a:chExt cx="3315365" cy="2908471"/>
          </a:xfrm>
        </p:grpSpPr>
        <p:grpSp>
          <p:nvGrpSpPr>
            <p:cNvPr id="22" name="Group 21"/>
            <p:cNvGrpSpPr/>
            <p:nvPr/>
          </p:nvGrpSpPr>
          <p:grpSpPr>
            <a:xfrm>
              <a:off x="4402958" y="3049602"/>
              <a:ext cx="3315365" cy="2853867"/>
              <a:chOff x="4402958" y="3049602"/>
              <a:chExt cx="3315365" cy="2853867"/>
            </a:xfrm>
          </p:grpSpPr>
          <p:pic>
            <p:nvPicPr>
              <p:cNvPr id="24" name="Picture 2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402958" y="3171608"/>
                <a:ext cx="3315365" cy="2731861"/>
              </a:xfrm>
              <a:prstGeom prst="rect">
                <a:avLst/>
              </a:prstGeom>
            </p:spPr>
          </p:pic>
          <p:sp>
            <p:nvSpPr>
              <p:cNvPr id="25" name="Rounded Rectangle 24"/>
              <p:cNvSpPr/>
              <p:nvPr/>
            </p:nvSpPr>
            <p:spPr>
              <a:xfrm>
                <a:off x="4814761" y="3471483"/>
                <a:ext cx="558351" cy="1478593"/>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ounded Rectangle 25"/>
              <p:cNvSpPr/>
              <p:nvPr/>
            </p:nvSpPr>
            <p:spPr>
              <a:xfrm>
                <a:off x="6487168" y="3461305"/>
                <a:ext cx="633823" cy="1102603"/>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4775666" y="3167830"/>
                <a:ext cx="1227259" cy="215444"/>
              </a:xfrm>
              <a:prstGeom prst="rect">
                <a:avLst/>
              </a:prstGeom>
              <a:solidFill>
                <a:schemeClr val="bg1"/>
              </a:solidFill>
            </p:spPr>
            <p:txBody>
              <a:bodyPr wrap="none" lIns="0" bIns="0" rtlCol="0">
                <a:spAutoFit/>
              </a:bodyPr>
              <a:lstStyle/>
              <a:p>
                <a:r>
                  <a:rPr lang="en-US" sz="1100" b="1" dirty="0" smtClean="0"/>
                  <a:t>From the Magnet</a:t>
                </a:r>
                <a:endParaRPr lang="en-US" sz="1100" b="1" dirty="0"/>
              </a:p>
            </p:txBody>
          </p:sp>
          <p:sp>
            <p:nvSpPr>
              <p:cNvPr id="28" name="TextBox 27"/>
              <p:cNvSpPr txBox="1"/>
              <p:nvPr/>
            </p:nvSpPr>
            <p:spPr>
              <a:xfrm>
                <a:off x="6136775" y="3049602"/>
                <a:ext cx="1388201" cy="333938"/>
              </a:xfrm>
              <a:prstGeom prst="rect">
                <a:avLst/>
              </a:prstGeom>
              <a:solidFill>
                <a:schemeClr val="bg1"/>
              </a:solidFill>
            </p:spPr>
            <p:txBody>
              <a:bodyPr wrap="none" lIns="0" rIns="0" bIns="0" rtlCol="0">
                <a:spAutoFit/>
              </a:bodyPr>
              <a:lstStyle/>
              <a:p>
                <a:pPr algn="ctr">
                  <a:lnSpc>
                    <a:spcPct val="85000"/>
                  </a:lnSpc>
                </a:pPr>
                <a:r>
                  <a:rPr lang="en-US" sz="1100" b="1" dirty="0" smtClean="0"/>
                  <a:t>From Test Samples </a:t>
                </a:r>
              </a:p>
              <a:p>
                <a:pPr algn="ctr">
                  <a:lnSpc>
                    <a:spcPct val="85000"/>
                  </a:lnSpc>
                </a:pPr>
                <a:r>
                  <a:rPr lang="en-US" sz="1100" b="1" dirty="0" smtClean="0"/>
                  <a:t>and Known Stresses</a:t>
                </a:r>
                <a:endParaRPr lang="en-US" sz="1100" b="1" dirty="0"/>
              </a:p>
            </p:txBody>
          </p:sp>
          <p:cxnSp>
            <p:nvCxnSpPr>
              <p:cNvPr id="29" name="Straight Connector 28"/>
              <p:cNvCxnSpPr/>
              <p:nvPr/>
            </p:nvCxnSpPr>
            <p:spPr>
              <a:xfrm flipH="1">
                <a:off x="5930139" y="3988023"/>
                <a:ext cx="1" cy="1634591"/>
              </a:xfrm>
              <a:prstGeom prst="line">
                <a:avLst/>
              </a:prstGeom>
              <a:ln w="12700">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5927425" y="3252999"/>
                <a:ext cx="0" cy="2145189"/>
              </a:xfrm>
              <a:prstGeom prst="line">
                <a:avLst/>
              </a:prstGeom>
              <a:ln w="28575">
                <a:solidFill>
                  <a:schemeClr val="bg1">
                    <a:lumMod val="75000"/>
                  </a:schemeClr>
                </a:solidFill>
                <a:prstDash val="lgDash"/>
              </a:ln>
            </p:spPr>
            <p:style>
              <a:lnRef idx="1">
                <a:schemeClr val="accent1"/>
              </a:lnRef>
              <a:fillRef idx="0">
                <a:schemeClr val="accent1"/>
              </a:fillRef>
              <a:effectRef idx="0">
                <a:schemeClr val="accent1"/>
              </a:effectRef>
              <a:fontRef idx="minor">
                <a:schemeClr val="tx1"/>
              </a:fontRef>
            </p:style>
          </p:cxnSp>
        </p:grpSp>
        <p:sp>
          <p:nvSpPr>
            <p:cNvPr id="23" name="Rectangle 22"/>
            <p:cNvSpPr/>
            <p:nvPr/>
          </p:nvSpPr>
          <p:spPr>
            <a:xfrm>
              <a:off x="4830945" y="5721069"/>
              <a:ext cx="2694648" cy="2370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Rectangle 49"/>
          <p:cNvSpPr>
            <a:spLocks noChangeArrowheads="1"/>
          </p:cNvSpPr>
          <p:nvPr/>
        </p:nvSpPr>
        <p:spPr bwMode="auto">
          <a:xfrm>
            <a:off x="4359238" y="1317722"/>
            <a:ext cx="4714181" cy="4956176"/>
          </a:xfrm>
          <a:prstGeom prst="rect">
            <a:avLst/>
          </a:prstGeom>
          <a:noFill/>
          <a:ln w="19050">
            <a:solidFill>
              <a:srgbClr val="0033CC"/>
            </a:solidFill>
            <a:miter lim="800000"/>
            <a:headEnd/>
            <a:tailEnd/>
          </a:ln>
        </p:spPr>
        <p:txBody>
          <a:bodyPr wrap="none" anchor="ctr"/>
          <a:lstStyle/>
          <a:p>
            <a:endParaRPr lang="en-US"/>
          </a:p>
        </p:txBody>
      </p:sp>
      <p:pic>
        <p:nvPicPr>
          <p:cNvPr id="32" name="Picture 31"/>
          <p:cNvPicPr>
            <a:picLocks noChangeAspect="1"/>
          </p:cNvPicPr>
          <p:nvPr/>
        </p:nvPicPr>
        <p:blipFill rotWithShape="1">
          <a:blip r:embed="rId5" cstate="print">
            <a:extLst>
              <a:ext uri="{28A0092B-C50C-407E-A947-70E740481C1C}">
                <a14:useLocalDpi xmlns:a14="http://schemas.microsoft.com/office/drawing/2010/main" val="0"/>
              </a:ext>
            </a:extLst>
          </a:blip>
          <a:srcRect l="36579" t="65758" r="52733" b="26701"/>
          <a:stretch/>
        </p:blipFill>
        <p:spPr>
          <a:xfrm>
            <a:off x="5373112" y="3236310"/>
            <a:ext cx="474786" cy="251357"/>
          </a:xfrm>
          <a:prstGeom prst="rect">
            <a:avLst/>
          </a:prstGeom>
          <a:ln>
            <a:solidFill>
              <a:schemeClr val="tx1"/>
            </a:solidFill>
          </a:ln>
        </p:spPr>
      </p:pic>
      <p:pic>
        <p:nvPicPr>
          <p:cNvPr id="33" name="Picture 32"/>
          <p:cNvPicPr>
            <a:picLocks noChangeAspect="1"/>
          </p:cNvPicPr>
          <p:nvPr/>
        </p:nvPicPr>
        <p:blipFill rotWithShape="1">
          <a:blip r:embed="rId5" cstate="print">
            <a:extLst>
              <a:ext uri="{28A0092B-C50C-407E-A947-70E740481C1C}">
                <a14:useLocalDpi xmlns:a14="http://schemas.microsoft.com/office/drawing/2010/main" val="0"/>
              </a:ext>
            </a:extLst>
          </a:blip>
          <a:srcRect l="78194" t="69188" r="11112" b="22949"/>
          <a:stretch/>
        </p:blipFill>
        <p:spPr>
          <a:xfrm>
            <a:off x="4732880" y="3259351"/>
            <a:ext cx="409665" cy="226023"/>
          </a:xfrm>
          <a:prstGeom prst="rect">
            <a:avLst/>
          </a:prstGeom>
        </p:spPr>
      </p:pic>
      <p:sp>
        <p:nvSpPr>
          <p:cNvPr id="34" name="Text Box 28"/>
          <p:cNvSpPr txBox="1">
            <a:spLocks noChangeArrowheads="1"/>
          </p:cNvSpPr>
          <p:nvPr/>
        </p:nvSpPr>
        <p:spPr bwMode="auto">
          <a:xfrm>
            <a:off x="16184" y="6084335"/>
            <a:ext cx="7784538" cy="769441"/>
          </a:xfrm>
          <a:prstGeom prst="rect">
            <a:avLst/>
          </a:prstGeom>
          <a:noFill/>
          <a:ln w="9525">
            <a:noFill/>
            <a:miter lim="800000"/>
            <a:headEnd/>
            <a:tailEnd/>
          </a:ln>
        </p:spPr>
        <p:txBody>
          <a:bodyPr wrap="square">
            <a:spAutoFit/>
          </a:bodyPr>
          <a:lstStyle/>
          <a:p>
            <a:r>
              <a:rPr lang="en-US" sz="1100" b="1" dirty="0" smtClean="0">
                <a:solidFill>
                  <a:srgbClr val="333399"/>
                </a:solidFill>
              </a:rPr>
              <a:t>Facilities:  </a:t>
            </a:r>
            <a:r>
              <a:rPr lang="en-US" sz="1100" dirty="0" smtClean="0">
                <a:solidFill>
                  <a:srgbClr val="333399"/>
                </a:solidFill>
              </a:rPr>
              <a:t>Applied </a:t>
            </a:r>
            <a:r>
              <a:rPr lang="en-US" sz="1100" dirty="0">
                <a:solidFill>
                  <a:srgbClr val="333399"/>
                </a:solidFill>
              </a:rPr>
              <a:t>Superconductivity </a:t>
            </a:r>
            <a:r>
              <a:rPr lang="en-US" sz="1100" dirty="0" smtClean="0">
                <a:solidFill>
                  <a:srgbClr val="333399"/>
                </a:solidFill>
              </a:rPr>
              <a:t>Center</a:t>
            </a:r>
          </a:p>
          <a:p>
            <a:r>
              <a:rPr lang="en-US" sz="1100" b="1" dirty="0" smtClean="0">
                <a:solidFill>
                  <a:srgbClr val="333399"/>
                </a:solidFill>
              </a:rPr>
              <a:t>Citation</a:t>
            </a:r>
            <a:r>
              <a:rPr lang="en-US" sz="1100" b="1" dirty="0">
                <a:solidFill>
                  <a:srgbClr val="333399"/>
                </a:solidFill>
              </a:rPr>
              <a:t>: </a:t>
            </a:r>
            <a:r>
              <a:rPr lang="en-US" sz="1100" dirty="0" smtClean="0">
                <a:solidFill>
                  <a:srgbClr val="333399"/>
                </a:solidFill>
              </a:rPr>
              <a:t>Balachandran</a:t>
            </a:r>
            <a:r>
              <a:rPr lang="en-US" sz="1100" dirty="0">
                <a:solidFill>
                  <a:srgbClr val="333399"/>
                </a:solidFill>
              </a:rPr>
              <a:t>, S.; Cooper, J.; Lee, P.; Van Oss, O.; Bottura, L.; </a:t>
            </a:r>
            <a:r>
              <a:rPr lang="en-US" sz="1100" dirty="0" err="1">
                <a:solidFill>
                  <a:srgbClr val="333399"/>
                </a:solidFill>
              </a:rPr>
              <a:t>Savary</a:t>
            </a:r>
            <a:r>
              <a:rPr lang="en-US" sz="1100" dirty="0">
                <a:solidFill>
                  <a:srgbClr val="333399"/>
                </a:solidFill>
              </a:rPr>
              <a:t>, F.; </a:t>
            </a:r>
            <a:r>
              <a:rPr lang="en-US" sz="1100" dirty="0" err="1">
                <a:solidFill>
                  <a:srgbClr val="333399"/>
                </a:solidFill>
              </a:rPr>
              <a:t>Scheuerlein</a:t>
            </a:r>
            <a:r>
              <a:rPr lang="en-US" sz="1100" dirty="0">
                <a:solidFill>
                  <a:srgbClr val="333399"/>
                </a:solidFill>
              </a:rPr>
              <a:t>, C.; Wolf, F.; </a:t>
            </a:r>
            <a:r>
              <a:rPr lang="en-US" sz="1100" dirty="0" err="1">
                <a:solidFill>
                  <a:srgbClr val="333399"/>
                </a:solidFill>
              </a:rPr>
              <a:t>Devred</a:t>
            </a:r>
            <a:r>
              <a:rPr lang="en-US" sz="1100" dirty="0">
                <a:solidFill>
                  <a:srgbClr val="333399"/>
                </a:solidFill>
              </a:rPr>
              <a:t>, A., </a:t>
            </a:r>
            <a:endParaRPr lang="en-US" sz="1100" dirty="0" smtClean="0">
              <a:solidFill>
                <a:srgbClr val="333399"/>
              </a:solidFill>
            </a:endParaRPr>
          </a:p>
          <a:p>
            <a:r>
              <a:rPr lang="en-US" sz="1100" i="1" dirty="0" smtClean="0">
                <a:solidFill>
                  <a:srgbClr val="333399"/>
                </a:solidFill>
              </a:rPr>
              <a:t>Metallographic </a:t>
            </a:r>
            <a:r>
              <a:rPr lang="en-US" sz="1100" i="1" dirty="0">
                <a:solidFill>
                  <a:srgbClr val="333399"/>
                </a:solidFill>
              </a:rPr>
              <a:t>analysis of </a:t>
            </a:r>
            <a:r>
              <a:rPr lang="en-US" sz="1100" i="1" dirty="0" smtClean="0">
                <a:solidFill>
                  <a:srgbClr val="333399"/>
                </a:solidFill>
              </a:rPr>
              <a:t>11T </a:t>
            </a:r>
            <a:r>
              <a:rPr lang="en-US" sz="1100" i="1" dirty="0">
                <a:solidFill>
                  <a:srgbClr val="333399"/>
                </a:solidFill>
              </a:rPr>
              <a:t>dipole coils for High Luminosity-Large Hadron Collider (HL-LHC),</a:t>
            </a:r>
            <a:r>
              <a:rPr lang="en-US" sz="1100" dirty="0">
                <a:solidFill>
                  <a:srgbClr val="333399"/>
                </a:solidFill>
              </a:rPr>
              <a:t> </a:t>
            </a:r>
            <a:endParaRPr lang="en-US" sz="1100" dirty="0" smtClean="0">
              <a:solidFill>
                <a:srgbClr val="333399"/>
              </a:solidFill>
            </a:endParaRPr>
          </a:p>
          <a:p>
            <a:r>
              <a:rPr lang="en-US" sz="1100" b="1" dirty="0" smtClean="0">
                <a:solidFill>
                  <a:srgbClr val="333399"/>
                </a:solidFill>
              </a:rPr>
              <a:t>Superconductor </a:t>
            </a:r>
            <a:r>
              <a:rPr lang="en-US" sz="1100" b="1" dirty="0">
                <a:solidFill>
                  <a:srgbClr val="333399"/>
                </a:solidFill>
              </a:rPr>
              <a:t>Science and </a:t>
            </a:r>
            <a:r>
              <a:rPr lang="en-US" sz="1100" b="1" dirty="0" smtClean="0">
                <a:solidFill>
                  <a:srgbClr val="333399"/>
                </a:solidFill>
              </a:rPr>
              <a:t>Technology 34</a:t>
            </a:r>
            <a:r>
              <a:rPr lang="en-US" sz="1100" dirty="0" smtClean="0">
                <a:solidFill>
                  <a:srgbClr val="333399"/>
                </a:solidFill>
              </a:rPr>
              <a:t>, 025001 </a:t>
            </a:r>
            <a:r>
              <a:rPr lang="en-US" sz="1100" dirty="0">
                <a:solidFill>
                  <a:srgbClr val="333399"/>
                </a:solidFill>
              </a:rPr>
              <a:t>(</a:t>
            </a:r>
            <a:r>
              <a:rPr lang="en-US" sz="1100" dirty="0" smtClean="0">
                <a:solidFill>
                  <a:srgbClr val="333399"/>
                </a:solidFill>
              </a:rPr>
              <a:t>2021) </a:t>
            </a:r>
            <a:r>
              <a:rPr lang="en-US" sz="1100" dirty="0">
                <a:solidFill>
                  <a:srgbClr val="333399"/>
                </a:solidFill>
              </a:rPr>
              <a:t> </a:t>
            </a:r>
            <a:r>
              <a:rPr lang="en-US" sz="1100" dirty="0">
                <a:solidFill>
                  <a:srgbClr val="333399"/>
                </a:solidFill>
                <a:hlinkClick r:id="rId7"/>
              </a:rPr>
              <a:t>doi.org/10.1088/1361-6668/abc56a</a:t>
            </a:r>
            <a:endParaRPr lang="en-US" sz="1100" dirty="0">
              <a:solidFill>
                <a:srgbClr val="333399"/>
              </a:solidFill>
            </a:endParaRPr>
          </a:p>
        </p:txBody>
      </p:sp>
      <p:sp>
        <p:nvSpPr>
          <p:cNvPr id="35" name="TextBox 34"/>
          <p:cNvSpPr txBox="1"/>
          <p:nvPr/>
        </p:nvSpPr>
        <p:spPr>
          <a:xfrm rot="16200000">
            <a:off x="3638713" y="4711483"/>
            <a:ext cx="1685718" cy="215444"/>
          </a:xfrm>
          <a:prstGeom prst="rect">
            <a:avLst/>
          </a:prstGeom>
          <a:solidFill>
            <a:schemeClr val="bg1"/>
          </a:solidFill>
        </p:spPr>
        <p:txBody>
          <a:bodyPr wrap="none" lIns="0" bIns="0" rtlCol="0">
            <a:spAutoFit/>
          </a:bodyPr>
          <a:lstStyle/>
          <a:p>
            <a:r>
              <a:rPr lang="en-US" sz="1100" b="1" dirty="0" smtClean="0"/>
              <a:t>Copper Hardness Value</a:t>
            </a:r>
            <a:endParaRPr lang="en-US" sz="1100" b="1" dirty="0"/>
          </a:p>
        </p:txBody>
      </p:sp>
    </p:spTree>
    <p:extLst>
      <p:ext uri="{BB962C8B-B14F-4D97-AF65-F5344CB8AC3E}">
        <p14:creationId xmlns:p14="http://schemas.microsoft.com/office/powerpoint/2010/main" val="1292037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46125" y="627389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36268" y="1317722"/>
            <a:ext cx="4295776" cy="4893647"/>
          </a:xfrm>
          <a:prstGeom prst="rect">
            <a:avLst/>
          </a:prstGeom>
          <a:noFill/>
          <a:ln w="9525">
            <a:noFill/>
            <a:miter lim="800000"/>
            <a:headEnd/>
            <a:tailEnd/>
          </a:ln>
        </p:spPr>
        <p:txBody>
          <a:bodyPr wrap="square">
            <a:spAutoFit/>
          </a:bodyPr>
          <a:lstStyle/>
          <a:p>
            <a:pPr algn="just">
              <a:spcAft>
                <a:spcPts val="0"/>
              </a:spcAft>
            </a:pPr>
            <a:r>
              <a:rPr lang="en-US" sz="1200" b="1" dirty="0">
                <a:solidFill>
                  <a:srgbClr val="000000"/>
                </a:solidFill>
              </a:rPr>
              <a:t>What is the finding? </a:t>
            </a:r>
            <a:r>
              <a:rPr lang="en-US" sz="1200" dirty="0" smtClean="0">
                <a:solidFill>
                  <a:srgbClr val="000000"/>
                </a:solidFill>
              </a:rPr>
              <a:t>Cracks were discovered in a model </a:t>
            </a:r>
            <a:r>
              <a:rPr lang="en-US" sz="1200" dirty="0" smtClean="0"/>
              <a:t>Nb</a:t>
            </a:r>
            <a:r>
              <a:rPr lang="en-US" sz="1200" baseline="-25000" dirty="0" smtClean="0"/>
              <a:t>3</a:t>
            </a:r>
            <a:r>
              <a:rPr lang="en-US" sz="1200" dirty="0" smtClean="0"/>
              <a:t>Sn </a:t>
            </a:r>
            <a:r>
              <a:rPr lang="en-US" sz="1200" dirty="0"/>
              <a:t>superconducting accelerator magnet designed for the </a:t>
            </a:r>
            <a:r>
              <a:rPr lang="en-US" sz="1200" dirty="0" smtClean="0"/>
              <a:t>High Luminosity Upgrade of CERN’s </a:t>
            </a:r>
            <a:r>
              <a:rPr lang="en-US" sz="1200" dirty="0"/>
              <a:t>Large Hadron </a:t>
            </a:r>
            <a:r>
              <a:rPr lang="en-US" sz="1200" dirty="0" smtClean="0"/>
              <a:t>Collider. This upgrade will advance the frontier of particle physics. </a:t>
            </a:r>
            <a:r>
              <a:rPr lang="en-US" sz="1200" dirty="0"/>
              <a:t>By comparing with control samples, it was determined that </a:t>
            </a:r>
            <a:r>
              <a:rPr lang="en-US" sz="1200" dirty="0" smtClean="0"/>
              <a:t>high </a:t>
            </a:r>
            <a:r>
              <a:rPr lang="en-US" sz="1200" dirty="0"/>
              <a:t>stresses during assembly led to </a:t>
            </a:r>
            <a:r>
              <a:rPr lang="en-US" sz="1200" dirty="0" smtClean="0"/>
              <a:t>the formation of the cracks. </a:t>
            </a:r>
          </a:p>
          <a:p>
            <a:pPr algn="just">
              <a:spcAft>
                <a:spcPts val="0"/>
              </a:spcAft>
            </a:pPr>
            <a:endParaRPr lang="en-US" sz="1000" b="1" dirty="0" smtClean="0"/>
          </a:p>
          <a:p>
            <a:pPr algn="just">
              <a:spcAft>
                <a:spcPts val="0"/>
              </a:spcAft>
            </a:pPr>
            <a:r>
              <a:rPr lang="en-US" sz="1200" b="1" dirty="0" smtClean="0"/>
              <a:t>Why </a:t>
            </a:r>
            <a:r>
              <a:rPr lang="en-US" sz="1200" b="1" dirty="0"/>
              <a:t>is this important? </a:t>
            </a:r>
            <a:r>
              <a:rPr lang="en-US" sz="1200" dirty="0" smtClean="0"/>
              <a:t>Large superconducting magnets, including the </a:t>
            </a:r>
            <a:r>
              <a:rPr lang="en-US" sz="1200" dirty="0" err="1" smtClean="0"/>
              <a:t>MagLab’s</a:t>
            </a:r>
            <a:r>
              <a:rPr lang="en-US" sz="1200" dirty="0" smtClean="0"/>
              <a:t> 45T Hybrid and 32T SC magnets, medical magnets, and magnets for particle accelerators all produce extreme stress during operation. While magnets are designed to support high stress, margins are now so close to physical limits that stresses during assembly can lead to unacceptable degradation of magnet conductor. Methods developed </a:t>
            </a:r>
            <a:r>
              <a:rPr lang="en-US" sz="1200" dirty="0"/>
              <a:t>here </a:t>
            </a:r>
            <a:r>
              <a:rPr lang="en-US" sz="1200" dirty="0" smtClean="0"/>
              <a:t>will allow actual stress </a:t>
            </a:r>
            <a:r>
              <a:rPr lang="en-US" sz="1200" dirty="0"/>
              <a:t>levels in </a:t>
            </a:r>
            <a:r>
              <a:rPr lang="en-US" sz="1200" dirty="0" smtClean="0"/>
              <a:t>complex </a:t>
            </a:r>
            <a:r>
              <a:rPr lang="en-US" sz="1200" dirty="0"/>
              <a:t>magnet </a:t>
            </a:r>
            <a:r>
              <a:rPr lang="en-US" sz="1200" dirty="0" smtClean="0"/>
              <a:t>structures to be compared to computer models. </a:t>
            </a:r>
          </a:p>
          <a:p>
            <a:pPr algn="just">
              <a:spcBef>
                <a:spcPts val="0"/>
              </a:spcBef>
            </a:pPr>
            <a:endParaRPr lang="en-US" sz="1000" b="1" dirty="0" smtClean="0"/>
          </a:p>
          <a:p>
            <a:pPr algn="just">
              <a:spcBef>
                <a:spcPts val="0"/>
              </a:spcBef>
            </a:pPr>
            <a:r>
              <a:rPr lang="en-US" sz="1200" b="1" dirty="0" smtClean="0"/>
              <a:t>Why </a:t>
            </a:r>
            <a:r>
              <a:rPr lang="en-US" sz="1200" b="1" dirty="0"/>
              <a:t>did this research need the MagLab?</a:t>
            </a:r>
            <a:r>
              <a:rPr lang="en-US" sz="1200" b="1" dirty="0">
                <a:latin typeface="Arial" charset="0"/>
              </a:rPr>
              <a:t>  </a:t>
            </a:r>
            <a:r>
              <a:rPr lang="en-US" sz="1200" dirty="0" smtClean="0">
                <a:latin typeface="Arial" charset="0"/>
              </a:rPr>
              <a:t>The </a:t>
            </a:r>
            <a:r>
              <a:rPr lang="en-US" sz="1200" dirty="0" err="1" smtClean="0">
                <a:latin typeface="Arial" charset="0"/>
              </a:rPr>
              <a:t>MagLab’s</a:t>
            </a:r>
            <a:r>
              <a:rPr lang="en-US" sz="1200" dirty="0" smtClean="0">
                <a:latin typeface="Arial" charset="0"/>
              </a:rPr>
              <a:t> Applied Superconductivity Center is expert </a:t>
            </a:r>
            <a:r>
              <a:rPr lang="en-US" sz="1200" dirty="0">
                <a:latin typeface="Arial" charset="0"/>
              </a:rPr>
              <a:t>in </a:t>
            </a:r>
            <a:r>
              <a:rPr lang="en-US" sz="1200" dirty="0" smtClean="0">
                <a:latin typeface="Arial" charset="0"/>
              </a:rPr>
              <a:t>microstructural </a:t>
            </a:r>
            <a:r>
              <a:rPr lang="en-US" sz="1200" dirty="0">
                <a:latin typeface="Arial" charset="0"/>
              </a:rPr>
              <a:t>evaluation of </a:t>
            </a:r>
            <a:r>
              <a:rPr lang="en-US" sz="1200" dirty="0" smtClean="0">
                <a:latin typeface="Arial" charset="0"/>
              </a:rPr>
              <a:t>Nb</a:t>
            </a:r>
            <a:r>
              <a:rPr lang="en-US" sz="1200" baseline="-25000" dirty="0" smtClean="0">
                <a:latin typeface="Arial" charset="0"/>
              </a:rPr>
              <a:t>3</a:t>
            </a:r>
            <a:r>
              <a:rPr lang="en-US" sz="1200" dirty="0" smtClean="0">
                <a:latin typeface="Arial" charset="0"/>
              </a:rPr>
              <a:t>Sn superconductors, including those </a:t>
            </a:r>
            <a:r>
              <a:rPr lang="en-US" sz="1200" dirty="0">
                <a:latin typeface="Arial" charset="0"/>
              </a:rPr>
              <a:t>used </a:t>
            </a:r>
            <a:r>
              <a:rPr lang="en-US" sz="1200" dirty="0" smtClean="0">
                <a:latin typeface="Arial" charset="0"/>
              </a:rPr>
              <a:t>by CERN to </a:t>
            </a:r>
            <a:r>
              <a:rPr lang="en-US" sz="1200" dirty="0">
                <a:latin typeface="Arial" charset="0"/>
              </a:rPr>
              <a:t>fabricate these high-field accelerator </a:t>
            </a:r>
            <a:r>
              <a:rPr lang="en-US" sz="1200" dirty="0" smtClean="0">
                <a:latin typeface="Arial" charset="0"/>
              </a:rPr>
              <a:t>magnets. </a:t>
            </a:r>
          </a:p>
          <a:p>
            <a:pPr algn="just">
              <a:spcBef>
                <a:spcPts val="0"/>
              </a:spcBef>
            </a:pPr>
            <a:endParaRPr lang="en-US" sz="1000" i="1" dirty="0" smtClean="0">
              <a:latin typeface="Arial" charset="0"/>
            </a:endParaRPr>
          </a:p>
          <a:p>
            <a:pPr algn="just">
              <a:spcBef>
                <a:spcPts val="0"/>
              </a:spcBef>
            </a:pPr>
            <a:r>
              <a:rPr lang="en-US" sz="1200" i="1" dirty="0" smtClean="0">
                <a:latin typeface="Arial" charset="0"/>
              </a:rPr>
              <a:t>Training </a:t>
            </a:r>
            <a:r>
              <a:rPr lang="en-US" sz="1200" i="1" dirty="0">
                <a:latin typeface="Arial" charset="0"/>
              </a:rPr>
              <a:t>and education is an important </a:t>
            </a:r>
            <a:r>
              <a:rPr lang="en-US" sz="1200" i="1" dirty="0" smtClean="0">
                <a:latin typeface="Arial" charset="0"/>
              </a:rPr>
              <a:t>component of </a:t>
            </a:r>
            <a:r>
              <a:rPr lang="en-US" sz="1200" i="1" dirty="0">
                <a:latin typeface="Arial" charset="0"/>
              </a:rPr>
              <a:t>the mission of </a:t>
            </a:r>
            <a:r>
              <a:rPr lang="en-US" sz="1200" i="1">
                <a:latin typeface="Arial" charset="0"/>
              </a:rPr>
              <a:t>the </a:t>
            </a:r>
            <a:r>
              <a:rPr lang="en-US" sz="1200" i="1" smtClean="0">
                <a:latin typeface="Arial" charset="0"/>
              </a:rPr>
              <a:t>MagLab</a:t>
            </a:r>
            <a:r>
              <a:rPr lang="en-US" sz="1200" i="1" dirty="0" smtClean="0">
                <a:latin typeface="Arial" charset="0"/>
              </a:rPr>
              <a:t>. Author Orion </a:t>
            </a:r>
            <a:r>
              <a:rPr lang="en-US" sz="1200" i="1" dirty="0">
                <a:latin typeface="Arial" charset="0"/>
              </a:rPr>
              <a:t>B. Van Oss is an undergraduate from Columbia </a:t>
            </a:r>
            <a:r>
              <a:rPr lang="en-US" sz="1200" i="1" dirty="0" smtClean="0">
                <a:latin typeface="Arial" charset="0"/>
              </a:rPr>
              <a:t>University who </a:t>
            </a:r>
            <a:r>
              <a:rPr lang="en-US" sz="1200" i="1" dirty="0">
                <a:latin typeface="Arial" charset="0"/>
              </a:rPr>
              <a:t>worked during Summer 2019 as </a:t>
            </a:r>
            <a:r>
              <a:rPr lang="en-US" sz="1200" i="1" dirty="0" smtClean="0">
                <a:latin typeface="Arial" charset="0"/>
              </a:rPr>
              <a:t>an REU student at the MagLab.  </a:t>
            </a:r>
            <a:endParaRPr lang="en-US" sz="1200" dirty="0">
              <a:latin typeface="Arial" charset="0"/>
            </a:endParaRPr>
          </a:p>
        </p:txBody>
      </p:sp>
      <p:sp>
        <p:nvSpPr>
          <p:cNvPr id="5" name="TextBox 4"/>
          <p:cNvSpPr txBox="1"/>
          <p:nvPr/>
        </p:nvSpPr>
        <p:spPr>
          <a:xfrm>
            <a:off x="6778976" y="1499630"/>
            <a:ext cx="2250724" cy="1615827"/>
          </a:xfrm>
          <a:prstGeom prst="rect">
            <a:avLst/>
          </a:prstGeom>
          <a:noFill/>
        </p:spPr>
        <p:txBody>
          <a:bodyPr wrap="square" rtlCol="0">
            <a:spAutoFit/>
          </a:bodyPr>
          <a:lstStyle/>
          <a:p>
            <a:r>
              <a:rPr lang="en-US" sz="1100" dirty="0" smtClean="0"/>
              <a:t>Electron microscope image showing cracks in a conductor that was extracted from a damaged Nb</a:t>
            </a:r>
            <a:r>
              <a:rPr lang="en-US" sz="1100" baseline="-25000" dirty="0" smtClean="0"/>
              <a:t>3</a:t>
            </a:r>
            <a:r>
              <a:rPr lang="en-US" sz="1100" dirty="0" smtClean="0"/>
              <a:t>Sn coil that was part of a prototype 11T accelerator dipole magnet built at CERN.  The cracks resulted from overstresses experienced during assembly of the model coil.</a:t>
            </a:r>
            <a:endParaRPr lang="en-US" sz="1100" dirty="0"/>
          </a:p>
        </p:txBody>
      </p:sp>
      <p:sp>
        <p:nvSpPr>
          <p:cNvPr id="6" name="TextBox 5"/>
          <p:cNvSpPr txBox="1"/>
          <p:nvPr/>
        </p:nvSpPr>
        <p:spPr>
          <a:xfrm>
            <a:off x="7648341" y="3447119"/>
            <a:ext cx="1407002" cy="2800767"/>
          </a:xfrm>
          <a:prstGeom prst="rect">
            <a:avLst/>
          </a:prstGeom>
          <a:noFill/>
        </p:spPr>
        <p:txBody>
          <a:bodyPr wrap="square" rtlCol="0">
            <a:spAutoFit/>
          </a:bodyPr>
          <a:lstStyle/>
          <a:p>
            <a:r>
              <a:rPr lang="en-US" sz="1100" dirty="0" smtClean="0"/>
              <a:t>Comparison of the calibrated increase in Cu hardness indicates stresses of over 210 MPa were reached locally in the Nb</a:t>
            </a:r>
            <a:r>
              <a:rPr lang="en-US" sz="1100" baseline="-25000" dirty="0" smtClean="0"/>
              <a:t>3</a:t>
            </a:r>
            <a:r>
              <a:rPr lang="en-US" sz="1100" dirty="0" smtClean="0"/>
              <a:t>Sn conductor within the damaged magnet model coil (compare data in two red boxes), resulting in damage to the model coil in the form </a:t>
            </a:r>
            <a:r>
              <a:rPr lang="en-US" sz="1100" dirty="0"/>
              <a:t>of Nb</a:t>
            </a:r>
            <a:r>
              <a:rPr lang="en-US" sz="1100" baseline="-25000" dirty="0"/>
              <a:t>3</a:t>
            </a:r>
            <a:r>
              <a:rPr lang="en-US" sz="1100" dirty="0"/>
              <a:t>Sn filament </a:t>
            </a:r>
            <a:r>
              <a:rPr lang="en-US" sz="1100" dirty="0" smtClean="0"/>
              <a:t>breakage.</a:t>
            </a:r>
            <a:endParaRPr lang="en-US" sz="1100" dirty="0"/>
          </a:p>
        </p:txBody>
      </p:sp>
      <p:pic>
        <p:nvPicPr>
          <p:cNvPr id="21" name="Picture 20"/>
          <p:cNvPicPr>
            <a:picLocks noChangeAspect="1"/>
          </p:cNvPicPr>
          <p:nvPr/>
        </p:nvPicPr>
        <p:blipFill rotWithShape="1">
          <a:blip r:embed="rId3" cstate="print">
            <a:extLst>
              <a:ext uri="{28A0092B-C50C-407E-A947-70E740481C1C}">
                <a14:useLocalDpi xmlns:a14="http://schemas.microsoft.com/office/drawing/2010/main" val="0"/>
              </a:ext>
            </a:extLst>
          </a:blip>
          <a:srcRect r="46026" b="33674"/>
          <a:stretch/>
        </p:blipFill>
        <p:spPr>
          <a:xfrm>
            <a:off x="4402959" y="1347322"/>
            <a:ext cx="2376017" cy="2190937"/>
          </a:xfrm>
          <a:prstGeom prst="rect">
            <a:avLst/>
          </a:prstGeom>
        </p:spPr>
      </p:pic>
      <p:grpSp>
        <p:nvGrpSpPr>
          <p:cNvPr id="27" name="Group 26"/>
          <p:cNvGrpSpPr/>
          <p:nvPr/>
        </p:nvGrpSpPr>
        <p:grpSpPr>
          <a:xfrm>
            <a:off x="4402958" y="3543214"/>
            <a:ext cx="3315365" cy="2908471"/>
            <a:chOff x="4402958" y="3049602"/>
            <a:chExt cx="3315365" cy="2908471"/>
          </a:xfrm>
        </p:grpSpPr>
        <p:grpSp>
          <p:nvGrpSpPr>
            <p:cNvPr id="25" name="Group 24"/>
            <p:cNvGrpSpPr/>
            <p:nvPr/>
          </p:nvGrpSpPr>
          <p:grpSpPr>
            <a:xfrm>
              <a:off x="4402958" y="3049602"/>
              <a:ext cx="3315365" cy="2853867"/>
              <a:chOff x="4402958" y="3049602"/>
              <a:chExt cx="3315365" cy="2853867"/>
            </a:xfrm>
          </p:grpSpPr>
          <p:pic>
            <p:nvPicPr>
              <p:cNvPr id="22" name="Picture 2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02958" y="3171608"/>
                <a:ext cx="3315365" cy="2731861"/>
              </a:xfrm>
              <a:prstGeom prst="rect">
                <a:avLst/>
              </a:prstGeom>
            </p:spPr>
          </p:pic>
          <p:sp>
            <p:nvSpPr>
              <p:cNvPr id="2" name="Rounded Rectangle 1"/>
              <p:cNvSpPr/>
              <p:nvPr/>
            </p:nvSpPr>
            <p:spPr>
              <a:xfrm>
                <a:off x="4814761" y="3471483"/>
                <a:ext cx="558351" cy="1478593"/>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6487168" y="3461305"/>
                <a:ext cx="633823" cy="1102603"/>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4775666" y="3167830"/>
                <a:ext cx="1227259" cy="215444"/>
              </a:xfrm>
              <a:prstGeom prst="rect">
                <a:avLst/>
              </a:prstGeom>
              <a:solidFill>
                <a:schemeClr val="bg1"/>
              </a:solidFill>
            </p:spPr>
            <p:txBody>
              <a:bodyPr wrap="none" lIns="0" bIns="0" rtlCol="0">
                <a:spAutoFit/>
              </a:bodyPr>
              <a:lstStyle/>
              <a:p>
                <a:r>
                  <a:rPr lang="en-US" sz="1100" b="1" dirty="0" smtClean="0"/>
                  <a:t>From the Magnet</a:t>
                </a:r>
                <a:endParaRPr lang="en-US" sz="1100" b="1" dirty="0"/>
              </a:p>
            </p:txBody>
          </p:sp>
          <p:sp>
            <p:nvSpPr>
              <p:cNvPr id="17" name="TextBox 16"/>
              <p:cNvSpPr txBox="1"/>
              <p:nvPr/>
            </p:nvSpPr>
            <p:spPr>
              <a:xfrm>
                <a:off x="6136775" y="3049602"/>
                <a:ext cx="1388201" cy="333938"/>
              </a:xfrm>
              <a:prstGeom prst="rect">
                <a:avLst/>
              </a:prstGeom>
              <a:solidFill>
                <a:schemeClr val="bg1"/>
              </a:solidFill>
            </p:spPr>
            <p:txBody>
              <a:bodyPr wrap="none" lIns="0" rIns="0" bIns="0" rtlCol="0">
                <a:spAutoFit/>
              </a:bodyPr>
              <a:lstStyle/>
              <a:p>
                <a:pPr algn="ctr">
                  <a:lnSpc>
                    <a:spcPct val="85000"/>
                  </a:lnSpc>
                </a:pPr>
                <a:r>
                  <a:rPr lang="en-US" sz="1100" b="1" dirty="0" smtClean="0"/>
                  <a:t>From Test Samples </a:t>
                </a:r>
              </a:p>
              <a:p>
                <a:pPr algn="ctr">
                  <a:lnSpc>
                    <a:spcPct val="85000"/>
                  </a:lnSpc>
                </a:pPr>
                <a:r>
                  <a:rPr lang="en-US" sz="1100" b="1" dirty="0" smtClean="0"/>
                  <a:t>and Known Stresses</a:t>
                </a:r>
                <a:endParaRPr lang="en-US" sz="1100" b="1" dirty="0"/>
              </a:p>
            </p:txBody>
          </p:sp>
          <p:cxnSp>
            <p:nvCxnSpPr>
              <p:cNvPr id="7" name="Straight Connector 6"/>
              <p:cNvCxnSpPr/>
              <p:nvPr/>
            </p:nvCxnSpPr>
            <p:spPr>
              <a:xfrm flipH="1">
                <a:off x="5930139" y="3988023"/>
                <a:ext cx="1" cy="1634591"/>
              </a:xfrm>
              <a:prstGeom prst="line">
                <a:avLst/>
              </a:prstGeom>
              <a:ln w="12700">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5927425" y="3252999"/>
                <a:ext cx="0" cy="2145189"/>
              </a:xfrm>
              <a:prstGeom prst="line">
                <a:avLst/>
              </a:prstGeom>
              <a:ln w="28575">
                <a:solidFill>
                  <a:schemeClr val="bg1">
                    <a:lumMod val="75000"/>
                  </a:schemeClr>
                </a:solidFill>
                <a:prstDash val="lgDash"/>
              </a:ln>
            </p:spPr>
            <p:style>
              <a:lnRef idx="1">
                <a:schemeClr val="accent1"/>
              </a:lnRef>
              <a:fillRef idx="0">
                <a:schemeClr val="accent1"/>
              </a:fillRef>
              <a:effectRef idx="0">
                <a:schemeClr val="accent1"/>
              </a:effectRef>
              <a:fontRef idx="minor">
                <a:schemeClr val="tx1"/>
              </a:fontRef>
            </p:style>
          </p:cxnSp>
        </p:grpSp>
        <p:sp>
          <p:nvSpPr>
            <p:cNvPr id="26" name="Rectangle 25"/>
            <p:cNvSpPr/>
            <p:nvPr/>
          </p:nvSpPr>
          <p:spPr>
            <a:xfrm>
              <a:off x="4830945" y="5721069"/>
              <a:ext cx="2694648" cy="2370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34" name="Rectangle 49"/>
          <p:cNvSpPr>
            <a:spLocks noChangeArrowheads="1"/>
          </p:cNvSpPr>
          <p:nvPr/>
        </p:nvSpPr>
        <p:spPr bwMode="auto">
          <a:xfrm>
            <a:off x="4359238" y="1317722"/>
            <a:ext cx="4714181" cy="4956176"/>
          </a:xfrm>
          <a:prstGeom prst="rect">
            <a:avLst/>
          </a:prstGeom>
          <a:noFill/>
          <a:ln w="19050">
            <a:solidFill>
              <a:srgbClr val="0033CC"/>
            </a:solidFill>
            <a:miter lim="800000"/>
            <a:headEnd/>
            <a:tailEnd/>
          </a:ln>
        </p:spPr>
        <p:txBody>
          <a:bodyPr wrap="none" anchor="ctr"/>
          <a:lstStyle/>
          <a:p>
            <a:endParaRPr lang="en-US"/>
          </a:p>
        </p:txBody>
      </p:sp>
      <p:sp>
        <p:nvSpPr>
          <p:cNvPr id="13" name="Text Box 28"/>
          <p:cNvSpPr txBox="1">
            <a:spLocks noChangeArrowheads="1"/>
          </p:cNvSpPr>
          <p:nvPr/>
        </p:nvSpPr>
        <p:spPr bwMode="auto">
          <a:xfrm>
            <a:off x="16184" y="6084335"/>
            <a:ext cx="7784538" cy="769441"/>
          </a:xfrm>
          <a:prstGeom prst="rect">
            <a:avLst/>
          </a:prstGeom>
          <a:noFill/>
          <a:ln w="9525">
            <a:noFill/>
            <a:miter lim="800000"/>
            <a:headEnd/>
            <a:tailEnd/>
          </a:ln>
        </p:spPr>
        <p:txBody>
          <a:bodyPr wrap="square">
            <a:spAutoFit/>
          </a:bodyPr>
          <a:lstStyle/>
          <a:p>
            <a:r>
              <a:rPr lang="en-US" sz="1100" b="1" dirty="0" smtClean="0">
                <a:solidFill>
                  <a:srgbClr val="333399"/>
                </a:solidFill>
              </a:rPr>
              <a:t>Facilities:  </a:t>
            </a:r>
            <a:r>
              <a:rPr lang="en-US" sz="1100" dirty="0" smtClean="0">
                <a:solidFill>
                  <a:srgbClr val="333399"/>
                </a:solidFill>
              </a:rPr>
              <a:t>Applied </a:t>
            </a:r>
            <a:r>
              <a:rPr lang="en-US" sz="1100" dirty="0">
                <a:solidFill>
                  <a:srgbClr val="333399"/>
                </a:solidFill>
              </a:rPr>
              <a:t>Superconductivity </a:t>
            </a:r>
            <a:r>
              <a:rPr lang="en-US" sz="1100" dirty="0" smtClean="0">
                <a:solidFill>
                  <a:srgbClr val="333399"/>
                </a:solidFill>
              </a:rPr>
              <a:t>Center</a:t>
            </a:r>
          </a:p>
          <a:p>
            <a:r>
              <a:rPr lang="en-US" sz="1100" b="1" dirty="0" smtClean="0">
                <a:solidFill>
                  <a:srgbClr val="333399"/>
                </a:solidFill>
              </a:rPr>
              <a:t>Citation</a:t>
            </a:r>
            <a:r>
              <a:rPr lang="en-US" sz="1100" b="1" dirty="0">
                <a:solidFill>
                  <a:srgbClr val="333399"/>
                </a:solidFill>
              </a:rPr>
              <a:t>: </a:t>
            </a:r>
            <a:r>
              <a:rPr lang="en-US" sz="1100" dirty="0" smtClean="0">
                <a:solidFill>
                  <a:srgbClr val="333399"/>
                </a:solidFill>
              </a:rPr>
              <a:t>Balachandran</a:t>
            </a:r>
            <a:r>
              <a:rPr lang="en-US" sz="1100" dirty="0">
                <a:solidFill>
                  <a:srgbClr val="333399"/>
                </a:solidFill>
              </a:rPr>
              <a:t>, S.; Cooper, J.; Lee, P.; Van Oss, O.; Bottura, L.; </a:t>
            </a:r>
            <a:r>
              <a:rPr lang="en-US" sz="1100" dirty="0" err="1">
                <a:solidFill>
                  <a:srgbClr val="333399"/>
                </a:solidFill>
              </a:rPr>
              <a:t>Savary</a:t>
            </a:r>
            <a:r>
              <a:rPr lang="en-US" sz="1100" dirty="0">
                <a:solidFill>
                  <a:srgbClr val="333399"/>
                </a:solidFill>
              </a:rPr>
              <a:t>, F.; </a:t>
            </a:r>
            <a:r>
              <a:rPr lang="en-US" sz="1100" dirty="0" err="1">
                <a:solidFill>
                  <a:srgbClr val="333399"/>
                </a:solidFill>
              </a:rPr>
              <a:t>Scheuerlein</a:t>
            </a:r>
            <a:r>
              <a:rPr lang="en-US" sz="1100" dirty="0">
                <a:solidFill>
                  <a:srgbClr val="333399"/>
                </a:solidFill>
              </a:rPr>
              <a:t>, C.; Wolf, F.; </a:t>
            </a:r>
            <a:r>
              <a:rPr lang="en-US" sz="1100" dirty="0" err="1">
                <a:solidFill>
                  <a:srgbClr val="333399"/>
                </a:solidFill>
              </a:rPr>
              <a:t>Devred</a:t>
            </a:r>
            <a:r>
              <a:rPr lang="en-US" sz="1100" dirty="0">
                <a:solidFill>
                  <a:srgbClr val="333399"/>
                </a:solidFill>
              </a:rPr>
              <a:t>, A., </a:t>
            </a:r>
            <a:endParaRPr lang="en-US" sz="1100" dirty="0" smtClean="0">
              <a:solidFill>
                <a:srgbClr val="333399"/>
              </a:solidFill>
            </a:endParaRPr>
          </a:p>
          <a:p>
            <a:r>
              <a:rPr lang="en-US" sz="1100" i="1" dirty="0" smtClean="0">
                <a:solidFill>
                  <a:srgbClr val="333399"/>
                </a:solidFill>
              </a:rPr>
              <a:t>Metallographic </a:t>
            </a:r>
            <a:r>
              <a:rPr lang="en-US" sz="1100" i="1" dirty="0">
                <a:solidFill>
                  <a:srgbClr val="333399"/>
                </a:solidFill>
              </a:rPr>
              <a:t>analysis of </a:t>
            </a:r>
            <a:r>
              <a:rPr lang="en-US" sz="1100" i="1" dirty="0" smtClean="0">
                <a:solidFill>
                  <a:srgbClr val="333399"/>
                </a:solidFill>
              </a:rPr>
              <a:t>11T </a:t>
            </a:r>
            <a:r>
              <a:rPr lang="en-US" sz="1100" i="1" dirty="0">
                <a:solidFill>
                  <a:srgbClr val="333399"/>
                </a:solidFill>
              </a:rPr>
              <a:t>dipole coils for High Luminosity-Large Hadron Collider (HL-LHC),</a:t>
            </a:r>
            <a:r>
              <a:rPr lang="en-US" sz="1100" dirty="0">
                <a:solidFill>
                  <a:srgbClr val="333399"/>
                </a:solidFill>
              </a:rPr>
              <a:t> </a:t>
            </a:r>
            <a:endParaRPr lang="en-US" sz="1100" dirty="0" smtClean="0">
              <a:solidFill>
                <a:srgbClr val="333399"/>
              </a:solidFill>
            </a:endParaRPr>
          </a:p>
          <a:p>
            <a:r>
              <a:rPr lang="en-US" sz="1100" b="1" dirty="0" smtClean="0">
                <a:solidFill>
                  <a:srgbClr val="333399"/>
                </a:solidFill>
              </a:rPr>
              <a:t>Superconductor </a:t>
            </a:r>
            <a:r>
              <a:rPr lang="en-US" sz="1100" b="1" dirty="0">
                <a:solidFill>
                  <a:srgbClr val="333399"/>
                </a:solidFill>
              </a:rPr>
              <a:t>Science and </a:t>
            </a:r>
            <a:r>
              <a:rPr lang="en-US" sz="1100" b="1" dirty="0" smtClean="0">
                <a:solidFill>
                  <a:srgbClr val="333399"/>
                </a:solidFill>
              </a:rPr>
              <a:t>Technology 34</a:t>
            </a:r>
            <a:r>
              <a:rPr lang="en-US" sz="1100" dirty="0" smtClean="0">
                <a:solidFill>
                  <a:srgbClr val="333399"/>
                </a:solidFill>
              </a:rPr>
              <a:t>, 025001 </a:t>
            </a:r>
            <a:r>
              <a:rPr lang="en-US" sz="1100">
                <a:solidFill>
                  <a:srgbClr val="333399"/>
                </a:solidFill>
              </a:rPr>
              <a:t>(</a:t>
            </a:r>
            <a:r>
              <a:rPr lang="en-US" sz="1100" smtClean="0">
                <a:solidFill>
                  <a:srgbClr val="333399"/>
                </a:solidFill>
              </a:rPr>
              <a:t>2021) </a:t>
            </a:r>
            <a:r>
              <a:rPr lang="en-US" sz="1100" dirty="0">
                <a:solidFill>
                  <a:srgbClr val="333399"/>
                </a:solidFill>
              </a:rPr>
              <a:t> </a:t>
            </a:r>
            <a:r>
              <a:rPr lang="en-US" sz="1100" dirty="0">
                <a:solidFill>
                  <a:srgbClr val="333399"/>
                </a:solidFill>
                <a:hlinkClick r:id="rId5"/>
              </a:rPr>
              <a:t>doi.org/10.1088/1361-6668/abc56a</a:t>
            </a:r>
            <a:endParaRPr lang="en-US" sz="1100" dirty="0">
              <a:solidFill>
                <a:srgbClr val="333399"/>
              </a:solidFill>
            </a:endParaRPr>
          </a:p>
        </p:txBody>
      </p:sp>
      <p:pic>
        <p:nvPicPr>
          <p:cNvPr id="32" name="Picture 31"/>
          <p:cNvPicPr>
            <a:picLocks noChangeAspect="1"/>
          </p:cNvPicPr>
          <p:nvPr/>
        </p:nvPicPr>
        <p:blipFill rotWithShape="1">
          <a:blip r:embed="rId3" cstate="print">
            <a:extLst>
              <a:ext uri="{28A0092B-C50C-407E-A947-70E740481C1C}">
                <a14:useLocalDpi xmlns:a14="http://schemas.microsoft.com/office/drawing/2010/main" val="0"/>
              </a:ext>
            </a:extLst>
          </a:blip>
          <a:srcRect l="36579" t="65758" r="52733" b="26701"/>
          <a:stretch/>
        </p:blipFill>
        <p:spPr>
          <a:xfrm>
            <a:off x="5373112" y="3236310"/>
            <a:ext cx="474786" cy="251357"/>
          </a:xfrm>
          <a:prstGeom prst="rect">
            <a:avLst/>
          </a:prstGeom>
          <a:ln>
            <a:solidFill>
              <a:schemeClr val="tx1"/>
            </a:solidFill>
          </a:ln>
        </p:spPr>
      </p:pic>
      <p:pic>
        <p:nvPicPr>
          <p:cNvPr id="33" name="Picture 32"/>
          <p:cNvPicPr>
            <a:picLocks noChangeAspect="1"/>
          </p:cNvPicPr>
          <p:nvPr/>
        </p:nvPicPr>
        <p:blipFill rotWithShape="1">
          <a:blip r:embed="rId3" cstate="print">
            <a:extLst>
              <a:ext uri="{28A0092B-C50C-407E-A947-70E740481C1C}">
                <a14:useLocalDpi xmlns:a14="http://schemas.microsoft.com/office/drawing/2010/main" val="0"/>
              </a:ext>
            </a:extLst>
          </a:blip>
          <a:srcRect l="78194" t="69188" r="11112" b="22949"/>
          <a:stretch/>
        </p:blipFill>
        <p:spPr>
          <a:xfrm>
            <a:off x="4732880" y="3259351"/>
            <a:ext cx="409665" cy="226023"/>
          </a:xfrm>
          <a:prstGeom prst="rect">
            <a:avLst/>
          </a:prstGeom>
        </p:spPr>
      </p:pic>
      <p:sp>
        <p:nvSpPr>
          <p:cNvPr id="34" name="Line 42"/>
          <p:cNvSpPr>
            <a:spLocks noChangeShapeType="1"/>
          </p:cNvSpPr>
          <p:nvPr/>
        </p:nvSpPr>
        <p:spPr bwMode="auto">
          <a:xfrm>
            <a:off x="73840" y="1251973"/>
            <a:ext cx="9029700" cy="0"/>
          </a:xfrm>
          <a:prstGeom prst="line">
            <a:avLst/>
          </a:prstGeom>
          <a:noFill/>
          <a:ln w="82550" cmpd="thickThin">
            <a:solidFill>
              <a:schemeClr val="tx1"/>
            </a:solidFill>
            <a:round/>
            <a:headEnd/>
            <a:tailEnd/>
          </a:ln>
        </p:spPr>
        <p:txBody>
          <a:bodyPr/>
          <a:lstStyle/>
          <a:p>
            <a:endParaRPr lang="en-US"/>
          </a:p>
        </p:txBody>
      </p:sp>
      <p:sp>
        <p:nvSpPr>
          <p:cNvPr id="35" name="Text Box 62"/>
          <p:cNvSpPr txBox="1">
            <a:spLocks noChangeArrowheads="1"/>
          </p:cNvSpPr>
          <p:nvPr/>
        </p:nvSpPr>
        <p:spPr bwMode="auto">
          <a:xfrm>
            <a:off x="1087853" y="24858"/>
            <a:ext cx="6726756" cy="1212640"/>
          </a:xfrm>
          <a:prstGeom prst="rect">
            <a:avLst/>
          </a:prstGeom>
          <a:noFill/>
          <a:ln w="9525">
            <a:noFill/>
            <a:miter lim="800000"/>
            <a:headEnd/>
            <a:tailEnd/>
          </a:ln>
        </p:spPr>
        <p:txBody>
          <a:bodyPr wrap="square">
            <a:spAutoFit/>
          </a:bodyPr>
          <a:lstStyle/>
          <a:p>
            <a:pPr algn="ctr">
              <a:lnSpc>
                <a:spcPct val="90000"/>
              </a:lnSpc>
              <a:spcBef>
                <a:spcPts val="0"/>
              </a:spcBef>
            </a:pPr>
            <a:r>
              <a:rPr lang="en-US" sz="1600" b="1" dirty="0" smtClean="0"/>
              <a:t>Tracking the Potential </a:t>
            </a:r>
            <a:r>
              <a:rPr lang="en-US" sz="1600" b="1" dirty="0"/>
              <a:t>for </a:t>
            </a:r>
            <a:r>
              <a:rPr lang="en-US" sz="1600" b="1" dirty="0" smtClean="0"/>
              <a:t>Damage </a:t>
            </a:r>
            <a:r>
              <a:rPr lang="en-US" sz="1600" b="1" dirty="0"/>
              <a:t>in Nb</a:t>
            </a:r>
            <a:r>
              <a:rPr lang="en-US" sz="1600" b="1" baseline="-25000" dirty="0"/>
              <a:t>3</a:t>
            </a:r>
            <a:r>
              <a:rPr lang="en-US" sz="1600" b="1" dirty="0"/>
              <a:t>Sn S</a:t>
            </a:r>
            <a:r>
              <a:rPr lang="en-US" sz="1600" b="1" dirty="0" smtClean="0"/>
              <a:t>uperconducting </a:t>
            </a:r>
            <a:r>
              <a:rPr lang="en-US" sz="1600" b="1" dirty="0"/>
              <a:t>C</a:t>
            </a:r>
            <a:r>
              <a:rPr lang="en-US" sz="1600" b="1" dirty="0" smtClean="0"/>
              <a:t>oils </a:t>
            </a:r>
          </a:p>
          <a:p>
            <a:pPr algn="ctr">
              <a:lnSpc>
                <a:spcPct val="90000"/>
              </a:lnSpc>
              <a:spcBef>
                <a:spcPts val="0"/>
              </a:spcBef>
            </a:pPr>
            <a:r>
              <a:rPr lang="en-US" sz="1600" b="1" dirty="0"/>
              <a:t>f</a:t>
            </a:r>
            <a:r>
              <a:rPr lang="en-US" sz="1600" b="1" dirty="0" smtClean="0"/>
              <a:t>rom the Hardness </a:t>
            </a:r>
            <a:r>
              <a:rPr lang="en-US" sz="1600" b="1" dirty="0"/>
              <a:t>of </a:t>
            </a:r>
            <a:r>
              <a:rPr lang="en-US" sz="1600" b="1" dirty="0" smtClean="0"/>
              <a:t>Surrounding Copper</a:t>
            </a:r>
            <a:endParaRPr lang="en-US" sz="1600" b="1" dirty="0"/>
          </a:p>
          <a:p>
            <a:pPr algn="ctr">
              <a:spcBef>
                <a:spcPts val="0"/>
              </a:spcBef>
            </a:pPr>
            <a:r>
              <a:rPr lang="en-US" sz="1100" dirty="0" smtClean="0"/>
              <a:t>S</a:t>
            </a:r>
            <a:r>
              <a:rPr lang="en-US" sz="1100" dirty="0"/>
              <a:t> Balachandran</a:t>
            </a:r>
            <a:r>
              <a:rPr lang="en-US" sz="1100" baseline="30000" dirty="0"/>
              <a:t>1</a:t>
            </a:r>
            <a:r>
              <a:rPr lang="en-US" sz="1100" dirty="0"/>
              <a:t>, J. Cooper</a:t>
            </a:r>
            <a:r>
              <a:rPr lang="en-US" sz="1100" baseline="30000" dirty="0"/>
              <a:t>1</a:t>
            </a:r>
            <a:r>
              <a:rPr lang="en-US" sz="1100" dirty="0"/>
              <a:t>, O. B. Van Oss</a:t>
            </a:r>
            <a:r>
              <a:rPr lang="en-US" sz="1100" baseline="30000" dirty="0"/>
              <a:t>2</a:t>
            </a:r>
            <a:r>
              <a:rPr lang="en-US" sz="1100" dirty="0"/>
              <a:t>, P J. Lee</a:t>
            </a:r>
            <a:r>
              <a:rPr lang="en-US" sz="1100" baseline="30000" dirty="0"/>
              <a:t>1</a:t>
            </a:r>
            <a:r>
              <a:rPr lang="en-US" sz="1100" dirty="0"/>
              <a:t>,</a:t>
            </a:r>
          </a:p>
          <a:p>
            <a:pPr algn="ctr">
              <a:spcBef>
                <a:spcPts val="0"/>
              </a:spcBef>
            </a:pPr>
            <a:r>
              <a:rPr lang="en-US" sz="1100" dirty="0"/>
              <a:t>L. Bottura</a:t>
            </a:r>
            <a:r>
              <a:rPr lang="en-US" sz="1100" baseline="30000" dirty="0"/>
              <a:t>3</a:t>
            </a:r>
            <a:r>
              <a:rPr lang="en-US" sz="1100" dirty="0"/>
              <a:t>, A. Devred</a:t>
            </a:r>
            <a:r>
              <a:rPr lang="en-US" sz="1100" baseline="30000" dirty="0"/>
              <a:t>3</a:t>
            </a:r>
            <a:r>
              <a:rPr lang="en-US" sz="1100" dirty="0"/>
              <a:t>, F. Savary</a:t>
            </a:r>
            <a:r>
              <a:rPr lang="en-US" sz="1100" baseline="30000" dirty="0"/>
              <a:t>3</a:t>
            </a:r>
            <a:r>
              <a:rPr lang="en-US" sz="1100" dirty="0"/>
              <a:t>, C. Scheuerlein</a:t>
            </a:r>
            <a:r>
              <a:rPr lang="en-US" sz="1100" baseline="30000" dirty="0"/>
              <a:t>3</a:t>
            </a:r>
            <a:r>
              <a:rPr lang="en-US" sz="1100" dirty="0"/>
              <a:t>, F. Wolf</a:t>
            </a:r>
            <a:r>
              <a:rPr lang="en-US" sz="1100" baseline="30000" dirty="0"/>
              <a:t>3</a:t>
            </a:r>
            <a:endParaRPr lang="en-US" sz="1100" dirty="0"/>
          </a:p>
          <a:p>
            <a:pPr algn="ctr">
              <a:spcBef>
                <a:spcPts val="0"/>
              </a:spcBef>
            </a:pPr>
            <a:r>
              <a:rPr lang="en-US" sz="1100" b="1" baseline="30000" dirty="0">
                <a:solidFill>
                  <a:srgbClr val="0000FF"/>
                </a:solidFill>
              </a:rPr>
              <a:t>1</a:t>
            </a:r>
            <a:r>
              <a:rPr lang="en-US" sz="1100" b="1" dirty="0">
                <a:solidFill>
                  <a:srgbClr val="0000FF"/>
                </a:solidFill>
              </a:rPr>
              <a:t>Applied Superconductivity Center, NHMFL; </a:t>
            </a:r>
            <a:r>
              <a:rPr lang="en-US" sz="1100" b="1" baseline="30000" dirty="0">
                <a:solidFill>
                  <a:srgbClr val="0000FF"/>
                </a:solidFill>
              </a:rPr>
              <a:t>2</a:t>
            </a:r>
            <a:r>
              <a:rPr lang="en-US" sz="1100" b="1" dirty="0">
                <a:solidFill>
                  <a:srgbClr val="0000FF"/>
                </a:solidFill>
              </a:rPr>
              <a:t>Columbia University; </a:t>
            </a:r>
            <a:r>
              <a:rPr lang="en-US" sz="1100" b="1" baseline="30000" dirty="0">
                <a:solidFill>
                  <a:srgbClr val="0000FF"/>
                </a:solidFill>
              </a:rPr>
              <a:t>3</a:t>
            </a:r>
            <a:r>
              <a:rPr lang="en-US" sz="1100" b="1" dirty="0">
                <a:solidFill>
                  <a:srgbClr val="0000FF"/>
                </a:solidFill>
              </a:rPr>
              <a:t>CERN</a:t>
            </a:r>
          </a:p>
          <a:p>
            <a:pPr algn="ctr">
              <a:spcBef>
                <a:spcPts val="0"/>
              </a:spcBef>
            </a:pPr>
            <a:r>
              <a:rPr lang="en-US" sz="1100" b="1" dirty="0"/>
              <a:t> Funding Grants:</a:t>
            </a:r>
            <a:r>
              <a:rPr lang="en-US" sz="1100" dirty="0"/>
              <a:t>  </a:t>
            </a:r>
            <a:r>
              <a:rPr lang="en-GB" sz="1100" dirty="0"/>
              <a:t>CERN PO CA7854000, </a:t>
            </a:r>
            <a:r>
              <a:rPr lang="en-US" sz="1100" dirty="0"/>
              <a:t>G.S. Boebinger (NSF DMR-1644779, State of Florida)</a:t>
            </a:r>
            <a:endParaRPr lang="en-US" sz="1100" b="1" dirty="0"/>
          </a:p>
        </p:txBody>
      </p:sp>
      <p:pic>
        <p:nvPicPr>
          <p:cNvPr id="36" name="Picture 35" descr="JustM_purple.jpg"/>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114300" y="103432"/>
            <a:ext cx="739667" cy="881555"/>
          </a:xfrm>
          <a:prstGeom prst="rect">
            <a:avLst/>
          </a:prstGeom>
        </p:spPr>
      </p:pic>
      <p:pic>
        <p:nvPicPr>
          <p:cNvPr id="37" name="Picture 36" descr="NSF logo.jpg"/>
          <p:cNvPicPr>
            <a:picLocks noChangeAspect="1"/>
          </p:cNvPicPr>
          <p:nvPr/>
        </p:nvPicPr>
        <p:blipFill>
          <a:blip r:embed="rId7" cstate="print"/>
          <a:stretch>
            <a:fillRect/>
          </a:stretch>
        </p:blipFill>
        <p:spPr>
          <a:xfrm>
            <a:off x="8090586" y="63574"/>
            <a:ext cx="939114" cy="944771"/>
          </a:xfrm>
          <a:prstGeom prst="rect">
            <a:avLst/>
          </a:prstGeom>
        </p:spPr>
      </p:pic>
      <p:sp>
        <p:nvSpPr>
          <p:cNvPr id="38" name="TextBox 37"/>
          <p:cNvSpPr txBox="1"/>
          <p:nvPr/>
        </p:nvSpPr>
        <p:spPr>
          <a:xfrm rot="16200000">
            <a:off x="3638713" y="4711483"/>
            <a:ext cx="1685718" cy="215444"/>
          </a:xfrm>
          <a:prstGeom prst="rect">
            <a:avLst/>
          </a:prstGeom>
          <a:solidFill>
            <a:schemeClr val="bg1"/>
          </a:solidFill>
        </p:spPr>
        <p:txBody>
          <a:bodyPr wrap="none" lIns="0" bIns="0" rtlCol="0">
            <a:spAutoFit/>
          </a:bodyPr>
          <a:lstStyle/>
          <a:p>
            <a:r>
              <a:rPr lang="en-US" sz="1100" b="1" dirty="0" smtClean="0"/>
              <a:t>Copper Hardness Value</a:t>
            </a:r>
            <a:endParaRPr lang="en-US" sz="1100" b="1" dirty="0"/>
          </a:p>
        </p:txBody>
      </p:sp>
    </p:spTree>
    <p:extLst>
      <p:ext uri="{BB962C8B-B14F-4D97-AF65-F5344CB8AC3E}">
        <p14:creationId xmlns:p14="http://schemas.microsoft.com/office/powerpoint/2010/main" val="169695765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E76CB6D853C64B89835FD2B25191F7" ma:contentTypeVersion="1" ma:contentTypeDescription="Create a new document." ma:contentTypeScope="" ma:versionID="c65b3aeb76beb82d9b928cfbb17b6307">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D4D2F8E-EBFE-405A-BCA3-68A1D919114E}"/>
</file>

<file path=customXml/itemProps2.xml><?xml version="1.0" encoding="utf-8"?>
<ds:datastoreItem xmlns:ds="http://schemas.openxmlformats.org/officeDocument/2006/customXml" ds:itemID="{D6038ECB-3D20-4EBC-94ED-79256682D5EE}"/>
</file>

<file path=customXml/itemProps3.xml><?xml version="1.0" encoding="utf-8"?>
<ds:datastoreItem xmlns:ds="http://schemas.openxmlformats.org/officeDocument/2006/customXml" ds:itemID="{2CBEA7EC-E0F6-4EF5-8D05-95C758AE8461}"/>
</file>

<file path=docProps/app.xml><?xml version="1.0" encoding="utf-8"?>
<Properties xmlns="http://schemas.openxmlformats.org/officeDocument/2006/extended-properties" xmlns:vt="http://schemas.openxmlformats.org/officeDocument/2006/docPropsVTypes">
  <TotalTime>7205</TotalTime>
  <Words>1006</Words>
  <Application>Microsoft Office PowerPoint</Application>
  <PresentationFormat>On-screen Show (4:3)</PresentationFormat>
  <Paragraphs>46</Paragraphs>
  <Slides>2</Slides>
  <Notes>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vt:i4>
      </vt:variant>
    </vt:vector>
  </HeadingPairs>
  <TitlesOfParts>
    <vt:vector size="4" baseType="lpstr">
      <vt:lpstr>Arial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183</cp:revision>
  <cp:lastPrinted>2019-07-16T13:07:28Z</cp:lastPrinted>
  <dcterms:created xsi:type="dcterms:W3CDTF">2004-08-07T03:10:56Z</dcterms:created>
  <dcterms:modified xsi:type="dcterms:W3CDTF">2021-03-01T21:06:58Z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0x0101006EE76CB6D853C64B89835FD2B25191F7</vt:lpwstr>
  </property>
</Properties>
</file>