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1" autoAdjust="0"/>
    <p:restoredTop sz="96183" autoAdjust="0"/>
  </p:normalViewPr>
  <p:slideViewPr>
    <p:cSldViewPr snapToGrid="0">
      <p:cViewPr varScale="1">
        <p:scale>
          <a:sx n="151" d="100"/>
          <a:sy n="151" d="100"/>
        </p:scale>
        <p:origin x="168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103/PhysRevB.102.22440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doi.org/10.1103/PhysRevB.102.224408"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76199" y="1261576"/>
            <a:ext cx="4580793" cy="4893647"/>
          </a:xfrm>
          <a:prstGeom prst="rect">
            <a:avLst/>
          </a:prstGeom>
          <a:noFill/>
          <a:ln w="9525">
            <a:noFill/>
            <a:miter lim="800000"/>
            <a:headEnd/>
            <a:tailEnd/>
          </a:ln>
        </p:spPr>
        <p:txBody>
          <a:bodyPr wrap="square">
            <a:spAutoFit/>
          </a:bodyPr>
          <a:lstStyle/>
          <a:p>
            <a:pPr algn="just"/>
            <a:r>
              <a:rPr lang="en-US" sz="1200" dirty="0"/>
              <a:t>Researchers at colleges and universities that are not in the Research-1 (R1) tier typically face a larger number of obstacles for their research than their colleagues at R1 universities and national laboratories. The MagLab has discovered a pool of potential users who are unable to take advantage of the high-field magnets of the DC Field Facility due to their inability to access lower-field magnet systems that would allow them to characterize the materials they are studying and to produce the low-field data that justified the need for higher magnetic fields.</a:t>
            </a:r>
          </a:p>
          <a:p>
            <a:pPr algn="just"/>
            <a:endParaRPr lang="en-US" sz="1200" dirty="0"/>
          </a:p>
          <a:p>
            <a:pPr algn="just"/>
            <a:r>
              <a:rPr lang="en-US" sz="1200" dirty="0"/>
              <a:t>To address this capability gap, the DC Field Facility added two low-field superconducting magnet systems, SCM5 and SCM6, that allow users to characterize fundamental material properties </a:t>
            </a:r>
            <a:r>
              <a:rPr lang="en-US" sz="1200" dirty="0">
                <a:latin typeface="Helvetica" panose="020B0604020202020204" pitchFamily="34" charset="0"/>
                <a:cs typeface="Helvetica" panose="020B0604020202020204" pitchFamily="34" charset="0"/>
              </a:rPr>
              <a:t>‒ </a:t>
            </a:r>
            <a:r>
              <a:rPr lang="en-US" sz="1200" dirty="0"/>
              <a:t>including resistance, magnetization, susceptibility, and heat capacity </a:t>
            </a:r>
            <a:r>
              <a:rPr lang="en-US" sz="1200" dirty="0">
                <a:latin typeface="Helvetica" panose="020B0604020202020204" pitchFamily="34" charset="0"/>
                <a:cs typeface="Helvetica" panose="020B0604020202020204" pitchFamily="34" charset="0"/>
              </a:rPr>
              <a:t>‒</a:t>
            </a:r>
            <a:r>
              <a:rPr lang="en-US" sz="1200" dirty="0"/>
              <a:t> at magnetic fields up to 7T and 9T, respectively. These systems enable users to obtain critical information needed early in the life-cycle of a protracted study of a new material that may eventually call for use of the </a:t>
            </a:r>
            <a:r>
              <a:rPr lang="en-US" sz="1200" dirty="0" err="1"/>
              <a:t>MagLab’s</a:t>
            </a:r>
            <a:r>
              <a:rPr lang="en-US" sz="1200" dirty="0"/>
              <a:t> high-field magnets.</a:t>
            </a:r>
          </a:p>
          <a:p>
            <a:pPr algn="just"/>
            <a:endParaRPr lang="en-US" sz="1200" dirty="0"/>
          </a:p>
          <a:p>
            <a:pPr algn="just"/>
            <a:r>
              <a:rPr lang="en-US" sz="1200" dirty="0"/>
              <a:t>This work, published in Physical Review B, enabled </a:t>
            </a:r>
            <a:r>
              <a:rPr lang="en-US" sz="1200" dirty="0" err="1"/>
              <a:t>Dhital</a:t>
            </a:r>
            <a:r>
              <a:rPr lang="en-US" sz="1200" dirty="0"/>
              <a:t>, a faculty member at Kennesaw State University, to utilize SCM5 to explore magnetic phase transitions in the alloys  MnSi</a:t>
            </a:r>
            <a:r>
              <a:rPr lang="en-US" sz="1200" baseline="-25000" dirty="0"/>
              <a:t>1–x </a:t>
            </a:r>
            <a:r>
              <a:rPr lang="en-US" sz="1200" dirty="0" err="1"/>
              <a:t>Al</a:t>
            </a:r>
            <a:r>
              <a:rPr lang="en-US" sz="1200" baseline="-25000" dirty="0" err="1"/>
              <a:t>x</a:t>
            </a:r>
            <a:r>
              <a:rPr lang="en-US" sz="1200" dirty="0"/>
              <a:t> and Fe</a:t>
            </a:r>
            <a:r>
              <a:rPr lang="en-US" sz="1200" baseline="-25000" dirty="0"/>
              <a:t>1–</a:t>
            </a:r>
            <a:r>
              <a:rPr lang="en-US" sz="1200" baseline="-25000" dirty="0" err="1"/>
              <a:t>y</a:t>
            </a:r>
            <a:r>
              <a:rPr lang="en-US" sz="1200" dirty="0" err="1"/>
              <a:t>Co</a:t>
            </a:r>
            <a:r>
              <a:rPr lang="en-US" sz="1200" baseline="-25000" dirty="0" err="1"/>
              <a:t>y</a:t>
            </a:r>
            <a:r>
              <a:rPr lang="en-US" sz="1200" dirty="0" err="1"/>
              <a:t>Si</a:t>
            </a:r>
            <a:r>
              <a:rPr lang="en-US" sz="1200" dirty="0"/>
              <a:t>. One of the findings is the substantial survivability of topological </a:t>
            </a:r>
            <a:r>
              <a:rPr lang="en-US" sz="1200" dirty="0" err="1"/>
              <a:t>skyrmion</a:t>
            </a:r>
            <a:r>
              <a:rPr lang="en-US" sz="1200" dirty="0"/>
              <a:t> excitations in both materials, in spite of a factor of ten difference in disorder between the two materials.</a:t>
            </a:r>
          </a:p>
        </p:txBody>
      </p:sp>
      <p:sp>
        <p:nvSpPr>
          <p:cNvPr id="1029" name="Line 42"/>
          <p:cNvSpPr>
            <a:spLocks noChangeShapeType="1"/>
          </p:cNvSpPr>
          <p:nvPr/>
        </p:nvSpPr>
        <p:spPr bwMode="auto">
          <a:xfrm>
            <a:off x="38100" y="1071418"/>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38100" y="6102450"/>
            <a:ext cx="4733192"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DC Field Facility, SCM5.</a:t>
            </a:r>
          </a:p>
          <a:p>
            <a:pPr algn="just"/>
            <a:r>
              <a:rPr lang="en-US" sz="1100" b="1" dirty="0">
                <a:solidFill>
                  <a:srgbClr val="333399"/>
                </a:solidFill>
              </a:rPr>
              <a:t>Citation: </a:t>
            </a:r>
            <a:r>
              <a:rPr lang="en-US" sz="1100" dirty="0" err="1">
                <a:solidFill>
                  <a:srgbClr val="333399"/>
                </a:solidFill>
              </a:rPr>
              <a:t>Dhital</a:t>
            </a:r>
            <a:r>
              <a:rPr lang="en-US" sz="1100" dirty="0">
                <a:solidFill>
                  <a:srgbClr val="333399"/>
                </a:solidFill>
              </a:rPr>
              <a:t>, C.; </a:t>
            </a:r>
            <a:r>
              <a:rPr lang="en-US" sz="1100" dirty="0" err="1">
                <a:solidFill>
                  <a:srgbClr val="333399"/>
                </a:solidFill>
              </a:rPr>
              <a:t>DiTusa</a:t>
            </a:r>
            <a:r>
              <a:rPr lang="en-US" sz="1100" dirty="0">
                <a:solidFill>
                  <a:srgbClr val="333399"/>
                </a:solidFill>
              </a:rPr>
              <a:t>, J.F., </a:t>
            </a:r>
            <a:r>
              <a:rPr lang="en-US" sz="1100" i="1" dirty="0">
                <a:solidFill>
                  <a:srgbClr val="333399"/>
                </a:solidFill>
              </a:rPr>
              <a:t>Entropic signatures of the </a:t>
            </a:r>
            <a:r>
              <a:rPr lang="en-US" sz="1100" i="1" dirty="0" err="1">
                <a:solidFill>
                  <a:srgbClr val="333399"/>
                </a:solidFill>
              </a:rPr>
              <a:t>skyrmion</a:t>
            </a:r>
            <a:r>
              <a:rPr lang="en-US" sz="1100" i="1" dirty="0">
                <a:solidFill>
                  <a:srgbClr val="333399"/>
                </a:solidFill>
              </a:rPr>
              <a:t> lattice phase in MnSi</a:t>
            </a:r>
            <a:r>
              <a:rPr lang="en-US" sz="1100" i="1" baseline="-25000" dirty="0">
                <a:solidFill>
                  <a:srgbClr val="333399"/>
                </a:solidFill>
              </a:rPr>
              <a:t>1-x</a:t>
            </a:r>
            <a:r>
              <a:rPr lang="en-US" sz="1100" i="1" dirty="0">
                <a:solidFill>
                  <a:srgbClr val="333399"/>
                </a:solidFill>
              </a:rPr>
              <a:t>Al</a:t>
            </a:r>
            <a:r>
              <a:rPr lang="en-US" sz="1100" i="1" baseline="-25000" dirty="0">
                <a:solidFill>
                  <a:srgbClr val="333399"/>
                </a:solidFill>
              </a:rPr>
              <a:t>x</a:t>
            </a:r>
            <a:r>
              <a:rPr lang="en-US" sz="1100" i="1" dirty="0">
                <a:solidFill>
                  <a:srgbClr val="333399"/>
                </a:solidFill>
              </a:rPr>
              <a:t> and Fe</a:t>
            </a:r>
            <a:r>
              <a:rPr lang="en-US" sz="1100" i="1" baseline="-25000" dirty="0">
                <a:solidFill>
                  <a:srgbClr val="333399"/>
                </a:solidFill>
              </a:rPr>
              <a:t>1-y</a:t>
            </a:r>
            <a:r>
              <a:rPr lang="en-US" sz="1100" i="1" dirty="0">
                <a:solidFill>
                  <a:srgbClr val="333399"/>
                </a:solidFill>
              </a:rPr>
              <a:t>Co</a:t>
            </a:r>
            <a:r>
              <a:rPr lang="en-US" sz="1100" i="1" baseline="-25000" dirty="0">
                <a:solidFill>
                  <a:srgbClr val="333399"/>
                </a:solidFill>
              </a:rPr>
              <a:t>y</a:t>
            </a:r>
            <a:r>
              <a:rPr lang="en-US" sz="1100" i="1" dirty="0">
                <a:solidFill>
                  <a:srgbClr val="333399"/>
                </a:solidFill>
              </a:rPr>
              <a:t>Si,</a:t>
            </a:r>
            <a:r>
              <a:rPr lang="en-US" sz="1100" dirty="0">
                <a:solidFill>
                  <a:srgbClr val="333399"/>
                </a:solidFill>
              </a:rPr>
              <a:t> </a:t>
            </a:r>
            <a:r>
              <a:rPr lang="en-US" sz="1100" b="1" dirty="0">
                <a:solidFill>
                  <a:srgbClr val="333399"/>
                </a:solidFill>
              </a:rPr>
              <a:t>Physical Review B</a:t>
            </a:r>
            <a:r>
              <a:rPr lang="en-US" sz="1100" dirty="0">
                <a:solidFill>
                  <a:srgbClr val="333399"/>
                </a:solidFill>
              </a:rPr>
              <a:t> </a:t>
            </a:r>
            <a:r>
              <a:rPr lang="en-US" sz="1100" b="1" dirty="0">
                <a:solidFill>
                  <a:srgbClr val="333399"/>
                </a:solidFill>
              </a:rPr>
              <a:t>102</a:t>
            </a:r>
            <a:r>
              <a:rPr lang="en-US" sz="1100" dirty="0">
                <a:solidFill>
                  <a:srgbClr val="333399"/>
                </a:solidFill>
              </a:rPr>
              <a:t>, 224408 (2020) </a:t>
            </a:r>
            <a:r>
              <a:rPr lang="en-US" sz="1100" b="1" dirty="0">
                <a:solidFill>
                  <a:srgbClr val="333399"/>
                </a:solidFill>
                <a:hlinkClick r:id="rId3"/>
              </a:rPr>
              <a:t>doi.org/10.1103/PhysRevB.102.224408</a:t>
            </a:r>
            <a:endParaRPr lang="en-US" sz="1100" dirty="0">
              <a:solidFill>
                <a:srgbClr val="333399"/>
              </a:solidFill>
            </a:endParaRPr>
          </a:p>
        </p:txBody>
      </p:sp>
      <p:pic>
        <p:nvPicPr>
          <p:cNvPr id="12" name="Picture 11" descr="NSF logo.jpg"/>
          <p:cNvPicPr>
            <a:picLocks noChangeAspect="1"/>
          </p:cNvPicPr>
          <p:nvPr/>
        </p:nvPicPr>
        <p:blipFill>
          <a:blip r:embed="rId4" cstate="print"/>
          <a:stretch>
            <a:fillRect/>
          </a:stretch>
        </p:blipFill>
        <p:spPr>
          <a:xfrm>
            <a:off x="8013592" y="89295"/>
            <a:ext cx="892631" cy="898008"/>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662850" cy="790003"/>
          </a:xfrm>
          <a:prstGeom prst="rect">
            <a:avLst/>
          </a:prstGeom>
        </p:spPr>
      </p:pic>
      <p:sp>
        <p:nvSpPr>
          <p:cNvPr id="3" name="TextBox 2">
            <a:extLst>
              <a:ext uri="{FF2B5EF4-FFF2-40B4-BE49-F238E27FC236}">
                <a16:creationId xmlns:a16="http://schemas.microsoft.com/office/drawing/2014/main" id="{D34DB79A-DF01-A045-9D30-E4D8944B4835}"/>
              </a:ext>
            </a:extLst>
          </p:cNvPr>
          <p:cNvSpPr txBox="1"/>
          <p:nvPr/>
        </p:nvSpPr>
        <p:spPr>
          <a:xfrm>
            <a:off x="1046375" y="-2264"/>
            <a:ext cx="6825005" cy="535531"/>
          </a:xfrm>
          <a:prstGeom prst="rect">
            <a:avLst/>
          </a:prstGeom>
          <a:noFill/>
        </p:spPr>
        <p:txBody>
          <a:bodyPr wrap="square" rtlCol="0">
            <a:spAutoFit/>
          </a:bodyPr>
          <a:lstStyle/>
          <a:p>
            <a:pPr algn="ctr">
              <a:lnSpc>
                <a:spcPct val="90000"/>
              </a:lnSpc>
            </a:pPr>
            <a:r>
              <a:rPr lang="en-US" sz="1600" b="1" dirty="0"/>
              <a:t>Broadening Participation: Bridging the Research Capability Gap              to Access Scientists at Smaller Institutions</a:t>
            </a:r>
          </a:p>
        </p:txBody>
      </p:sp>
      <p:pic>
        <p:nvPicPr>
          <p:cNvPr id="5" name="Picture 4">
            <a:extLst>
              <a:ext uri="{FF2B5EF4-FFF2-40B4-BE49-F238E27FC236}">
                <a16:creationId xmlns:a16="http://schemas.microsoft.com/office/drawing/2014/main" id="{1D96C81C-57EE-234E-9EED-00AE2743558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6431" y="1146749"/>
            <a:ext cx="3313477" cy="4710450"/>
          </a:xfrm>
          <a:prstGeom prst="rect">
            <a:avLst/>
          </a:prstGeom>
        </p:spPr>
      </p:pic>
      <p:sp>
        <p:nvSpPr>
          <p:cNvPr id="17" name="Rectangle 16">
            <a:extLst>
              <a:ext uri="{FF2B5EF4-FFF2-40B4-BE49-F238E27FC236}">
                <a16:creationId xmlns:a16="http://schemas.microsoft.com/office/drawing/2014/main" id="{85DBFD91-8A41-2648-B4E8-FACB2173F66F}"/>
              </a:ext>
            </a:extLst>
          </p:cNvPr>
          <p:cNvSpPr/>
          <p:nvPr/>
        </p:nvSpPr>
        <p:spPr>
          <a:xfrm>
            <a:off x="4771292" y="5777193"/>
            <a:ext cx="4296508" cy="1061829"/>
          </a:xfrm>
          <a:prstGeom prst="rect">
            <a:avLst/>
          </a:prstGeom>
        </p:spPr>
        <p:txBody>
          <a:bodyPr wrap="square">
            <a:spAutoFit/>
          </a:bodyPr>
          <a:lstStyle/>
          <a:p>
            <a:pPr algn="just"/>
            <a:r>
              <a:rPr lang="en-US" sz="1050" dirty="0"/>
              <a:t>Magnetic entropy changes in MnSi</a:t>
            </a:r>
            <a:r>
              <a:rPr lang="en-US" sz="1050" baseline="-25000" dirty="0"/>
              <a:t>0.962</a:t>
            </a:r>
            <a:r>
              <a:rPr lang="en-US" sz="1050" dirty="0"/>
              <a:t>Al</a:t>
            </a:r>
            <a:r>
              <a:rPr lang="en-US" sz="1050" baseline="-25000" dirty="0"/>
              <a:t>0.038</a:t>
            </a:r>
            <a:r>
              <a:rPr lang="en-US" sz="1050" dirty="0"/>
              <a:t>. (a) Magnetization M as function of temperature T (b) The temperature derivative, </a:t>
            </a:r>
            <a:r>
              <a:rPr lang="en-US" sz="1050" dirty="0" err="1"/>
              <a:t>dM</a:t>
            </a:r>
            <a:r>
              <a:rPr lang="en-US" sz="1050" dirty="0"/>
              <a:t>/dT, of the data shown in (a). For clarity these curves are offset by 0.1 A m</a:t>
            </a:r>
            <a:r>
              <a:rPr lang="en-US" sz="1050" baseline="30000" dirty="0"/>
              <a:t>2</a:t>
            </a:r>
            <a:r>
              <a:rPr lang="en-US" sz="1050" dirty="0"/>
              <a:t> kg</a:t>
            </a:r>
            <a:r>
              <a:rPr lang="en-US" sz="1050" baseline="30000" dirty="0"/>
              <a:t>−1</a:t>
            </a:r>
            <a:r>
              <a:rPr lang="en-US" sz="1050" dirty="0"/>
              <a:t> K </a:t>
            </a:r>
            <a:r>
              <a:rPr lang="en-US" sz="1050" baseline="30000" dirty="0"/>
              <a:t>-1 </a:t>
            </a:r>
            <a:r>
              <a:rPr lang="en-US" sz="1050" dirty="0"/>
              <a:t>(c) The change in magnetic entropy 𝚫S</a:t>
            </a:r>
            <a:r>
              <a:rPr lang="en-US" sz="1050" baseline="-25000" dirty="0"/>
              <a:t>M</a:t>
            </a:r>
            <a:r>
              <a:rPr lang="en-US" sz="1050" dirty="0"/>
              <a:t> . For clarity the curves are offset by 0.04 J kg</a:t>
            </a:r>
            <a:r>
              <a:rPr lang="en-US" sz="1050" baseline="30000" dirty="0"/>
              <a:t>−1</a:t>
            </a:r>
            <a:r>
              <a:rPr lang="en-US" sz="1050" dirty="0"/>
              <a:t> K </a:t>
            </a:r>
            <a:r>
              <a:rPr lang="en-US" sz="1050" baseline="30000" dirty="0"/>
              <a:t>-1 </a:t>
            </a:r>
            <a:r>
              <a:rPr lang="en-US" sz="1050" dirty="0"/>
              <a:t> The entropy data are obtained using internal field, after demagnetization correction. </a:t>
            </a:r>
          </a:p>
        </p:txBody>
      </p:sp>
      <p:sp>
        <p:nvSpPr>
          <p:cNvPr id="1034" name="Rectangle 49"/>
          <p:cNvSpPr>
            <a:spLocks noChangeArrowheads="1"/>
          </p:cNvSpPr>
          <p:nvPr/>
        </p:nvSpPr>
        <p:spPr bwMode="auto">
          <a:xfrm>
            <a:off x="4771292" y="1161536"/>
            <a:ext cx="4296509" cy="5677486"/>
          </a:xfrm>
          <a:prstGeom prst="rect">
            <a:avLst/>
          </a:prstGeom>
          <a:noFill/>
          <a:ln w="19050">
            <a:solidFill>
              <a:srgbClr val="0033CC"/>
            </a:solidFill>
            <a:miter lim="800000"/>
            <a:headEnd/>
            <a:tailEnd/>
          </a:ln>
        </p:spPr>
        <p:txBody>
          <a:bodyPr wrap="none" anchor="ctr"/>
          <a:lstStyle/>
          <a:p>
            <a:endParaRPr lang="en-US"/>
          </a:p>
        </p:txBody>
      </p:sp>
      <p:sp>
        <p:nvSpPr>
          <p:cNvPr id="16" name="Text Box 62">
            <a:extLst>
              <a:ext uri="{FF2B5EF4-FFF2-40B4-BE49-F238E27FC236}">
                <a16:creationId xmlns:a16="http://schemas.microsoft.com/office/drawing/2014/main" id="{ADFE8B04-146F-0F49-BF5F-3AF98DED93DD}"/>
              </a:ext>
            </a:extLst>
          </p:cNvPr>
          <p:cNvSpPr txBox="1">
            <a:spLocks noChangeArrowheads="1"/>
          </p:cNvSpPr>
          <p:nvPr/>
        </p:nvSpPr>
        <p:spPr bwMode="auto">
          <a:xfrm>
            <a:off x="713652" y="486643"/>
            <a:ext cx="7370443" cy="584775"/>
          </a:xfrm>
          <a:prstGeom prst="rect">
            <a:avLst/>
          </a:prstGeom>
          <a:noFill/>
          <a:ln w="9525">
            <a:noFill/>
            <a:miter lim="800000"/>
            <a:headEnd/>
            <a:tailEnd/>
          </a:ln>
        </p:spPr>
        <p:txBody>
          <a:bodyPr wrap="square">
            <a:spAutoFit/>
          </a:bodyPr>
          <a:lstStyle/>
          <a:p>
            <a:pPr algn="ctr">
              <a:spcBef>
                <a:spcPts val="0"/>
              </a:spcBef>
            </a:pPr>
            <a:r>
              <a:rPr lang="en-US" sz="1100" dirty="0"/>
              <a:t>C. Dhital</a:t>
            </a:r>
            <a:r>
              <a:rPr lang="en-US" sz="1100" kern="1200" baseline="30000" dirty="0"/>
              <a:t>1</a:t>
            </a:r>
            <a:r>
              <a:rPr lang="en-US" sz="1100" kern="1200" dirty="0"/>
              <a:t>, J.F. DiTusa</a:t>
            </a:r>
            <a:r>
              <a:rPr lang="en-US" sz="1100" baseline="30000" dirty="0"/>
              <a:t>2</a:t>
            </a:r>
            <a:endParaRPr lang="en-US" sz="1100" kern="1200" dirty="0"/>
          </a:p>
          <a:p>
            <a:pPr marL="228600" indent="-228600" algn="ctr">
              <a:spcBef>
                <a:spcPts val="0"/>
              </a:spcBef>
              <a:buAutoNum type="arabicPeriod"/>
            </a:pPr>
            <a:r>
              <a:rPr lang="en-US" sz="1050" b="1" kern="1200" dirty="0">
                <a:solidFill>
                  <a:srgbClr val="0033CC"/>
                </a:solidFill>
              </a:rPr>
              <a:t>Kennesaw State University; 2. Louisiana State University</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DMR-1157490, NSF </a:t>
            </a:r>
            <a:r>
              <a:rPr lang="en-US" sz="1050" dirty="0"/>
              <a:t>DMR-1644779</a:t>
            </a:r>
            <a:r>
              <a:rPr lang="en-US" sz="1050" kern="1200" dirty="0"/>
              <a:t>); J.F. </a:t>
            </a:r>
            <a:r>
              <a:rPr lang="en-US" sz="1050" kern="1200" dirty="0" err="1"/>
              <a:t>D</a:t>
            </a:r>
            <a:r>
              <a:rPr lang="en-US" sz="1050" dirty="0" err="1"/>
              <a:t>iTusa</a:t>
            </a:r>
            <a:r>
              <a:rPr lang="en-US" sz="1050" dirty="0"/>
              <a:t> (DOE DE-SC0012432)</a:t>
            </a: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8100" y="1165341"/>
            <a:ext cx="4676042" cy="4893647"/>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solidFill>
                  <a:srgbClr val="000000"/>
                </a:solidFill>
              </a:rPr>
              <a:t>Barriers to research faced by scientists at non-Research 1 (non-R1) institutions can be overcome by providing instrumentation and expertise for low-magnetic-field experiments at the MagLab. Results from these experiments can determine whether there is a scientific justification to request time on the </a:t>
            </a:r>
            <a:r>
              <a:rPr lang="en-US" sz="1200" dirty="0" err="1">
                <a:solidFill>
                  <a:srgbClr val="000000"/>
                </a:solidFill>
              </a:rPr>
              <a:t>MagLab’s</a:t>
            </a:r>
            <a:r>
              <a:rPr lang="en-US" sz="1200" dirty="0">
                <a:solidFill>
                  <a:srgbClr val="000000"/>
                </a:solidFill>
              </a:rPr>
              <a:t> unique high-field magnets.  </a:t>
            </a:r>
          </a:p>
          <a:p>
            <a:pPr algn="just"/>
            <a:endParaRPr lang="en-US" sz="1200" dirty="0">
              <a:solidFill>
                <a:srgbClr val="000000"/>
              </a:solidFill>
            </a:endParaRPr>
          </a:p>
          <a:p>
            <a:pPr algn="just"/>
            <a:r>
              <a:rPr lang="en-US" sz="1200" b="1" dirty="0">
                <a:solidFill>
                  <a:srgbClr val="000000"/>
                </a:solidFill>
              </a:rPr>
              <a:t>Why is this important? </a:t>
            </a:r>
            <a:r>
              <a:rPr lang="en-US" sz="1200" dirty="0">
                <a:solidFill>
                  <a:srgbClr val="000000"/>
                </a:solidFill>
                <a:latin typeface="Arial" charset="0"/>
              </a:rPr>
              <a:t>One of the requirements of the competitive, peer-reviewed process for accessing high field magnet time at the MagLab is prior data at lower magnetic fields, data that demonstrates a need for access to the high-field magnets. Most non-R1 institutions do not have low magnetic field research instruments on their campuses, due to the costs associated with purchase, operation (specifically access to liquid helium), and maintenance of these systems. Prior to the launching of this low-magnetic-field user program at the MagLab, there had been a </a:t>
            </a:r>
            <a:r>
              <a:rPr lang="en-US" sz="1200" i="1" dirty="0">
                <a:solidFill>
                  <a:srgbClr val="000000"/>
                </a:solidFill>
                <a:latin typeface="Arial" charset="0"/>
              </a:rPr>
              <a:t>de facto</a:t>
            </a:r>
            <a:r>
              <a:rPr lang="en-US" sz="1200" dirty="0">
                <a:solidFill>
                  <a:srgbClr val="000000"/>
                </a:solidFill>
                <a:latin typeface="Arial" charset="0"/>
              </a:rPr>
              <a:t> exclusion of a portion of the Nation’s scientific community from access the </a:t>
            </a:r>
            <a:r>
              <a:rPr lang="en-US" sz="1200" dirty="0" err="1">
                <a:solidFill>
                  <a:srgbClr val="000000"/>
                </a:solidFill>
                <a:latin typeface="Arial" charset="0"/>
              </a:rPr>
              <a:t>MagLab’s</a:t>
            </a:r>
            <a:r>
              <a:rPr lang="en-US" sz="1200" dirty="0">
                <a:solidFill>
                  <a:srgbClr val="000000"/>
                </a:solidFill>
                <a:latin typeface="Arial" charset="0"/>
              </a:rPr>
              <a:t> high-field user facilities.</a:t>
            </a:r>
          </a:p>
          <a:p>
            <a:pPr algn="just"/>
            <a:r>
              <a:rPr lang="en-US" sz="1200" dirty="0">
                <a:solidFill>
                  <a:srgbClr val="000000"/>
                </a:solidFill>
                <a:latin typeface="Arial" charset="0"/>
              </a:rPr>
              <a:t> </a:t>
            </a:r>
            <a:endParaRPr lang="en-US" sz="12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The MagLab recently added two low-field research magnets to its DC Field Facility user program. As a result, </a:t>
            </a:r>
            <a:r>
              <a:rPr lang="en-US" sz="1200" dirty="0" err="1">
                <a:latin typeface="Arial" charset="0"/>
              </a:rPr>
              <a:t>Chetan</a:t>
            </a:r>
            <a:r>
              <a:rPr lang="en-US" sz="1200" dirty="0">
                <a:latin typeface="Arial" charset="0"/>
              </a:rPr>
              <a:t> </a:t>
            </a:r>
            <a:r>
              <a:rPr lang="en-US" sz="1200" dirty="0" err="1">
                <a:latin typeface="Arial" charset="0"/>
              </a:rPr>
              <a:t>Dhital</a:t>
            </a:r>
            <a:r>
              <a:rPr lang="en-US" sz="1200" dirty="0">
                <a:latin typeface="Arial" charset="0"/>
              </a:rPr>
              <a:t>, an early career faculty member from Kennesaw State University in Georgia, was able to perform important low-field characterization of topological </a:t>
            </a:r>
            <a:r>
              <a:rPr lang="en-US" sz="1200" dirty="0" err="1">
                <a:latin typeface="Arial" charset="0"/>
              </a:rPr>
              <a:t>skyrmion</a:t>
            </a:r>
            <a:r>
              <a:rPr lang="en-US" sz="1200" dirty="0">
                <a:latin typeface="Arial" charset="0"/>
              </a:rPr>
              <a:t> excitations in two materials, leading to intriguing results published in </a:t>
            </a:r>
            <a:r>
              <a:rPr lang="en-US" sz="1200" i="1" dirty="0">
                <a:latin typeface="Arial" charset="0"/>
              </a:rPr>
              <a:t>Physical Review B.</a:t>
            </a:r>
          </a:p>
        </p:txBody>
      </p:sp>
      <p:sp>
        <p:nvSpPr>
          <p:cNvPr id="11" name="Rectangle 10"/>
          <p:cNvSpPr/>
          <p:nvPr/>
        </p:nvSpPr>
        <p:spPr>
          <a:xfrm>
            <a:off x="4552950" y="1372661"/>
            <a:ext cx="4572001" cy="461665"/>
          </a:xfrm>
          <a:prstGeom prst="rect">
            <a:avLst/>
          </a:prstGeom>
        </p:spPr>
        <p:txBody>
          <a:bodyPr wrap="square">
            <a:spAutoFit/>
          </a:bodyPr>
          <a:lstStyle/>
          <a:p>
            <a:pPr algn="ctr"/>
            <a:endParaRPr lang="en-US" sz="1200" dirty="0"/>
          </a:p>
          <a:p>
            <a:pPr algn="ctr"/>
            <a:endParaRPr lang="en-US" sz="1200" dirty="0"/>
          </a:p>
        </p:txBody>
      </p:sp>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pic>
        <p:nvPicPr>
          <p:cNvPr id="19" name="Picture 18" descr="NSF logo.jpg">
            <a:extLst>
              <a:ext uri="{FF2B5EF4-FFF2-40B4-BE49-F238E27FC236}">
                <a16:creationId xmlns:a16="http://schemas.microsoft.com/office/drawing/2014/main" id="{6A6F54AA-D702-0E4F-9DA5-1E26317E5797}"/>
              </a:ext>
            </a:extLst>
          </p:cNvPr>
          <p:cNvPicPr>
            <a:picLocks noChangeAspect="1"/>
          </p:cNvPicPr>
          <p:nvPr/>
        </p:nvPicPr>
        <p:blipFill>
          <a:blip r:embed="rId3" cstate="print"/>
          <a:stretch>
            <a:fillRect/>
          </a:stretch>
        </p:blipFill>
        <p:spPr>
          <a:xfrm>
            <a:off x="8013592" y="89295"/>
            <a:ext cx="892631" cy="898008"/>
          </a:xfrm>
          <a:prstGeom prst="rect">
            <a:avLst/>
          </a:prstGeom>
        </p:spPr>
      </p:pic>
      <p:pic>
        <p:nvPicPr>
          <p:cNvPr id="21" name="Picture 20" descr="JustM_purple.jpg">
            <a:extLst>
              <a:ext uri="{FF2B5EF4-FFF2-40B4-BE49-F238E27FC236}">
                <a16:creationId xmlns:a16="http://schemas.microsoft.com/office/drawing/2014/main" id="{E23927D1-42A5-054C-88C9-0F6561A0FA82}"/>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662850" cy="790003"/>
          </a:xfrm>
          <a:prstGeom prst="rect">
            <a:avLst/>
          </a:prstGeom>
        </p:spPr>
      </p:pic>
      <p:sp>
        <p:nvSpPr>
          <p:cNvPr id="27" name="Text Box 28">
            <a:extLst>
              <a:ext uri="{FF2B5EF4-FFF2-40B4-BE49-F238E27FC236}">
                <a16:creationId xmlns:a16="http://schemas.microsoft.com/office/drawing/2014/main" id="{D232725A-9BDD-CC4C-96AB-098D59392871}"/>
              </a:ext>
            </a:extLst>
          </p:cNvPr>
          <p:cNvSpPr txBox="1">
            <a:spLocks noChangeArrowheads="1"/>
          </p:cNvSpPr>
          <p:nvPr/>
        </p:nvSpPr>
        <p:spPr bwMode="auto">
          <a:xfrm>
            <a:off x="38100" y="6102450"/>
            <a:ext cx="4733192"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DC Field Facility, SCM5.</a:t>
            </a:r>
          </a:p>
          <a:p>
            <a:pPr algn="just"/>
            <a:r>
              <a:rPr lang="en-US" sz="1100" b="1" dirty="0">
                <a:solidFill>
                  <a:srgbClr val="333399"/>
                </a:solidFill>
              </a:rPr>
              <a:t>Citation: </a:t>
            </a:r>
            <a:r>
              <a:rPr lang="en-US" sz="1100" dirty="0" err="1">
                <a:solidFill>
                  <a:srgbClr val="333399"/>
                </a:solidFill>
              </a:rPr>
              <a:t>Dhital</a:t>
            </a:r>
            <a:r>
              <a:rPr lang="en-US" sz="1100" dirty="0">
                <a:solidFill>
                  <a:srgbClr val="333399"/>
                </a:solidFill>
              </a:rPr>
              <a:t>, C.; </a:t>
            </a:r>
            <a:r>
              <a:rPr lang="en-US" sz="1100" dirty="0" err="1">
                <a:solidFill>
                  <a:srgbClr val="333399"/>
                </a:solidFill>
              </a:rPr>
              <a:t>DiTusa</a:t>
            </a:r>
            <a:r>
              <a:rPr lang="en-US" sz="1100" dirty="0">
                <a:solidFill>
                  <a:srgbClr val="333399"/>
                </a:solidFill>
              </a:rPr>
              <a:t>, J.F., </a:t>
            </a:r>
            <a:r>
              <a:rPr lang="en-US" sz="1100" i="1" dirty="0">
                <a:solidFill>
                  <a:srgbClr val="333399"/>
                </a:solidFill>
              </a:rPr>
              <a:t>Entropic signatures of the </a:t>
            </a:r>
            <a:r>
              <a:rPr lang="en-US" sz="1100" i="1" dirty="0" err="1">
                <a:solidFill>
                  <a:srgbClr val="333399"/>
                </a:solidFill>
              </a:rPr>
              <a:t>skyrmion</a:t>
            </a:r>
            <a:r>
              <a:rPr lang="en-US" sz="1100" i="1" dirty="0">
                <a:solidFill>
                  <a:srgbClr val="333399"/>
                </a:solidFill>
              </a:rPr>
              <a:t> lattice phase in MnSi</a:t>
            </a:r>
            <a:r>
              <a:rPr lang="en-US" sz="1100" i="1" baseline="-25000" dirty="0">
                <a:solidFill>
                  <a:srgbClr val="333399"/>
                </a:solidFill>
              </a:rPr>
              <a:t>1-x</a:t>
            </a:r>
            <a:r>
              <a:rPr lang="en-US" sz="1100" i="1" dirty="0">
                <a:solidFill>
                  <a:srgbClr val="333399"/>
                </a:solidFill>
              </a:rPr>
              <a:t>Al</a:t>
            </a:r>
            <a:r>
              <a:rPr lang="en-US" sz="1100" i="1" baseline="-25000" dirty="0">
                <a:solidFill>
                  <a:srgbClr val="333399"/>
                </a:solidFill>
              </a:rPr>
              <a:t>x</a:t>
            </a:r>
            <a:r>
              <a:rPr lang="en-US" sz="1100" i="1" dirty="0">
                <a:solidFill>
                  <a:srgbClr val="333399"/>
                </a:solidFill>
              </a:rPr>
              <a:t> and Fe</a:t>
            </a:r>
            <a:r>
              <a:rPr lang="en-US" sz="1100" i="1" baseline="-25000" dirty="0">
                <a:solidFill>
                  <a:srgbClr val="333399"/>
                </a:solidFill>
              </a:rPr>
              <a:t>1-y</a:t>
            </a:r>
            <a:r>
              <a:rPr lang="en-US" sz="1100" i="1" dirty="0">
                <a:solidFill>
                  <a:srgbClr val="333399"/>
                </a:solidFill>
              </a:rPr>
              <a:t>Co</a:t>
            </a:r>
            <a:r>
              <a:rPr lang="en-US" sz="1100" i="1" baseline="-25000" dirty="0">
                <a:solidFill>
                  <a:srgbClr val="333399"/>
                </a:solidFill>
              </a:rPr>
              <a:t>y</a:t>
            </a:r>
            <a:r>
              <a:rPr lang="en-US" sz="1100" i="1" dirty="0">
                <a:solidFill>
                  <a:srgbClr val="333399"/>
                </a:solidFill>
              </a:rPr>
              <a:t>Si,</a:t>
            </a:r>
            <a:r>
              <a:rPr lang="en-US" sz="1100" dirty="0">
                <a:solidFill>
                  <a:srgbClr val="333399"/>
                </a:solidFill>
              </a:rPr>
              <a:t> </a:t>
            </a:r>
            <a:r>
              <a:rPr lang="en-US" sz="1100" b="1" dirty="0">
                <a:solidFill>
                  <a:srgbClr val="333399"/>
                </a:solidFill>
              </a:rPr>
              <a:t>Physical Review B</a:t>
            </a:r>
            <a:r>
              <a:rPr lang="en-US" sz="1100" dirty="0">
                <a:solidFill>
                  <a:srgbClr val="333399"/>
                </a:solidFill>
              </a:rPr>
              <a:t> </a:t>
            </a:r>
            <a:r>
              <a:rPr lang="en-US" sz="1100" b="1" dirty="0">
                <a:solidFill>
                  <a:srgbClr val="333399"/>
                </a:solidFill>
              </a:rPr>
              <a:t>102</a:t>
            </a:r>
            <a:r>
              <a:rPr lang="en-US" sz="1100" dirty="0">
                <a:solidFill>
                  <a:srgbClr val="333399"/>
                </a:solidFill>
              </a:rPr>
              <a:t>, 224408 (2020) </a:t>
            </a:r>
            <a:r>
              <a:rPr lang="en-US" sz="1100" b="1" dirty="0">
                <a:solidFill>
                  <a:srgbClr val="333399"/>
                </a:solidFill>
                <a:hlinkClick r:id="rId5"/>
              </a:rPr>
              <a:t>doi.org/10.1103/PhysRevB.102.224408</a:t>
            </a:r>
            <a:endParaRPr lang="en-US" sz="1100" dirty="0">
              <a:solidFill>
                <a:srgbClr val="333399"/>
              </a:solidFill>
            </a:endParaRPr>
          </a:p>
        </p:txBody>
      </p:sp>
      <p:sp>
        <p:nvSpPr>
          <p:cNvPr id="17" name="Line 42"/>
          <p:cNvSpPr>
            <a:spLocks noChangeShapeType="1"/>
          </p:cNvSpPr>
          <p:nvPr/>
        </p:nvSpPr>
        <p:spPr bwMode="auto">
          <a:xfrm>
            <a:off x="38100" y="1071418"/>
            <a:ext cx="9029700" cy="0"/>
          </a:xfrm>
          <a:prstGeom prst="line">
            <a:avLst/>
          </a:prstGeom>
          <a:noFill/>
          <a:ln w="82550" cmpd="thickThin">
            <a:solidFill>
              <a:schemeClr val="tx1"/>
            </a:solidFill>
            <a:round/>
            <a:headEnd/>
            <a:tailEnd/>
          </a:ln>
        </p:spPr>
        <p:txBody>
          <a:bodyPr/>
          <a:lstStyle/>
          <a:p>
            <a:endParaRPr lang="en-US"/>
          </a:p>
        </p:txBody>
      </p:sp>
      <p:pic>
        <p:nvPicPr>
          <p:cNvPr id="22" name="Picture 21">
            <a:extLst>
              <a:ext uri="{FF2B5EF4-FFF2-40B4-BE49-F238E27FC236}">
                <a16:creationId xmlns:a16="http://schemas.microsoft.com/office/drawing/2014/main" id="{1D96C81C-57EE-234E-9EED-00AE2743558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6431" y="1146749"/>
            <a:ext cx="3313477" cy="4710450"/>
          </a:xfrm>
          <a:prstGeom prst="rect">
            <a:avLst/>
          </a:prstGeom>
        </p:spPr>
      </p:pic>
      <p:sp>
        <p:nvSpPr>
          <p:cNvPr id="23" name="Rectangle 22">
            <a:extLst>
              <a:ext uri="{FF2B5EF4-FFF2-40B4-BE49-F238E27FC236}">
                <a16:creationId xmlns:a16="http://schemas.microsoft.com/office/drawing/2014/main" id="{85DBFD91-8A41-2648-B4E8-FACB2173F66F}"/>
              </a:ext>
            </a:extLst>
          </p:cNvPr>
          <p:cNvSpPr/>
          <p:nvPr/>
        </p:nvSpPr>
        <p:spPr>
          <a:xfrm>
            <a:off x="4771292" y="5777193"/>
            <a:ext cx="4296508" cy="1061829"/>
          </a:xfrm>
          <a:prstGeom prst="rect">
            <a:avLst/>
          </a:prstGeom>
        </p:spPr>
        <p:txBody>
          <a:bodyPr wrap="square">
            <a:spAutoFit/>
          </a:bodyPr>
          <a:lstStyle/>
          <a:p>
            <a:pPr algn="just"/>
            <a:r>
              <a:rPr lang="en-US" sz="1050" dirty="0"/>
              <a:t>Magnetic entropy changes in MnSi</a:t>
            </a:r>
            <a:r>
              <a:rPr lang="en-US" sz="1050" baseline="-25000" dirty="0"/>
              <a:t>0.962</a:t>
            </a:r>
            <a:r>
              <a:rPr lang="en-US" sz="1050" dirty="0"/>
              <a:t>Al</a:t>
            </a:r>
            <a:r>
              <a:rPr lang="en-US" sz="1050" baseline="-25000" dirty="0"/>
              <a:t>0.038</a:t>
            </a:r>
            <a:r>
              <a:rPr lang="en-US" sz="1050" dirty="0"/>
              <a:t>. (a) Magnetization M as function of temperature T (b) The temperature derivative, </a:t>
            </a:r>
            <a:r>
              <a:rPr lang="en-US" sz="1050" dirty="0" err="1"/>
              <a:t>dM</a:t>
            </a:r>
            <a:r>
              <a:rPr lang="en-US" sz="1050" dirty="0"/>
              <a:t>/dT, of the data shown in (a). For clarity these curves are offset by 0.1 A m</a:t>
            </a:r>
            <a:r>
              <a:rPr lang="en-US" sz="1050" baseline="30000" dirty="0"/>
              <a:t>2</a:t>
            </a:r>
            <a:r>
              <a:rPr lang="en-US" sz="1050" dirty="0"/>
              <a:t> kg</a:t>
            </a:r>
            <a:r>
              <a:rPr lang="en-US" sz="1050" baseline="30000" dirty="0"/>
              <a:t>−1</a:t>
            </a:r>
            <a:r>
              <a:rPr lang="en-US" sz="1050" dirty="0"/>
              <a:t> K </a:t>
            </a:r>
            <a:r>
              <a:rPr lang="en-US" sz="1050" baseline="30000" dirty="0"/>
              <a:t>-1 </a:t>
            </a:r>
            <a:r>
              <a:rPr lang="en-US" sz="1050" dirty="0"/>
              <a:t>(c) The change in magnetic entropy 𝚫S</a:t>
            </a:r>
            <a:r>
              <a:rPr lang="en-US" sz="1050" baseline="-25000" dirty="0"/>
              <a:t>M</a:t>
            </a:r>
            <a:r>
              <a:rPr lang="en-US" sz="1050" dirty="0"/>
              <a:t> . For clarity the curves are offset by 0.04 J kg</a:t>
            </a:r>
            <a:r>
              <a:rPr lang="en-US" sz="1050" baseline="30000" dirty="0"/>
              <a:t>−1</a:t>
            </a:r>
            <a:r>
              <a:rPr lang="en-US" sz="1050" dirty="0"/>
              <a:t> K </a:t>
            </a:r>
            <a:r>
              <a:rPr lang="en-US" sz="1050" baseline="30000" dirty="0"/>
              <a:t>-1 </a:t>
            </a:r>
            <a:r>
              <a:rPr lang="en-US" sz="1050" dirty="0"/>
              <a:t> The entropy data are obtained using internal field, after demagnetization correction. </a:t>
            </a:r>
          </a:p>
        </p:txBody>
      </p:sp>
      <p:sp>
        <p:nvSpPr>
          <p:cNvPr id="28" name="Rectangle 49"/>
          <p:cNvSpPr>
            <a:spLocks noChangeArrowheads="1"/>
          </p:cNvSpPr>
          <p:nvPr/>
        </p:nvSpPr>
        <p:spPr bwMode="auto">
          <a:xfrm>
            <a:off x="4771292" y="1161536"/>
            <a:ext cx="4296509" cy="5677486"/>
          </a:xfrm>
          <a:prstGeom prst="rect">
            <a:avLst/>
          </a:prstGeom>
          <a:noFill/>
          <a:ln w="19050">
            <a:solidFill>
              <a:srgbClr val="0033CC"/>
            </a:solidFill>
            <a:miter lim="800000"/>
            <a:headEnd/>
            <a:tailEnd/>
          </a:ln>
        </p:spPr>
        <p:txBody>
          <a:bodyPr wrap="none" anchor="ctr"/>
          <a:lstStyle/>
          <a:p>
            <a:endParaRPr lang="en-US"/>
          </a:p>
        </p:txBody>
      </p:sp>
      <p:sp>
        <p:nvSpPr>
          <p:cNvPr id="16" name="TextBox 15">
            <a:extLst>
              <a:ext uri="{FF2B5EF4-FFF2-40B4-BE49-F238E27FC236}">
                <a16:creationId xmlns:a16="http://schemas.microsoft.com/office/drawing/2014/main" id="{D34DB79A-DF01-A045-9D30-E4D8944B4835}"/>
              </a:ext>
            </a:extLst>
          </p:cNvPr>
          <p:cNvSpPr txBox="1"/>
          <p:nvPr/>
        </p:nvSpPr>
        <p:spPr>
          <a:xfrm>
            <a:off x="1046375" y="-2264"/>
            <a:ext cx="6825005" cy="535531"/>
          </a:xfrm>
          <a:prstGeom prst="rect">
            <a:avLst/>
          </a:prstGeom>
          <a:noFill/>
        </p:spPr>
        <p:txBody>
          <a:bodyPr wrap="square" rtlCol="0">
            <a:spAutoFit/>
          </a:bodyPr>
          <a:lstStyle/>
          <a:p>
            <a:pPr algn="ctr">
              <a:lnSpc>
                <a:spcPct val="90000"/>
              </a:lnSpc>
            </a:pPr>
            <a:r>
              <a:rPr lang="en-US" sz="1600" b="1" dirty="0"/>
              <a:t>Broadening Participation: Bridging the Research Capability Gap              to Access Scientists at Smaller Institutions</a:t>
            </a:r>
          </a:p>
        </p:txBody>
      </p:sp>
      <p:sp>
        <p:nvSpPr>
          <p:cNvPr id="18" name="Text Box 62">
            <a:extLst>
              <a:ext uri="{FF2B5EF4-FFF2-40B4-BE49-F238E27FC236}">
                <a16:creationId xmlns:a16="http://schemas.microsoft.com/office/drawing/2014/main" id="{ADFE8B04-146F-0F49-BF5F-3AF98DED93DD}"/>
              </a:ext>
            </a:extLst>
          </p:cNvPr>
          <p:cNvSpPr txBox="1">
            <a:spLocks noChangeArrowheads="1"/>
          </p:cNvSpPr>
          <p:nvPr/>
        </p:nvSpPr>
        <p:spPr bwMode="auto">
          <a:xfrm>
            <a:off x="713652" y="486643"/>
            <a:ext cx="7370443" cy="584775"/>
          </a:xfrm>
          <a:prstGeom prst="rect">
            <a:avLst/>
          </a:prstGeom>
          <a:noFill/>
          <a:ln w="9525">
            <a:noFill/>
            <a:miter lim="800000"/>
            <a:headEnd/>
            <a:tailEnd/>
          </a:ln>
        </p:spPr>
        <p:txBody>
          <a:bodyPr wrap="square">
            <a:spAutoFit/>
          </a:bodyPr>
          <a:lstStyle/>
          <a:p>
            <a:pPr algn="ctr">
              <a:spcBef>
                <a:spcPts val="0"/>
              </a:spcBef>
            </a:pPr>
            <a:r>
              <a:rPr lang="en-US" sz="1100" dirty="0"/>
              <a:t>C. Dhital</a:t>
            </a:r>
            <a:r>
              <a:rPr lang="en-US" sz="1100" kern="1200" baseline="30000" dirty="0"/>
              <a:t>1</a:t>
            </a:r>
            <a:r>
              <a:rPr lang="en-US" sz="1100" kern="1200" dirty="0"/>
              <a:t>, J.F. DiTusa</a:t>
            </a:r>
            <a:r>
              <a:rPr lang="en-US" sz="1100" baseline="30000" dirty="0"/>
              <a:t>2</a:t>
            </a:r>
            <a:endParaRPr lang="en-US" sz="1100" kern="1200" dirty="0"/>
          </a:p>
          <a:p>
            <a:pPr marL="228600" indent="-228600" algn="ctr">
              <a:spcBef>
                <a:spcPts val="0"/>
              </a:spcBef>
              <a:buAutoNum type="arabicPeriod"/>
            </a:pPr>
            <a:r>
              <a:rPr lang="en-US" sz="1050" b="1" kern="1200" dirty="0">
                <a:solidFill>
                  <a:srgbClr val="0033CC"/>
                </a:solidFill>
              </a:rPr>
              <a:t>Kennesaw State University; 2. Louisiana State University</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DMR-1157490, NSF </a:t>
            </a:r>
            <a:r>
              <a:rPr lang="en-US" sz="1050" dirty="0"/>
              <a:t>DMR-1644779</a:t>
            </a:r>
            <a:r>
              <a:rPr lang="en-US" sz="1050" kern="1200" dirty="0"/>
              <a:t>); J.F. </a:t>
            </a:r>
            <a:r>
              <a:rPr lang="en-US" sz="1050" kern="1200" dirty="0" err="1"/>
              <a:t>D</a:t>
            </a:r>
            <a:r>
              <a:rPr lang="en-US" sz="1050" dirty="0" err="1"/>
              <a:t>iTusa</a:t>
            </a:r>
            <a:r>
              <a:rPr lang="en-US" sz="1050" dirty="0"/>
              <a:t> (DOE DE-SC0012432)</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7D3405-3143-41F8-A4AF-0A9CE8148B77}"/>
</file>

<file path=customXml/itemProps2.xml><?xml version="1.0" encoding="utf-8"?>
<ds:datastoreItem xmlns:ds="http://schemas.openxmlformats.org/officeDocument/2006/customXml" ds:itemID="{A34FAD40-690C-4EAA-AD69-5DEEE109BD91}"/>
</file>

<file path=customXml/itemProps3.xml><?xml version="1.0" encoding="utf-8"?>
<ds:datastoreItem xmlns:ds="http://schemas.openxmlformats.org/officeDocument/2006/customXml" ds:itemID="{2CA1CFB1-4AB8-48E3-9DB6-5E2AF4D7089A}"/>
</file>

<file path=docProps/app.xml><?xml version="1.0" encoding="utf-8"?>
<Properties xmlns="http://schemas.openxmlformats.org/officeDocument/2006/extended-properties" xmlns:vt="http://schemas.openxmlformats.org/officeDocument/2006/docPropsVTypes">
  <TotalTime>14322</TotalTime>
  <Words>900</Words>
  <Application>Microsoft Macintosh PowerPoint</Application>
  <PresentationFormat>On-screen Show (4:3)</PresentationFormat>
  <Paragraphs>26</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Helvetica</vt:lpstr>
      <vt:lpstr>Default Design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Tim Murphy</cp:lastModifiedBy>
  <cp:revision>170</cp:revision>
  <cp:lastPrinted>2019-07-16T13:07:28Z</cp:lastPrinted>
  <dcterms:created xsi:type="dcterms:W3CDTF">2004-08-07T03:10:56Z</dcterms:created>
  <dcterms:modified xsi:type="dcterms:W3CDTF">2021-03-31T14:25:03Z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