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2"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065" autoAdjust="0"/>
    <p:restoredTop sz="97279" autoAdjust="0"/>
  </p:normalViewPr>
  <p:slideViewPr>
    <p:cSldViewPr snapToGrid="0">
      <p:cViewPr varScale="1">
        <p:scale>
          <a:sx n="106" d="100"/>
          <a:sy n="106" d="100"/>
        </p:scale>
        <p:origin x="5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2076549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2200771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doi.org/10.17605/OSF.IO/VM74E" TargetMode="External"/><Relationship Id="rId5" Type="http://schemas.openxmlformats.org/officeDocument/2006/relationships/hyperlink" Target="https://doi.org/10.1021/acs.est.0c02263"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doi.org/10.17605/OSF.IO/VM74E" TargetMode="External"/><Relationship Id="rId5" Type="http://schemas.openxmlformats.org/officeDocument/2006/relationships/hyperlink" Target="https://doi.org/10.1021/acs.est.0c02263" TargetMode="Externa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9693" y="1325680"/>
            <a:ext cx="3822896" cy="4893647"/>
          </a:xfrm>
          <a:prstGeom prst="rect">
            <a:avLst/>
          </a:prstGeom>
          <a:noFill/>
          <a:ln w="9525">
            <a:noFill/>
            <a:miter lim="800000"/>
            <a:headEnd/>
            <a:tailEnd/>
          </a:ln>
        </p:spPr>
        <p:txBody>
          <a:bodyPr wrap="square">
            <a:spAutoFit/>
          </a:bodyPr>
          <a:lstStyle/>
          <a:p>
            <a:pPr algn="just"/>
            <a:r>
              <a:rPr lang="en-US" sz="1200" dirty="0"/>
              <a:t>Road asphalt is comprised of aggregate (rocks) mixed with a </a:t>
            </a:r>
            <a:r>
              <a:rPr lang="en-US" sz="1200" dirty="0"/>
              <a:t>b</a:t>
            </a:r>
            <a:r>
              <a:rPr lang="en-US" sz="1200" dirty="0" smtClean="0"/>
              <a:t>inder </a:t>
            </a:r>
            <a:r>
              <a:rPr lang="en-US" sz="1200" dirty="0"/>
              <a:t>composed of </a:t>
            </a:r>
            <a:r>
              <a:rPr lang="en-US" sz="1200" dirty="0" smtClean="0"/>
              <a:t>high-boiling-point </a:t>
            </a:r>
            <a:r>
              <a:rPr lang="en-US" sz="1200" dirty="0"/>
              <a:t>petroleum-derived </a:t>
            </a:r>
            <a:r>
              <a:rPr lang="en-US" sz="1200" dirty="0" smtClean="0"/>
              <a:t>compounds. These compounds have </a:t>
            </a:r>
            <a:r>
              <a:rPr lang="en-US" sz="1200" dirty="0"/>
              <a:t>been thought to be </a:t>
            </a:r>
            <a:r>
              <a:rPr lang="en-US" sz="1200" dirty="0" smtClean="0"/>
              <a:t>largely chemically unreactive and therefore relatively benign. </a:t>
            </a:r>
          </a:p>
          <a:p>
            <a:pPr algn="just"/>
            <a:endParaRPr lang="en-US" sz="600" dirty="0"/>
          </a:p>
          <a:p>
            <a:pPr algn="just"/>
            <a:r>
              <a:rPr lang="en-US" sz="1200" dirty="0" smtClean="0"/>
              <a:t>Recently, </a:t>
            </a:r>
            <a:r>
              <a:rPr lang="en-US" sz="1200" dirty="0" smtClean="0"/>
              <a:t>MagLab users have </a:t>
            </a:r>
            <a:r>
              <a:rPr lang="en-US" sz="1200" dirty="0" smtClean="0"/>
              <a:t>found </a:t>
            </a:r>
            <a:r>
              <a:rPr lang="en-US" sz="1200" dirty="0"/>
              <a:t>that simulated solar irradiation of a thin film of asphalt binder layered on a water surface produces abundant oil- and water-soluble oxygenated </a:t>
            </a:r>
            <a:r>
              <a:rPr lang="en-US" sz="1200" dirty="0" smtClean="0"/>
              <a:t>hydrocarbons. </a:t>
            </a:r>
            <a:r>
              <a:rPr lang="en-US" sz="1200" dirty="0" smtClean="0"/>
              <a:t>This </a:t>
            </a:r>
            <a:r>
              <a:rPr lang="en-US" sz="1200" dirty="0"/>
              <a:t>i</a:t>
            </a:r>
            <a:r>
              <a:rPr lang="en-US" sz="1200" dirty="0" smtClean="0"/>
              <a:t>s </a:t>
            </a:r>
            <a:r>
              <a:rPr lang="en-US" sz="1200" dirty="0" smtClean="0"/>
              <a:t>important, because it </a:t>
            </a:r>
            <a:r>
              <a:rPr lang="en-US" sz="1200" dirty="0" smtClean="0"/>
              <a:t>indicates </a:t>
            </a:r>
            <a:r>
              <a:rPr lang="en-US" sz="1200" dirty="0" smtClean="0"/>
              <a:t>that </a:t>
            </a:r>
            <a:r>
              <a:rPr lang="en-US" sz="1200" dirty="0" smtClean="0"/>
              <a:t>water-soluble compounds </a:t>
            </a:r>
            <a:r>
              <a:rPr lang="en-US" sz="1200" dirty="0" smtClean="0"/>
              <a:t>leach into the water system from </a:t>
            </a:r>
            <a:r>
              <a:rPr lang="en-US" sz="1200" dirty="0"/>
              <a:t>roads and highways </a:t>
            </a:r>
            <a:r>
              <a:rPr lang="en-US" sz="1200" dirty="0" smtClean="0"/>
              <a:t>as a result of </a:t>
            </a:r>
            <a:r>
              <a:rPr lang="en-US" sz="1200" dirty="0"/>
              <a:t>photooxidation reactions</a:t>
            </a:r>
            <a:r>
              <a:rPr lang="en-US" sz="1200" dirty="0" smtClean="0"/>
              <a:t>.</a:t>
            </a:r>
          </a:p>
          <a:p>
            <a:pPr algn="just"/>
            <a:endParaRPr lang="en-US" sz="600" dirty="0"/>
          </a:p>
          <a:p>
            <a:pPr algn="just"/>
            <a:r>
              <a:rPr lang="en-US" sz="1200" dirty="0" smtClean="0"/>
              <a:t>The </a:t>
            </a:r>
            <a:r>
              <a:rPr lang="en-US" sz="1200" dirty="0" err="1"/>
              <a:t>MagLab’s</a:t>
            </a:r>
            <a:r>
              <a:rPr lang="en-US" sz="1200" dirty="0"/>
              <a:t> unique ultrahigh resolution Fourier transform ion cyclotron resonance mass spectrometers were required to enable extensive compositional characterization of virgin asphalt binder, irradiated asphalt binder, as well as the water-soluble photoproducts. </a:t>
            </a:r>
            <a:r>
              <a:rPr lang="en-US" sz="1200" dirty="0">
                <a:solidFill>
                  <a:schemeClr val="tx2"/>
                </a:solidFill>
              </a:rPr>
              <a:t>The results </a:t>
            </a:r>
            <a:r>
              <a:rPr lang="en-US" sz="1200" dirty="0" smtClean="0">
                <a:solidFill>
                  <a:schemeClr val="tx2"/>
                </a:solidFill>
              </a:rPr>
              <a:t>confirm </a:t>
            </a:r>
            <a:r>
              <a:rPr lang="en-US" sz="1200" dirty="0" err="1">
                <a:solidFill>
                  <a:schemeClr val="tx2"/>
                </a:solidFill>
              </a:rPr>
              <a:t>photoinduced</a:t>
            </a:r>
            <a:r>
              <a:rPr lang="en-US" sz="1200" dirty="0"/>
              <a:t> oxidation, fragmentation, and </a:t>
            </a:r>
            <a:r>
              <a:rPr lang="en-US" sz="1200" dirty="0" smtClean="0"/>
              <a:t>potentially also </a:t>
            </a:r>
            <a:r>
              <a:rPr lang="en-US" sz="1200" dirty="0"/>
              <a:t>polymerization, as active processes involved in the production of water-soluble organic pollutants from road </a:t>
            </a:r>
            <a:r>
              <a:rPr lang="en-US" sz="1200" dirty="0" smtClean="0"/>
              <a:t>asphalt. The </a:t>
            </a:r>
            <a:r>
              <a:rPr lang="en-US" sz="1200" dirty="0"/>
              <a:t>next step will be to assess the toxicity of these newly identified </a:t>
            </a:r>
            <a:r>
              <a:rPr lang="en-US" sz="1200" dirty="0" smtClean="0"/>
              <a:t>compounds </a:t>
            </a:r>
            <a:r>
              <a:rPr lang="en-US" sz="1200" dirty="0"/>
              <a:t>in collaboration with researchers at M.I.T</a:t>
            </a:r>
            <a:r>
              <a:rPr lang="en-US" sz="1200" dirty="0" smtClean="0"/>
              <a:t>.</a:t>
            </a:r>
            <a:r>
              <a:rPr lang="en-US" sz="1200" dirty="0" smtClean="0">
                <a:solidFill>
                  <a:schemeClr val="tx2"/>
                </a:solidFill>
              </a:rPr>
              <a:t> </a:t>
            </a:r>
            <a:endParaRPr lang="en-US" sz="1200" dirty="0"/>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3886687" y="1376960"/>
            <a:ext cx="5133770" cy="4606423"/>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stretch>
            <a:fillRect/>
          </a:stretch>
        </p:blipFill>
        <p:spPr>
          <a:xfrm>
            <a:off x="8126812" y="0"/>
            <a:ext cx="1017188" cy="1023315"/>
          </a:xfrm>
          <a:prstGeom prst="rect">
            <a:avLst/>
          </a:prstGeom>
        </p:spPr>
      </p:pic>
      <p:sp>
        <p:nvSpPr>
          <p:cNvPr id="13" name="Text Box 62"/>
          <p:cNvSpPr txBox="1">
            <a:spLocks noChangeArrowheads="1"/>
          </p:cNvSpPr>
          <p:nvPr/>
        </p:nvSpPr>
        <p:spPr bwMode="auto">
          <a:xfrm>
            <a:off x="740109" y="6237"/>
            <a:ext cx="7535527" cy="1154162"/>
          </a:xfrm>
          <a:prstGeom prst="rect">
            <a:avLst/>
          </a:prstGeom>
          <a:noFill/>
          <a:ln w="9525">
            <a:noFill/>
            <a:miter lim="800000"/>
            <a:headEnd/>
            <a:tailEnd/>
          </a:ln>
        </p:spPr>
        <p:txBody>
          <a:bodyPr wrap="square">
            <a:spAutoFit/>
          </a:bodyPr>
          <a:lstStyle/>
          <a:p>
            <a:pPr algn="ctr">
              <a:spcBef>
                <a:spcPts val="0"/>
              </a:spcBef>
            </a:pPr>
            <a:r>
              <a:rPr lang="en-US" sz="1600" b="1" dirty="0"/>
              <a:t>Sunlight Produces Water-Soluble Chemicals from Asphalt</a:t>
            </a:r>
            <a:endParaRPr lang="en-US" sz="600" dirty="0"/>
          </a:p>
          <a:p>
            <a:pPr algn="ctr">
              <a:spcBef>
                <a:spcPts val="0"/>
              </a:spcBef>
            </a:pPr>
            <a:r>
              <a:rPr lang="en-US" sz="1100" dirty="0"/>
              <a:t>S. F. Niles</a:t>
            </a:r>
            <a:r>
              <a:rPr lang="en-US" sz="1100" baseline="30000" dirty="0"/>
              <a:t>1</a:t>
            </a:r>
            <a:r>
              <a:rPr lang="en-US" sz="1100" dirty="0"/>
              <a:t>, M. L. Chacón-Patiño</a:t>
            </a:r>
            <a:r>
              <a:rPr lang="en-US" sz="1100" baseline="30000" dirty="0"/>
              <a:t>2</a:t>
            </a:r>
            <a:r>
              <a:rPr lang="en-US" sz="1100" dirty="0"/>
              <a:t>, S. P</a:t>
            </a:r>
            <a:r>
              <a:rPr lang="en-US" sz="1100" dirty="0">
                <a:solidFill>
                  <a:schemeClr val="tx2"/>
                </a:solidFill>
              </a:rPr>
              <a:t>. Putnam</a:t>
            </a:r>
            <a:r>
              <a:rPr lang="en-US" sz="1100" baseline="30000" dirty="0">
                <a:solidFill>
                  <a:schemeClr val="tx2"/>
                </a:solidFill>
              </a:rPr>
              <a:t>3</a:t>
            </a:r>
            <a:r>
              <a:rPr lang="en-US" sz="1100" baseline="30000" dirty="0"/>
              <a:t>,</a:t>
            </a:r>
            <a:r>
              <a:rPr lang="en-US" sz="1100" dirty="0"/>
              <a:t>, R. P. Rodgers</a:t>
            </a:r>
            <a:r>
              <a:rPr lang="en-US" sz="1100" baseline="30000" dirty="0"/>
              <a:t>2</a:t>
            </a:r>
            <a:r>
              <a:rPr lang="en-US" sz="1100" dirty="0"/>
              <a:t>, and A. G. Marshall</a:t>
            </a:r>
            <a:r>
              <a:rPr lang="en-US" sz="1100" baseline="30000" dirty="0"/>
              <a:t>1,2</a:t>
            </a:r>
          </a:p>
          <a:p>
            <a:pPr algn="ctr">
              <a:spcBef>
                <a:spcPts val="0"/>
              </a:spcBef>
            </a:pPr>
            <a:r>
              <a:rPr lang="en-US" sz="1050" b="1" dirty="0" smtClean="0">
                <a:solidFill>
                  <a:srgbClr val="0033CC"/>
                </a:solidFill>
              </a:rPr>
              <a:t>1. Department </a:t>
            </a:r>
            <a:r>
              <a:rPr lang="en-US" sz="1050" b="1" dirty="0">
                <a:solidFill>
                  <a:srgbClr val="0033CC"/>
                </a:solidFill>
              </a:rPr>
              <a:t>of Chemistry and Biochemistry, Florida State University; </a:t>
            </a:r>
            <a:endParaRPr lang="en-US" sz="1050" b="1" dirty="0" smtClean="0">
              <a:solidFill>
                <a:srgbClr val="0033CC"/>
              </a:solidFill>
            </a:endParaRPr>
          </a:p>
          <a:p>
            <a:pPr algn="ctr">
              <a:spcBef>
                <a:spcPts val="0"/>
              </a:spcBef>
            </a:pPr>
            <a:r>
              <a:rPr lang="en-US" sz="1050" b="1" dirty="0" smtClean="0">
                <a:solidFill>
                  <a:srgbClr val="0033CC"/>
                </a:solidFill>
              </a:rPr>
              <a:t>2</a:t>
            </a:r>
            <a:r>
              <a:rPr lang="en-US" sz="1050" b="1" dirty="0">
                <a:solidFill>
                  <a:srgbClr val="0033CC"/>
                </a:solidFill>
              </a:rPr>
              <a:t>. Ion Cyclotron Resonance Program, National High Magnetic Field Laboratory; </a:t>
            </a:r>
            <a:endParaRPr lang="en-US" sz="1050" b="1" dirty="0" smtClean="0">
              <a:solidFill>
                <a:srgbClr val="0033CC"/>
              </a:solidFill>
            </a:endParaRPr>
          </a:p>
          <a:p>
            <a:pPr algn="ctr">
              <a:spcBef>
                <a:spcPts val="0"/>
              </a:spcBef>
            </a:pPr>
            <a:r>
              <a:rPr lang="en-US" sz="1050" b="1" dirty="0" smtClean="0">
                <a:solidFill>
                  <a:srgbClr val="0033CC"/>
                </a:solidFill>
              </a:rPr>
              <a:t>3</a:t>
            </a:r>
            <a:r>
              <a:rPr lang="en-US" sz="1050" b="1" dirty="0">
                <a:solidFill>
                  <a:srgbClr val="0033CC"/>
                </a:solidFill>
              </a:rPr>
              <a:t>. Department of Chemistry and Biochemistry, University of South Carolina</a:t>
            </a:r>
            <a:endParaRPr lang="en-US" sz="600" b="1" kern="1200" dirty="0">
              <a:solidFill>
                <a:srgbClr val="0033CC"/>
              </a:solidFill>
            </a:endParaRPr>
          </a:p>
          <a:p>
            <a:pPr algn="ctr">
              <a:spcBef>
                <a:spcPts val="0"/>
              </a:spcBef>
            </a:pPr>
            <a:r>
              <a:rPr lang="en-US" sz="1050" b="1" kern="1200" dirty="0"/>
              <a:t>Funding Grants:</a:t>
            </a:r>
            <a:r>
              <a:rPr lang="en-US" sz="1050" kern="1200" dirty="0"/>
              <a:t>  G.S. Boebinger (NSF DMR-1157490, NSF </a:t>
            </a:r>
            <a:r>
              <a:rPr lang="en-US" sz="1050" dirty="0"/>
              <a:t>DMR-1644779</a:t>
            </a:r>
            <a:r>
              <a:rPr lang="en-US" sz="1050" kern="1200" dirty="0"/>
              <a:t>)</a:t>
            </a:r>
            <a:endParaRPr lang="en-US" sz="1050" b="1" kern="1200" dirty="0">
              <a:solidFill>
                <a:srgbClr val="0033CC"/>
              </a:solidFill>
            </a:endParaRPr>
          </a:p>
        </p:txBody>
      </p:sp>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6" name="Text Box 28"/>
          <p:cNvSpPr txBox="1">
            <a:spLocks noChangeArrowheads="1"/>
          </p:cNvSpPr>
          <p:nvPr/>
        </p:nvSpPr>
        <p:spPr bwMode="auto">
          <a:xfrm>
            <a:off x="4037846" y="4213936"/>
            <a:ext cx="4907964" cy="1754326"/>
          </a:xfrm>
          <a:prstGeom prst="rect">
            <a:avLst/>
          </a:prstGeom>
          <a:noFill/>
          <a:ln w="9525">
            <a:noFill/>
            <a:miter lim="800000"/>
            <a:headEnd/>
            <a:tailEnd/>
          </a:ln>
        </p:spPr>
        <p:txBody>
          <a:bodyPr wrap="square">
            <a:spAutoFit/>
          </a:bodyPr>
          <a:lstStyle/>
          <a:p>
            <a:pPr algn="just"/>
            <a:r>
              <a:rPr lang="en-US" sz="1200" dirty="0"/>
              <a:t>Relative abundances of water-soluble oxygen-containing </a:t>
            </a:r>
            <a:r>
              <a:rPr lang="en-US" sz="1200" dirty="0" smtClean="0"/>
              <a:t>compounds, where O</a:t>
            </a:r>
            <a:r>
              <a:rPr lang="en-US" sz="1400" baseline="-25000" dirty="0" smtClean="0"/>
              <a:t>x</a:t>
            </a:r>
            <a:r>
              <a:rPr lang="en-US" sz="1200" dirty="0" smtClean="0"/>
              <a:t> on the horizontal axis denotes </a:t>
            </a:r>
            <a:r>
              <a:rPr lang="en-US" sz="1200" dirty="0"/>
              <a:t>the summed abundances of all compounds containing x oxygen </a:t>
            </a:r>
            <a:r>
              <a:rPr lang="en-US" sz="1200" dirty="0" smtClean="0"/>
              <a:t>atoms. Data are shown after </a:t>
            </a:r>
            <a:r>
              <a:rPr lang="en-US" sz="1200" dirty="0">
                <a:solidFill>
                  <a:schemeClr val="tx2"/>
                </a:solidFill>
              </a:rPr>
              <a:t>24</a:t>
            </a:r>
            <a:r>
              <a:rPr lang="en-US" sz="1200" dirty="0"/>
              <a:t>, 72, and 168 hours of simulated </a:t>
            </a:r>
            <a:r>
              <a:rPr lang="en-US" sz="1200" dirty="0">
                <a:solidFill>
                  <a:schemeClr val="tx2"/>
                </a:solidFill>
              </a:rPr>
              <a:t>sunlight irradiation of road asphalt </a:t>
            </a:r>
            <a:r>
              <a:rPr lang="en-US" sz="1200" dirty="0" smtClean="0">
                <a:solidFill>
                  <a:schemeClr val="tx2"/>
                </a:solidFill>
              </a:rPr>
              <a:t>binder. This distribution plot of water-soluble oxygenated hydrocarbons is </a:t>
            </a:r>
            <a:r>
              <a:rPr lang="en-US" sz="1200" dirty="0">
                <a:solidFill>
                  <a:schemeClr val="tx2"/>
                </a:solidFill>
              </a:rPr>
              <a:t>made possible </a:t>
            </a:r>
            <a:r>
              <a:rPr lang="en-US" sz="1200" dirty="0" smtClean="0">
                <a:solidFill>
                  <a:schemeClr val="tx2"/>
                </a:solidFill>
              </a:rPr>
              <a:t>by the </a:t>
            </a:r>
            <a:r>
              <a:rPr lang="en-US" sz="1200" dirty="0" err="1" smtClean="0">
                <a:solidFill>
                  <a:schemeClr val="tx2"/>
                </a:solidFill>
              </a:rPr>
              <a:t>MagLab’s</a:t>
            </a:r>
            <a:r>
              <a:rPr lang="en-US" sz="1200" dirty="0" smtClean="0">
                <a:solidFill>
                  <a:schemeClr val="tx2"/>
                </a:solidFill>
              </a:rPr>
              <a:t> </a:t>
            </a:r>
            <a:r>
              <a:rPr lang="en-US" sz="1200" dirty="0">
                <a:solidFill>
                  <a:schemeClr val="tx2"/>
                </a:solidFill>
              </a:rPr>
              <a:t>ultrahigh resolution Fourier transform ion cyclotron resonance mass spectrometry. </a:t>
            </a:r>
            <a:r>
              <a:rPr lang="en-US" sz="1200" dirty="0" smtClean="0">
                <a:solidFill>
                  <a:schemeClr val="tx2"/>
                </a:solidFill>
              </a:rPr>
              <a:t>These </a:t>
            </a:r>
            <a:r>
              <a:rPr lang="en-US" sz="1200" dirty="0">
                <a:solidFill>
                  <a:schemeClr val="tx2"/>
                </a:solidFill>
              </a:rPr>
              <a:t>compounds were not present in the original </a:t>
            </a:r>
            <a:r>
              <a:rPr lang="en-US" sz="1200" dirty="0" smtClean="0"/>
              <a:t>asphalt</a:t>
            </a:r>
            <a:r>
              <a:rPr lang="en-US" sz="1200" dirty="0" smtClean="0"/>
              <a:t>. They were created by exposure to simulated solar irradiation.</a:t>
            </a:r>
            <a:endParaRPr lang="en-US" sz="1200" dirty="0"/>
          </a:p>
        </p:txBody>
      </p:sp>
      <p:grpSp>
        <p:nvGrpSpPr>
          <p:cNvPr id="17" name="Group 16">
            <a:extLst>
              <a:ext uri="{FF2B5EF4-FFF2-40B4-BE49-F238E27FC236}">
                <a16:creationId xmlns:a16="http://schemas.microsoft.com/office/drawing/2014/main" id="{28476E37-8DD0-48BC-A004-7397973316A3}"/>
              </a:ext>
            </a:extLst>
          </p:cNvPr>
          <p:cNvGrpSpPr/>
          <p:nvPr/>
        </p:nvGrpSpPr>
        <p:grpSpPr>
          <a:xfrm>
            <a:off x="3961334" y="1749565"/>
            <a:ext cx="4984476" cy="2245657"/>
            <a:chOff x="7378592" y="640890"/>
            <a:chExt cx="6280253" cy="2882948"/>
          </a:xfrm>
        </p:grpSpPr>
        <p:sp>
          <p:nvSpPr>
            <p:cNvPr id="18" name="Rectangle 88">
              <a:extLst>
                <a:ext uri="{FF2B5EF4-FFF2-40B4-BE49-F238E27FC236}">
                  <a16:creationId xmlns:a16="http://schemas.microsoft.com/office/drawing/2014/main" id="{11CBDFDA-703D-4D59-98E2-004509950A25}"/>
                </a:ext>
              </a:extLst>
            </p:cNvPr>
            <p:cNvSpPr>
              <a:spLocks noChangeArrowheads="1"/>
            </p:cNvSpPr>
            <p:nvPr/>
          </p:nvSpPr>
          <p:spPr bwMode="auto">
            <a:xfrm rot="16200000">
              <a:off x="6470939" y="1794955"/>
              <a:ext cx="203074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Relative Abundance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9" name="Freeform 54">
              <a:extLst>
                <a:ext uri="{FF2B5EF4-FFF2-40B4-BE49-F238E27FC236}">
                  <a16:creationId xmlns:a16="http://schemas.microsoft.com/office/drawing/2014/main" id="{7CE4104B-FF4E-4915-A1BA-669CFE176845}"/>
                </a:ext>
              </a:extLst>
            </p:cNvPr>
            <p:cNvSpPr>
              <a:spLocks noEditPoints="1"/>
            </p:cNvSpPr>
            <p:nvPr/>
          </p:nvSpPr>
          <p:spPr bwMode="auto">
            <a:xfrm>
              <a:off x="8035926" y="949326"/>
              <a:ext cx="4437062" cy="1933575"/>
            </a:xfrm>
            <a:custGeom>
              <a:avLst/>
              <a:gdLst>
                <a:gd name="T0" fmla="*/ 37 w 2795"/>
                <a:gd name="T1" fmla="*/ 1194 h 1218"/>
                <a:gd name="T2" fmla="*/ 0 w 2795"/>
                <a:gd name="T3" fmla="*/ 1218 h 1218"/>
                <a:gd name="T4" fmla="*/ 194 w 2795"/>
                <a:gd name="T5" fmla="*/ 1068 h 1218"/>
                <a:gd name="T6" fmla="*/ 236 w 2795"/>
                <a:gd name="T7" fmla="*/ 1218 h 1218"/>
                <a:gd name="T8" fmla="*/ 194 w 2795"/>
                <a:gd name="T9" fmla="*/ 1068 h 1218"/>
                <a:gd name="T10" fmla="*/ 430 w 2795"/>
                <a:gd name="T11" fmla="*/ 911 h 1218"/>
                <a:gd name="T12" fmla="*/ 393 w 2795"/>
                <a:gd name="T13" fmla="*/ 1218 h 1218"/>
                <a:gd name="T14" fmla="*/ 587 w 2795"/>
                <a:gd name="T15" fmla="*/ 477 h 1218"/>
                <a:gd name="T16" fmla="*/ 629 w 2795"/>
                <a:gd name="T17" fmla="*/ 1218 h 1218"/>
                <a:gd name="T18" fmla="*/ 587 w 2795"/>
                <a:gd name="T19" fmla="*/ 477 h 1218"/>
                <a:gd name="T20" fmla="*/ 823 w 2795"/>
                <a:gd name="T21" fmla="*/ 133 h 1218"/>
                <a:gd name="T22" fmla="*/ 787 w 2795"/>
                <a:gd name="T23" fmla="*/ 1218 h 1218"/>
                <a:gd name="T24" fmla="*/ 980 w 2795"/>
                <a:gd name="T25" fmla="*/ 0 h 1218"/>
                <a:gd name="T26" fmla="*/ 1022 w 2795"/>
                <a:gd name="T27" fmla="*/ 1218 h 1218"/>
                <a:gd name="T28" fmla="*/ 980 w 2795"/>
                <a:gd name="T29" fmla="*/ 0 h 1218"/>
                <a:gd name="T30" fmla="*/ 1216 w 2795"/>
                <a:gd name="T31" fmla="*/ 133 h 1218"/>
                <a:gd name="T32" fmla="*/ 1180 w 2795"/>
                <a:gd name="T33" fmla="*/ 1218 h 1218"/>
                <a:gd name="T34" fmla="*/ 1379 w 2795"/>
                <a:gd name="T35" fmla="*/ 422 h 1218"/>
                <a:gd name="T36" fmla="*/ 1416 w 2795"/>
                <a:gd name="T37" fmla="*/ 1218 h 1218"/>
                <a:gd name="T38" fmla="*/ 1379 w 2795"/>
                <a:gd name="T39" fmla="*/ 422 h 1218"/>
                <a:gd name="T40" fmla="*/ 1609 w 2795"/>
                <a:gd name="T41" fmla="*/ 712 h 1218"/>
                <a:gd name="T42" fmla="*/ 1573 w 2795"/>
                <a:gd name="T43" fmla="*/ 1218 h 1218"/>
                <a:gd name="T44" fmla="*/ 1773 w 2795"/>
                <a:gd name="T45" fmla="*/ 923 h 1218"/>
                <a:gd name="T46" fmla="*/ 1809 w 2795"/>
                <a:gd name="T47" fmla="*/ 1218 h 1218"/>
                <a:gd name="T48" fmla="*/ 1773 w 2795"/>
                <a:gd name="T49" fmla="*/ 923 h 1218"/>
                <a:gd name="T50" fmla="*/ 2002 w 2795"/>
                <a:gd name="T51" fmla="*/ 1050 h 1218"/>
                <a:gd name="T52" fmla="*/ 1966 w 2795"/>
                <a:gd name="T53" fmla="*/ 1218 h 1218"/>
                <a:gd name="T54" fmla="*/ 2166 w 2795"/>
                <a:gd name="T55" fmla="*/ 1128 h 1218"/>
                <a:gd name="T56" fmla="*/ 2202 w 2795"/>
                <a:gd name="T57" fmla="*/ 1218 h 1218"/>
                <a:gd name="T58" fmla="*/ 2166 w 2795"/>
                <a:gd name="T59" fmla="*/ 1128 h 1218"/>
                <a:gd name="T60" fmla="*/ 2395 w 2795"/>
                <a:gd name="T61" fmla="*/ 1176 h 1218"/>
                <a:gd name="T62" fmla="*/ 2359 w 2795"/>
                <a:gd name="T63" fmla="*/ 1218 h 1218"/>
                <a:gd name="T64" fmla="*/ 2559 w 2795"/>
                <a:gd name="T65" fmla="*/ 1200 h 1218"/>
                <a:gd name="T66" fmla="*/ 2595 w 2795"/>
                <a:gd name="T67" fmla="*/ 1218 h 1218"/>
                <a:gd name="T68" fmla="*/ 2559 w 2795"/>
                <a:gd name="T69" fmla="*/ 1200 h 1218"/>
                <a:gd name="T70" fmla="*/ 2795 w 2795"/>
                <a:gd name="T71" fmla="*/ 1212 h 1218"/>
                <a:gd name="T72" fmla="*/ 2752 w 2795"/>
                <a:gd name="T73"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795" h="1218">
                  <a:moveTo>
                    <a:pt x="0" y="1194"/>
                  </a:moveTo>
                  <a:lnTo>
                    <a:pt x="37" y="1194"/>
                  </a:lnTo>
                  <a:lnTo>
                    <a:pt x="37" y="1218"/>
                  </a:lnTo>
                  <a:lnTo>
                    <a:pt x="0" y="1218"/>
                  </a:lnTo>
                  <a:lnTo>
                    <a:pt x="0" y="1194"/>
                  </a:lnTo>
                  <a:close/>
                  <a:moveTo>
                    <a:pt x="194" y="1068"/>
                  </a:moveTo>
                  <a:lnTo>
                    <a:pt x="236" y="1068"/>
                  </a:lnTo>
                  <a:lnTo>
                    <a:pt x="236" y="1218"/>
                  </a:lnTo>
                  <a:lnTo>
                    <a:pt x="194" y="1218"/>
                  </a:lnTo>
                  <a:lnTo>
                    <a:pt x="194" y="1068"/>
                  </a:lnTo>
                  <a:close/>
                  <a:moveTo>
                    <a:pt x="393" y="911"/>
                  </a:moveTo>
                  <a:lnTo>
                    <a:pt x="430" y="911"/>
                  </a:lnTo>
                  <a:lnTo>
                    <a:pt x="430" y="1218"/>
                  </a:lnTo>
                  <a:lnTo>
                    <a:pt x="393" y="1218"/>
                  </a:lnTo>
                  <a:lnTo>
                    <a:pt x="393" y="911"/>
                  </a:lnTo>
                  <a:close/>
                  <a:moveTo>
                    <a:pt x="587" y="477"/>
                  </a:moveTo>
                  <a:lnTo>
                    <a:pt x="629" y="477"/>
                  </a:lnTo>
                  <a:lnTo>
                    <a:pt x="629" y="1218"/>
                  </a:lnTo>
                  <a:lnTo>
                    <a:pt x="587" y="1218"/>
                  </a:lnTo>
                  <a:lnTo>
                    <a:pt x="587" y="477"/>
                  </a:lnTo>
                  <a:close/>
                  <a:moveTo>
                    <a:pt x="787" y="133"/>
                  </a:moveTo>
                  <a:lnTo>
                    <a:pt x="823" y="133"/>
                  </a:lnTo>
                  <a:lnTo>
                    <a:pt x="823" y="1218"/>
                  </a:lnTo>
                  <a:lnTo>
                    <a:pt x="787" y="1218"/>
                  </a:lnTo>
                  <a:lnTo>
                    <a:pt x="787" y="133"/>
                  </a:lnTo>
                  <a:close/>
                  <a:moveTo>
                    <a:pt x="980" y="0"/>
                  </a:moveTo>
                  <a:lnTo>
                    <a:pt x="1022" y="0"/>
                  </a:lnTo>
                  <a:lnTo>
                    <a:pt x="1022" y="1218"/>
                  </a:lnTo>
                  <a:lnTo>
                    <a:pt x="980" y="1218"/>
                  </a:lnTo>
                  <a:lnTo>
                    <a:pt x="980" y="0"/>
                  </a:lnTo>
                  <a:close/>
                  <a:moveTo>
                    <a:pt x="1180" y="133"/>
                  </a:moveTo>
                  <a:lnTo>
                    <a:pt x="1216" y="133"/>
                  </a:lnTo>
                  <a:lnTo>
                    <a:pt x="1216" y="1218"/>
                  </a:lnTo>
                  <a:lnTo>
                    <a:pt x="1180" y="1218"/>
                  </a:lnTo>
                  <a:lnTo>
                    <a:pt x="1180" y="133"/>
                  </a:lnTo>
                  <a:close/>
                  <a:moveTo>
                    <a:pt x="1379" y="422"/>
                  </a:moveTo>
                  <a:lnTo>
                    <a:pt x="1416" y="422"/>
                  </a:lnTo>
                  <a:lnTo>
                    <a:pt x="1416" y="1218"/>
                  </a:lnTo>
                  <a:lnTo>
                    <a:pt x="1379" y="1218"/>
                  </a:lnTo>
                  <a:lnTo>
                    <a:pt x="1379" y="422"/>
                  </a:lnTo>
                  <a:close/>
                  <a:moveTo>
                    <a:pt x="1573" y="712"/>
                  </a:moveTo>
                  <a:lnTo>
                    <a:pt x="1609" y="712"/>
                  </a:lnTo>
                  <a:lnTo>
                    <a:pt x="1609" y="1218"/>
                  </a:lnTo>
                  <a:lnTo>
                    <a:pt x="1573" y="1218"/>
                  </a:lnTo>
                  <a:lnTo>
                    <a:pt x="1573" y="712"/>
                  </a:lnTo>
                  <a:close/>
                  <a:moveTo>
                    <a:pt x="1773" y="923"/>
                  </a:moveTo>
                  <a:lnTo>
                    <a:pt x="1809" y="923"/>
                  </a:lnTo>
                  <a:lnTo>
                    <a:pt x="1809" y="1218"/>
                  </a:lnTo>
                  <a:lnTo>
                    <a:pt x="1773" y="1218"/>
                  </a:lnTo>
                  <a:lnTo>
                    <a:pt x="1773" y="923"/>
                  </a:lnTo>
                  <a:close/>
                  <a:moveTo>
                    <a:pt x="1966" y="1050"/>
                  </a:moveTo>
                  <a:lnTo>
                    <a:pt x="2002" y="1050"/>
                  </a:lnTo>
                  <a:lnTo>
                    <a:pt x="2002" y="1218"/>
                  </a:lnTo>
                  <a:lnTo>
                    <a:pt x="1966" y="1218"/>
                  </a:lnTo>
                  <a:lnTo>
                    <a:pt x="1966" y="1050"/>
                  </a:lnTo>
                  <a:close/>
                  <a:moveTo>
                    <a:pt x="2166" y="1128"/>
                  </a:moveTo>
                  <a:lnTo>
                    <a:pt x="2202" y="1128"/>
                  </a:lnTo>
                  <a:lnTo>
                    <a:pt x="2202" y="1218"/>
                  </a:lnTo>
                  <a:lnTo>
                    <a:pt x="2166" y="1218"/>
                  </a:lnTo>
                  <a:lnTo>
                    <a:pt x="2166" y="1128"/>
                  </a:lnTo>
                  <a:close/>
                  <a:moveTo>
                    <a:pt x="2359" y="1176"/>
                  </a:moveTo>
                  <a:lnTo>
                    <a:pt x="2395" y="1176"/>
                  </a:lnTo>
                  <a:lnTo>
                    <a:pt x="2395" y="1218"/>
                  </a:lnTo>
                  <a:lnTo>
                    <a:pt x="2359" y="1218"/>
                  </a:lnTo>
                  <a:lnTo>
                    <a:pt x="2359" y="1176"/>
                  </a:lnTo>
                  <a:close/>
                  <a:moveTo>
                    <a:pt x="2559" y="1200"/>
                  </a:moveTo>
                  <a:lnTo>
                    <a:pt x="2595" y="1200"/>
                  </a:lnTo>
                  <a:lnTo>
                    <a:pt x="2595" y="1218"/>
                  </a:lnTo>
                  <a:lnTo>
                    <a:pt x="2559" y="1218"/>
                  </a:lnTo>
                  <a:lnTo>
                    <a:pt x="2559" y="1200"/>
                  </a:lnTo>
                  <a:close/>
                  <a:moveTo>
                    <a:pt x="2752" y="1212"/>
                  </a:moveTo>
                  <a:lnTo>
                    <a:pt x="2795" y="1212"/>
                  </a:lnTo>
                  <a:lnTo>
                    <a:pt x="2795" y="1218"/>
                  </a:lnTo>
                  <a:lnTo>
                    <a:pt x="2752" y="1218"/>
                  </a:lnTo>
                  <a:lnTo>
                    <a:pt x="2752" y="1212"/>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55">
              <a:extLst>
                <a:ext uri="{FF2B5EF4-FFF2-40B4-BE49-F238E27FC236}">
                  <a16:creationId xmlns:a16="http://schemas.microsoft.com/office/drawing/2014/main" id="{30FFE346-5520-4B2C-8EA7-A99B69DB57E3}"/>
                </a:ext>
              </a:extLst>
            </p:cNvPr>
            <p:cNvSpPr>
              <a:spLocks noEditPoints="1"/>
            </p:cNvSpPr>
            <p:nvPr/>
          </p:nvSpPr>
          <p:spPr bwMode="auto">
            <a:xfrm>
              <a:off x="8035926" y="949326"/>
              <a:ext cx="4437062" cy="1933575"/>
            </a:xfrm>
            <a:custGeom>
              <a:avLst/>
              <a:gdLst>
                <a:gd name="T0" fmla="*/ 37 w 2795"/>
                <a:gd name="T1" fmla="*/ 1194 h 1218"/>
                <a:gd name="T2" fmla="*/ 0 w 2795"/>
                <a:gd name="T3" fmla="*/ 1218 h 1218"/>
                <a:gd name="T4" fmla="*/ 194 w 2795"/>
                <a:gd name="T5" fmla="*/ 1068 h 1218"/>
                <a:gd name="T6" fmla="*/ 236 w 2795"/>
                <a:gd name="T7" fmla="*/ 1218 h 1218"/>
                <a:gd name="T8" fmla="*/ 194 w 2795"/>
                <a:gd name="T9" fmla="*/ 1068 h 1218"/>
                <a:gd name="T10" fmla="*/ 430 w 2795"/>
                <a:gd name="T11" fmla="*/ 911 h 1218"/>
                <a:gd name="T12" fmla="*/ 393 w 2795"/>
                <a:gd name="T13" fmla="*/ 1218 h 1218"/>
                <a:gd name="T14" fmla="*/ 587 w 2795"/>
                <a:gd name="T15" fmla="*/ 477 h 1218"/>
                <a:gd name="T16" fmla="*/ 629 w 2795"/>
                <a:gd name="T17" fmla="*/ 1218 h 1218"/>
                <a:gd name="T18" fmla="*/ 587 w 2795"/>
                <a:gd name="T19" fmla="*/ 477 h 1218"/>
                <a:gd name="T20" fmla="*/ 823 w 2795"/>
                <a:gd name="T21" fmla="*/ 133 h 1218"/>
                <a:gd name="T22" fmla="*/ 787 w 2795"/>
                <a:gd name="T23" fmla="*/ 1218 h 1218"/>
                <a:gd name="T24" fmla="*/ 980 w 2795"/>
                <a:gd name="T25" fmla="*/ 0 h 1218"/>
                <a:gd name="T26" fmla="*/ 1022 w 2795"/>
                <a:gd name="T27" fmla="*/ 1218 h 1218"/>
                <a:gd name="T28" fmla="*/ 980 w 2795"/>
                <a:gd name="T29" fmla="*/ 0 h 1218"/>
                <a:gd name="T30" fmla="*/ 1216 w 2795"/>
                <a:gd name="T31" fmla="*/ 133 h 1218"/>
                <a:gd name="T32" fmla="*/ 1180 w 2795"/>
                <a:gd name="T33" fmla="*/ 1218 h 1218"/>
                <a:gd name="T34" fmla="*/ 1379 w 2795"/>
                <a:gd name="T35" fmla="*/ 422 h 1218"/>
                <a:gd name="T36" fmla="*/ 1416 w 2795"/>
                <a:gd name="T37" fmla="*/ 1218 h 1218"/>
                <a:gd name="T38" fmla="*/ 1379 w 2795"/>
                <a:gd name="T39" fmla="*/ 422 h 1218"/>
                <a:gd name="T40" fmla="*/ 1609 w 2795"/>
                <a:gd name="T41" fmla="*/ 712 h 1218"/>
                <a:gd name="T42" fmla="*/ 1573 w 2795"/>
                <a:gd name="T43" fmla="*/ 1218 h 1218"/>
                <a:gd name="T44" fmla="*/ 1773 w 2795"/>
                <a:gd name="T45" fmla="*/ 923 h 1218"/>
                <a:gd name="T46" fmla="*/ 1809 w 2795"/>
                <a:gd name="T47" fmla="*/ 1218 h 1218"/>
                <a:gd name="T48" fmla="*/ 1773 w 2795"/>
                <a:gd name="T49" fmla="*/ 923 h 1218"/>
                <a:gd name="T50" fmla="*/ 2002 w 2795"/>
                <a:gd name="T51" fmla="*/ 1050 h 1218"/>
                <a:gd name="T52" fmla="*/ 1966 w 2795"/>
                <a:gd name="T53" fmla="*/ 1218 h 1218"/>
                <a:gd name="T54" fmla="*/ 2166 w 2795"/>
                <a:gd name="T55" fmla="*/ 1128 h 1218"/>
                <a:gd name="T56" fmla="*/ 2202 w 2795"/>
                <a:gd name="T57" fmla="*/ 1218 h 1218"/>
                <a:gd name="T58" fmla="*/ 2166 w 2795"/>
                <a:gd name="T59" fmla="*/ 1128 h 1218"/>
                <a:gd name="T60" fmla="*/ 2395 w 2795"/>
                <a:gd name="T61" fmla="*/ 1176 h 1218"/>
                <a:gd name="T62" fmla="*/ 2359 w 2795"/>
                <a:gd name="T63" fmla="*/ 1218 h 1218"/>
                <a:gd name="T64" fmla="*/ 2559 w 2795"/>
                <a:gd name="T65" fmla="*/ 1200 h 1218"/>
                <a:gd name="T66" fmla="*/ 2595 w 2795"/>
                <a:gd name="T67" fmla="*/ 1218 h 1218"/>
                <a:gd name="T68" fmla="*/ 2559 w 2795"/>
                <a:gd name="T69" fmla="*/ 1200 h 1218"/>
                <a:gd name="T70" fmla="*/ 2795 w 2795"/>
                <a:gd name="T71" fmla="*/ 1212 h 1218"/>
                <a:gd name="T72" fmla="*/ 2752 w 2795"/>
                <a:gd name="T73"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795" h="1218">
                  <a:moveTo>
                    <a:pt x="0" y="1194"/>
                  </a:moveTo>
                  <a:lnTo>
                    <a:pt x="37" y="1194"/>
                  </a:lnTo>
                  <a:lnTo>
                    <a:pt x="37" y="1218"/>
                  </a:lnTo>
                  <a:lnTo>
                    <a:pt x="0" y="1218"/>
                  </a:lnTo>
                  <a:lnTo>
                    <a:pt x="0" y="1194"/>
                  </a:lnTo>
                  <a:close/>
                  <a:moveTo>
                    <a:pt x="194" y="1068"/>
                  </a:moveTo>
                  <a:lnTo>
                    <a:pt x="236" y="1068"/>
                  </a:lnTo>
                  <a:lnTo>
                    <a:pt x="236" y="1218"/>
                  </a:lnTo>
                  <a:lnTo>
                    <a:pt x="194" y="1218"/>
                  </a:lnTo>
                  <a:lnTo>
                    <a:pt x="194" y="1068"/>
                  </a:lnTo>
                  <a:close/>
                  <a:moveTo>
                    <a:pt x="393" y="911"/>
                  </a:moveTo>
                  <a:lnTo>
                    <a:pt x="430" y="911"/>
                  </a:lnTo>
                  <a:lnTo>
                    <a:pt x="430" y="1218"/>
                  </a:lnTo>
                  <a:lnTo>
                    <a:pt x="393" y="1218"/>
                  </a:lnTo>
                  <a:lnTo>
                    <a:pt x="393" y="911"/>
                  </a:lnTo>
                  <a:close/>
                  <a:moveTo>
                    <a:pt x="587" y="477"/>
                  </a:moveTo>
                  <a:lnTo>
                    <a:pt x="629" y="477"/>
                  </a:lnTo>
                  <a:lnTo>
                    <a:pt x="629" y="1218"/>
                  </a:lnTo>
                  <a:lnTo>
                    <a:pt x="587" y="1218"/>
                  </a:lnTo>
                  <a:lnTo>
                    <a:pt x="587" y="477"/>
                  </a:lnTo>
                  <a:close/>
                  <a:moveTo>
                    <a:pt x="787" y="133"/>
                  </a:moveTo>
                  <a:lnTo>
                    <a:pt x="823" y="133"/>
                  </a:lnTo>
                  <a:lnTo>
                    <a:pt x="823" y="1218"/>
                  </a:lnTo>
                  <a:lnTo>
                    <a:pt x="787" y="1218"/>
                  </a:lnTo>
                  <a:lnTo>
                    <a:pt x="787" y="133"/>
                  </a:lnTo>
                  <a:close/>
                  <a:moveTo>
                    <a:pt x="980" y="0"/>
                  </a:moveTo>
                  <a:lnTo>
                    <a:pt x="1022" y="0"/>
                  </a:lnTo>
                  <a:lnTo>
                    <a:pt x="1022" y="1218"/>
                  </a:lnTo>
                  <a:lnTo>
                    <a:pt x="980" y="1218"/>
                  </a:lnTo>
                  <a:lnTo>
                    <a:pt x="980" y="0"/>
                  </a:lnTo>
                  <a:close/>
                  <a:moveTo>
                    <a:pt x="1180" y="133"/>
                  </a:moveTo>
                  <a:lnTo>
                    <a:pt x="1216" y="133"/>
                  </a:lnTo>
                  <a:lnTo>
                    <a:pt x="1216" y="1218"/>
                  </a:lnTo>
                  <a:lnTo>
                    <a:pt x="1180" y="1218"/>
                  </a:lnTo>
                  <a:lnTo>
                    <a:pt x="1180" y="133"/>
                  </a:lnTo>
                  <a:close/>
                  <a:moveTo>
                    <a:pt x="1379" y="422"/>
                  </a:moveTo>
                  <a:lnTo>
                    <a:pt x="1416" y="422"/>
                  </a:lnTo>
                  <a:lnTo>
                    <a:pt x="1416" y="1218"/>
                  </a:lnTo>
                  <a:lnTo>
                    <a:pt x="1379" y="1218"/>
                  </a:lnTo>
                  <a:lnTo>
                    <a:pt x="1379" y="422"/>
                  </a:lnTo>
                  <a:close/>
                  <a:moveTo>
                    <a:pt x="1573" y="712"/>
                  </a:moveTo>
                  <a:lnTo>
                    <a:pt x="1609" y="712"/>
                  </a:lnTo>
                  <a:lnTo>
                    <a:pt x="1609" y="1218"/>
                  </a:lnTo>
                  <a:lnTo>
                    <a:pt x="1573" y="1218"/>
                  </a:lnTo>
                  <a:lnTo>
                    <a:pt x="1573" y="712"/>
                  </a:lnTo>
                  <a:close/>
                  <a:moveTo>
                    <a:pt x="1773" y="923"/>
                  </a:moveTo>
                  <a:lnTo>
                    <a:pt x="1809" y="923"/>
                  </a:lnTo>
                  <a:lnTo>
                    <a:pt x="1809" y="1218"/>
                  </a:lnTo>
                  <a:lnTo>
                    <a:pt x="1773" y="1218"/>
                  </a:lnTo>
                  <a:lnTo>
                    <a:pt x="1773" y="923"/>
                  </a:lnTo>
                  <a:close/>
                  <a:moveTo>
                    <a:pt x="1966" y="1050"/>
                  </a:moveTo>
                  <a:lnTo>
                    <a:pt x="2002" y="1050"/>
                  </a:lnTo>
                  <a:lnTo>
                    <a:pt x="2002" y="1218"/>
                  </a:lnTo>
                  <a:lnTo>
                    <a:pt x="1966" y="1218"/>
                  </a:lnTo>
                  <a:lnTo>
                    <a:pt x="1966" y="1050"/>
                  </a:lnTo>
                  <a:close/>
                  <a:moveTo>
                    <a:pt x="2166" y="1128"/>
                  </a:moveTo>
                  <a:lnTo>
                    <a:pt x="2202" y="1128"/>
                  </a:lnTo>
                  <a:lnTo>
                    <a:pt x="2202" y="1218"/>
                  </a:lnTo>
                  <a:lnTo>
                    <a:pt x="2166" y="1218"/>
                  </a:lnTo>
                  <a:lnTo>
                    <a:pt x="2166" y="1128"/>
                  </a:lnTo>
                  <a:close/>
                  <a:moveTo>
                    <a:pt x="2359" y="1176"/>
                  </a:moveTo>
                  <a:lnTo>
                    <a:pt x="2395" y="1176"/>
                  </a:lnTo>
                  <a:lnTo>
                    <a:pt x="2395" y="1218"/>
                  </a:lnTo>
                  <a:lnTo>
                    <a:pt x="2359" y="1218"/>
                  </a:lnTo>
                  <a:lnTo>
                    <a:pt x="2359" y="1176"/>
                  </a:lnTo>
                  <a:close/>
                  <a:moveTo>
                    <a:pt x="2559" y="1200"/>
                  </a:moveTo>
                  <a:lnTo>
                    <a:pt x="2595" y="1200"/>
                  </a:lnTo>
                  <a:lnTo>
                    <a:pt x="2595" y="1218"/>
                  </a:lnTo>
                  <a:lnTo>
                    <a:pt x="2559" y="1218"/>
                  </a:lnTo>
                  <a:lnTo>
                    <a:pt x="2559" y="1200"/>
                  </a:lnTo>
                  <a:close/>
                  <a:moveTo>
                    <a:pt x="2752" y="1212"/>
                  </a:moveTo>
                  <a:lnTo>
                    <a:pt x="2795" y="1212"/>
                  </a:lnTo>
                  <a:lnTo>
                    <a:pt x="2795" y="1218"/>
                  </a:lnTo>
                  <a:lnTo>
                    <a:pt x="2752" y="1218"/>
                  </a:lnTo>
                  <a:lnTo>
                    <a:pt x="2752" y="1212"/>
                  </a:lnTo>
                  <a:close/>
                </a:path>
              </a:pathLst>
            </a:custGeom>
            <a:noFill/>
            <a:ln w="1905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56">
              <a:extLst>
                <a:ext uri="{FF2B5EF4-FFF2-40B4-BE49-F238E27FC236}">
                  <a16:creationId xmlns:a16="http://schemas.microsoft.com/office/drawing/2014/main" id="{DD491517-5048-485B-90AE-CB22C1994B00}"/>
                </a:ext>
              </a:extLst>
            </p:cNvPr>
            <p:cNvSpPr>
              <a:spLocks noEditPoints="1"/>
            </p:cNvSpPr>
            <p:nvPr/>
          </p:nvSpPr>
          <p:spPr bwMode="auto">
            <a:xfrm>
              <a:off x="8094663" y="1916113"/>
              <a:ext cx="4743450" cy="966788"/>
            </a:xfrm>
            <a:custGeom>
              <a:avLst/>
              <a:gdLst>
                <a:gd name="T0" fmla="*/ 36 w 2988"/>
                <a:gd name="T1" fmla="*/ 555 h 609"/>
                <a:gd name="T2" fmla="*/ 0 w 2988"/>
                <a:gd name="T3" fmla="*/ 609 h 609"/>
                <a:gd name="T4" fmla="*/ 199 w 2988"/>
                <a:gd name="T5" fmla="*/ 585 h 609"/>
                <a:gd name="T6" fmla="*/ 235 w 2988"/>
                <a:gd name="T7" fmla="*/ 609 h 609"/>
                <a:gd name="T8" fmla="*/ 199 w 2988"/>
                <a:gd name="T9" fmla="*/ 585 h 609"/>
                <a:gd name="T10" fmla="*/ 429 w 2988"/>
                <a:gd name="T11" fmla="*/ 537 h 609"/>
                <a:gd name="T12" fmla="*/ 393 w 2988"/>
                <a:gd name="T13" fmla="*/ 609 h 609"/>
                <a:gd name="T14" fmla="*/ 592 w 2988"/>
                <a:gd name="T15" fmla="*/ 416 h 609"/>
                <a:gd name="T16" fmla="*/ 629 w 2988"/>
                <a:gd name="T17" fmla="*/ 609 h 609"/>
                <a:gd name="T18" fmla="*/ 592 w 2988"/>
                <a:gd name="T19" fmla="*/ 416 h 609"/>
                <a:gd name="T20" fmla="*/ 822 w 2988"/>
                <a:gd name="T21" fmla="*/ 260 h 609"/>
                <a:gd name="T22" fmla="*/ 786 w 2988"/>
                <a:gd name="T23" fmla="*/ 609 h 609"/>
                <a:gd name="T24" fmla="*/ 985 w 2988"/>
                <a:gd name="T25" fmla="*/ 121 h 609"/>
                <a:gd name="T26" fmla="*/ 1022 w 2988"/>
                <a:gd name="T27" fmla="*/ 609 h 609"/>
                <a:gd name="T28" fmla="*/ 985 w 2988"/>
                <a:gd name="T29" fmla="*/ 121 h 609"/>
                <a:gd name="T30" fmla="*/ 1221 w 2988"/>
                <a:gd name="T31" fmla="*/ 30 h 609"/>
                <a:gd name="T32" fmla="*/ 1179 w 2988"/>
                <a:gd name="T33" fmla="*/ 609 h 609"/>
                <a:gd name="T34" fmla="*/ 1379 w 2988"/>
                <a:gd name="T35" fmla="*/ 0 h 609"/>
                <a:gd name="T36" fmla="*/ 1415 w 2988"/>
                <a:gd name="T37" fmla="*/ 609 h 609"/>
                <a:gd name="T38" fmla="*/ 1379 w 2988"/>
                <a:gd name="T39" fmla="*/ 0 h 609"/>
                <a:gd name="T40" fmla="*/ 1615 w 2988"/>
                <a:gd name="T41" fmla="*/ 30 h 609"/>
                <a:gd name="T42" fmla="*/ 1572 w 2988"/>
                <a:gd name="T43" fmla="*/ 609 h 609"/>
                <a:gd name="T44" fmla="*/ 1772 w 2988"/>
                <a:gd name="T45" fmla="*/ 103 h 609"/>
                <a:gd name="T46" fmla="*/ 1808 w 2988"/>
                <a:gd name="T47" fmla="*/ 609 h 609"/>
                <a:gd name="T48" fmla="*/ 1772 w 2988"/>
                <a:gd name="T49" fmla="*/ 103 h 609"/>
                <a:gd name="T50" fmla="*/ 2008 w 2988"/>
                <a:gd name="T51" fmla="*/ 181 h 609"/>
                <a:gd name="T52" fmla="*/ 1965 w 2988"/>
                <a:gd name="T53" fmla="*/ 609 h 609"/>
                <a:gd name="T54" fmla="*/ 2165 w 2988"/>
                <a:gd name="T55" fmla="*/ 284 h 609"/>
                <a:gd name="T56" fmla="*/ 2201 w 2988"/>
                <a:gd name="T57" fmla="*/ 609 h 609"/>
                <a:gd name="T58" fmla="*/ 2165 w 2988"/>
                <a:gd name="T59" fmla="*/ 284 h 609"/>
                <a:gd name="T60" fmla="*/ 2401 w 2988"/>
                <a:gd name="T61" fmla="*/ 374 h 609"/>
                <a:gd name="T62" fmla="*/ 2358 w 2988"/>
                <a:gd name="T63" fmla="*/ 609 h 609"/>
                <a:gd name="T64" fmla="*/ 2558 w 2988"/>
                <a:gd name="T65" fmla="*/ 447 h 609"/>
                <a:gd name="T66" fmla="*/ 2594 w 2988"/>
                <a:gd name="T67" fmla="*/ 609 h 609"/>
                <a:gd name="T68" fmla="*/ 2558 w 2988"/>
                <a:gd name="T69" fmla="*/ 447 h 609"/>
                <a:gd name="T70" fmla="*/ 2794 w 2988"/>
                <a:gd name="T71" fmla="*/ 513 h 609"/>
                <a:gd name="T72" fmla="*/ 2758 w 2988"/>
                <a:gd name="T73" fmla="*/ 609 h 609"/>
                <a:gd name="T74" fmla="*/ 2951 w 2988"/>
                <a:gd name="T75" fmla="*/ 561 h 609"/>
                <a:gd name="T76" fmla="*/ 2988 w 2988"/>
                <a:gd name="T77" fmla="*/ 609 h 609"/>
                <a:gd name="T78" fmla="*/ 2951 w 2988"/>
                <a:gd name="T79" fmla="*/ 561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988" h="609">
                  <a:moveTo>
                    <a:pt x="0" y="555"/>
                  </a:moveTo>
                  <a:lnTo>
                    <a:pt x="36" y="555"/>
                  </a:lnTo>
                  <a:lnTo>
                    <a:pt x="36" y="609"/>
                  </a:lnTo>
                  <a:lnTo>
                    <a:pt x="0" y="609"/>
                  </a:lnTo>
                  <a:lnTo>
                    <a:pt x="0" y="555"/>
                  </a:lnTo>
                  <a:close/>
                  <a:moveTo>
                    <a:pt x="199" y="585"/>
                  </a:moveTo>
                  <a:lnTo>
                    <a:pt x="235" y="585"/>
                  </a:lnTo>
                  <a:lnTo>
                    <a:pt x="235" y="609"/>
                  </a:lnTo>
                  <a:lnTo>
                    <a:pt x="199" y="609"/>
                  </a:lnTo>
                  <a:lnTo>
                    <a:pt x="199" y="585"/>
                  </a:lnTo>
                  <a:close/>
                  <a:moveTo>
                    <a:pt x="393" y="537"/>
                  </a:moveTo>
                  <a:lnTo>
                    <a:pt x="429" y="537"/>
                  </a:lnTo>
                  <a:lnTo>
                    <a:pt x="429" y="609"/>
                  </a:lnTo>
                  <a:lnTo>
                    <a:pt x="393" y="609"/>
                  </a:lnTo>
                  <a:lnTo>
                    <a:pt x="393" y="537"/>
                  </a:lnTo>
                  <a:close/>
                  <a:moveTo>
                    <a:pt x="592" y="416"/>
                  </a:moveTo>
                  <a:lnTo>
                    <a:pt x="629" y="416"/>
                  </a:lnTo>
                  <a:lnTo>
                    <a:pt x="629" y="609"/>
                  </a:lnTo>
                  <a:lnTo>
                    <a:pt x="592" y="609"/>
                  </a:lnTo>
                  <a:lnTo>
                    <a:pt x="592" y="416"/>
                  </a:lnTo>
                  <a:close/>
                  <a:moveTo>
                    <a:pt x="786" y="260"/>
                  </a:moveTo>
                  <a:lnTo>
                    <a:pt x="822" y="260"/>
                  </a:lnTo>
                  <a:lnTo>
                    <a:pt x="822" y="609"/>
                  </a:lnTo>
                  <a:lnTo>
                    <a:pt x="786" y="609"/>
                  </a:lnTo>
                  <a:lnTo>
                    <a:pt x="786" y="260"/>
                  </a:lnTo>
                  <a:close/>
                  <a:moveTo>
                    <a:pt x="985" y="121"/>
                  </a:moveTo>
                  <a:lnTo>
                    <a:pt x="1022" y="121"/>
                  </a:lnTo>
                  <a:lnTo>
                    <a:pt x="1022" y="609"/>
                  </a:lnTo>
                  <a:lnTo>
                    <a:pt x="985" y="609"/>
                  </a:lnTo>
                  <a:lnTo>
                    <a:pt x="985" y="121"/>
                  </a:lnTo>
                  <a:close/>
                  <a:moveTo>
                    <a:pt x="1179" y="30"/>
                  </a:moveTo>
                  <a:lnTo>
                    <a:pt x="1221" y="30"/>
                  </a:lnTo>
                  <a:lnTo>
                    <a:pt x="1221" y="609"/>
                  </a:lnTo>
                  <a:lnTo>
                    <a:pt x="1179" y="609"/>
                  </a:lnTo>
                  <a:lnTo>
                    <a:pt x="1179" y="30"/>
                  </a:lnTo>
                  <a:close/>
                  <a:moveTo>
                    <a:pt x="1379" y="0"/>
                  </a:moveTo>
                  <a:lnTo>
                    <a:pt x="1415" y="0"/>
                  </a:lnTo>
                  <a:lnTo>
                    <a:pt x="1415" y="609"/>
                  </a:lnTo>
                  <a:lnTo>
                    <a:pt x="1379" y="609"/>
                  </a:lnTo>
                  <a:lnTo>
                    <a:pt x="1379" y="0"/>
                  </a:lnTo>
                  <a:close/>
                  <a:moveTo>
                    <a:pt x="1572" y="30"/>
                  </a:moveTo>
                  <a:lnTo>
                    <a:pt x="1615" y="30"/>
                  </a:lnTo>
                  <a:lnTo>
                    <a:pt x="1615" y="609"/>
                  </a:lnTo>
                  <a:lnTo>
                    <a:pt x="1572" y="609"/>
                  </a:lnTo>
                  <a:lnTo>
                    <a:pt x="1572" y="30"/>
                  </a:lnTo>
                  <a:close/>
                  <a:moveTo>
                    <a:pt x="1772" y="103"/>
                  </a:moveTo>
                  <a:lnTo>
                    <a:pt x="1808" y="103"/>
                  </a:lnTo>
                  <a:lnTo>
                    <a:pt x="1808" y="609"/>
                  </a:lnTo>
                  <a:lnTo>
                    <a:pt x="1772" y="609"/>
                  </a:lnTo>
                  <a:lnTo>
                    <a:pt x="1772" y="103"/>
                  </a:lnTo>
                  <a:close/>
                  <a:moveTo>
                    <a:pt x="1965" y="181"/>
                  </a:moveTo>
                  <a:lnTo>
                    <a:pt x="2008" y="181"/>
                  </a:lnTo>
                  <a:lnTo>
                    <a:pt x="2008" y="609"/>
                  </a:lnTo>
                  <a:lnTo>
                    <a:pt x="1965" y="609"/>
                  </a:lnTo>
                  <a:lnTo>
                    <a:pt x="1965" y="181"/>
                  </a:lnTo>
                  <a:close/>
                  <a:moveTo>
                    <a:pt x="2165" y="284"/>
                  </a:moveTo>
                  <a:lnTo>
                    <a:pt x="2201" y="284"/>
                  </a:lnTo>
                  <a:lnTo>
                    <a:pt x="2201" y="609"/>
                  </a:lnTo>
                  <a:lnTo>
                    <a:pt x="2165" y="609"/>
                  </a:lnTo>
                  <a:lnTo>
                    <a:pt x="2165" y="284"/>
                  </a:lnTo>
                  <a:close/>
                  <a:moveTo>
                    <a:pt x="2358" y="374"/>
                  </a:moveTo>
                  <a:lnTo>
                    <a:pt x="2401" y="374"/>
                  </a:lnTo>
                  <a:lnTo>
                    <a:pt x="2401" y="609"/>
                  </a:lnTo>
                  <a:lnTo>
                    <a:pt x="2358" y="609"/>
                  </a:lnTo>
                  <a:lnTo>
                    <a:pt x="2358" y="374"/>
                  </a:lnTo>
                  <a:close/>
                  <a:moveTo>
                    <a:pt x="2558" y="447"/>
                  </a:moveTo>
                  <a:lnTo>
                    <a:pt x="2594" y="447"/>
                  </a:lnTo>
                  <a:lnTo>
                    <a:pt x="2594" y="609"/>
                  </a:lnTo>
                  <a:lnTo>
                    <a:pt x="2558" y="609"/>
                  </a:lnTo>
                  <a:lnTo>
                    <a:pt x="2558" y="447"/>
                  </a:lnTo>
                  <a:close/>
                  <a:moveTo>
                    <a:pt x="2758" y="513"/>
                  </a:moveTo>
                  <a:lnTo>
                    <a:pt x="2794" y="513"/>
                  </a:lnTo>
                  <a:lnTo>
                    <a:pt x="2794" y="609"/>
                  </a:lnTo>
                  <a:lnTo>
                    <a:pt x="2758" y="609"/>
                  </a:lnTo>
                  <a:lnTo>
                    <a:pt x="2758" y="513"/>
                  </a:lnTo>
                  <a:close/>
                  <a:moveTo>
                    <a:pt x="2951" y="561"/>
                  </a:moveTo>
                  <a:lnTo>
                    <a:pt x="2988" y="561"/>
                  </a:lnTo>
                  <a:lnTo>
                    <a:pt x="2988" y="609"/>
                  </a:lnTo>
                  <a:lnTo>
                    <a:pt x="2951" y="609"/>
                  </a:lnTo>
                  <a:lnTo>
                    <a:pt x="2951" y="561"/>
                  </a:lnTo>
                  <a:close/>
                </a:path>
              </a:pathLst>
            </a:custGeom>
            <a:solidFill>
              <a:srgbClr val="000D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57">
              <a:extLst>
                <a:ext uri="{FF2B5EF4-FFF2-40B4-BE49-F238E27FC236}">
                  <a16:creationId xmlns:a16="http://schemas.microsoft.com/office/drawing/2014/main" id="{03E21642-CE3D-4693-AB0E-6A7EFBED2C40}"/>
                </a:ext>
              </a:extLst>
            </p:cNvPr>
            <p:cNvSpPr>
              <a:spLocks noEditPoints="1"/>
            </p:cNvSpPr>
            <p:nvPr/>
          </p:nvSpPr>
          <p:spPr bwMode="auto">
            <a:xfrm>
              <a:off x="8094663" y="1916113"/>
              <a:ext cx="4743450" cy="966788"/>
            </a:xfrm>
            <a:custGeom>
              <a:avLst/>
              <a:gdLst>
                <a:gd name="T0" fmla="*/ 36 w 2988"/>
                <a:gd name="T1" fmla="*/ 555 h 609"/>
                <a:gd name="T2" fmla="*/ 0 w 2988"/>
                <a:gd name="T3" fmla="*/ 609 h 609"/>
                <a:gd name="T4" fmla="*/ 199 w 2988"/>
                <a:gd name="T5" fmla="*/ 585 h 609"/>
                <a:gd name="T6" fmla="*/ 235 w 2988"/>
                <a:gd name="T7" fmla="*/ 609 h 609"/>
                <a:gd name="T8" fmla="*/ 199 w 2988"/>
                <a:gd name="T9" fmla="*/ 585 h 609"/>
                <a:gd name="T10" fmla="*/ 429 w 2988"/>
                <a:gd name="T11" fmla="*/ 537 h 609"/>
                <a:gd name="T12" fmla="*/ 393 w 2988"/>
                <a:gd name="T13" fmla="*/ 609 h 609"/>
                <a:gd name="T14" fmla="*/ 592 w 2988"/>
                <a:gd name="T15" fmla="*/ 416 h 609"/>
                <a:gd name="T16" fmla="*/ 629 w 2988"/>
                <a:gd name="T17" fmla="*/ 609 h 609"/>
                <a:gd name="T18" fmla="*/ 592 w 2988"/>
                <a:gd name="T19" fmla="*/ 416 h 609"/>
                <a:gd name="T20" fmla="*/ 822 w 2988"/>
                <a:gd name="T21" fmla="*/ 260 h 609"/>
                <a:gd name="T22" fmla="*/ 786 w 2988"/>
                <a:gd name="T23" fmla="*/ 609 h 609"/>
                <a:gd name="T24" fmla="*/ 985 w 2988"/>
                <a:gd name="T25" fmla="*/ 121 h 609"/>
                <a:gd name="T26" fmla="*/ 1022 w 2988"/>
                <a:gd name="T27" fmla="*/ 609 h 609"/>
                <a:gd name="T28" fmla="*/ 985 w 2988"/>
                <a:gd name="T29" fmla="*/ 121 h 609"/>
                <a:gd name="T30" fmla="*/ 1221 w 2988"/>
                <a:gd name="T31" fmla="*/ 30 h 609"/>
                <a:gd name="T32" fmla="*/ 1179 w 2988"/>
                <a:gd name="T33" fmla="*/ 609 h 609"/>
                <a:gd name="T34" fmla="*/ 1379 w 2988"/>
                <a:gd name="T35" fmla="*/ 0 h 609"/>
                <a:gd name="T36" fmla="*/ 1415 w 2988"/>
                <a:gd name="T37" fmla="*/ 609 h 609"/>
                <a:gd name="T38" fmla="*/ 1379 w 2988"/>
                <a:gd name="T39" fmla="*/ 0 h 609"/>
                <a:gd name="T40" fmla="*/ 1615 w 2988"/>
                <a:gd name="T41" fmla="*/ 30 h 609"/>
                <a:gd name="T42" fmla="*/ 1572 w 2988"/>
                <a:gd name="T43" fmla="*/ 609 h 609"/>
                <a:gd name="T44" fmla="*/ 1772 w 2988"/>
                <a:gd name="T45" fmla="*/ 103 h 609"/>
                <a:gd name="T46" fmla="*/ 1808 w 2988"/>
                <a:gd name="T47" fmla="*/ 609 h 609"/>
                <a:gd name="T48" fmla="*/ 1772 w 2988"/>
                <a:gd name="T49" fmla="*/ 103 h 609"/>
                <a:gd name="T50" fmla="*/ 2008 w 2988"/>
                <a:gd name="T51" fmla="*/ 181 h 609"/>
                <a:gd name="T52" fmla="*/ 1965 w 2988"/>
                <a:gd name="T53" fmla="*/ 609 h 609"/>
                <a:gd name="T54" fmla="*/ 2165 w 2988"/>
                <a:gd name="T55" fmla="*/ 284 h 609"/>
                <a:gd name="T56" fmla="*/ 2201 w 2988"/>
                <a:gd name="T57" fmla="*/ 609 h 609"/>
                <a:gd name="T58" fmla="*/ 2165 w 2988"/>
                <a:gd name="T59" fmla="*/ 284 h 609"/>
                <a:gd name="T60" fmla="*/ 2401 w 2988"/>
                <a:gd name="T61" fmla="*/ 374 h 609"/>
                <a:gd name="T62" fmla="*/ 2358 w 2988"/>
                <a:gd name="T63" fmla="*/ 609 h 609"/>
                <a:gd name="T64" fmla="*/ 2558 w 2988"/>
                <a:gd name="T65" fmla="*/ 447 h 609"/>
                <a:gd name="T66" fmla="*/ 2594 w 2988"/>
                <a:gd name="T67" fmla="*/ 609 h 609"/>
                <a:gd name="T68" fmla="*/ 2558 w 2988"/>
                <a:gd name="T69" fmla="*/ 447 h 609"/>
                <a:gd name="T70" fmla="*/ 2794 w 2988"/>
                <a:gd name="T71" fmla="*/ 513 h 609"/>
                <a:gd name="T72" fmla="*/ 2758 w 2988"/>
                <a:gd name="T73" fmla="*/ 609 h 609"/>
                <a:gd name="T74" fmla="*/ 2951 w 2988"/>
                <a:gd name="T75" fmla="*/ 561 h 609"/>
                <a:gd name="T76" fmla="*/ 2988 w 2988"/>
                <a:gd name="T77" fmla="*/ 609 h 609"/>
                <a:gd name="T78" fmla="*/ 2951 w 2988"/>
                <a:gd name="T79" fmla="*/ 561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988" h="609">
                  <a:moveTo>
                    <a:pt x="0" y="555"/>
                  </a:moveTo>
                  <a:lnTo>
                    <a:pt x="36" y="555"/>
                  </a:lnTo>
                  <a:lnTo>
                    <a:pt x="36" y="609"/>
                  </a:lnTo>
                  <a:lnTo>
                    <a:pt x="0" y="609"/>
                  </a:lnTo>
                  <a:lnTo>
                    <a:pt x="0" y="555"/>
                  </a:lnTo>
                  <a:close/>
                  <a:moveTo>
                    <a:pt x="199" y="585"/>
                  </a:moveTo>
                  <a:lnTo>
                    <a:pt x="235" y="585"/>
                  </a:lnTo>
                  <a:lnTo>
                    <a:pt x="235" y="609"/>
                  </a:lnTo>
                  <a:lnTo>
                    <a:pt x="199" y="609"/>
                  </a:lnTo>
                  <a:lnTo>
                    <a:pt x="199" y="585"/>
                  </a:lnTo>
                  <a:close/>
                  <a:moveTo>
                    <a:pt x="393" y="537"/>
                  </a:moveTo>
                  <a:lnTo>
                    <a:pt x="429" y="537"/>
                  </a:lnTo>
                  <a:lnTo>
                    <a:pt x="429" y="609"/>
                  </a:lnTo>
                  <a:lnTo>
                    <a:pt x="393" y="609"/>
                  </a:lnTo>
                  <a:lnTo>
                    <a:pt x="393" y="537"/>
                  </a:lnTo>
                  <a:close/>
                  <a:moveTo>
                    <a:pt x="592" y="416"/>
                  </a:moveTo>
                  <a:lnTo>
                    <a:pt x="629" y="416"/>
                  </a:lnTo>
                  <a:lnTo>
                    <a:pt x="629" y="609"/>
                  </a:lnTo>
                  <a:lnTo>
                    <a:pt x="592" y="609"/>
                  </a:lnTo>
                  <a:lnTo>
                    <a:pt x="592" y="416"/>
                  </a:lnTo>
                  <a:close/>
                  <a:moveTo>
                    <a:pt x="786" y="260"/>
                  </a:moveTo>
                  <a:lnTo>
                    <a:pt x="822" y="260"/>
                  </a:lnTo>
                  <a:lnTo>
                    <a:pt x="822" y="609"/>
                  </a:lnTo>
                  <a:lnTo>
                    <a:pt x="786" y="609"/>
                  </a:lnTo>
                  <a:lnTo>
                    <a:pt x="786" y="260"/>
                  </a:lnTo>
                  <a:close/>
                  <a:moveTo>
                    <a:pt x="985" y="121"/>
                  </a:moveTo>
                  <a:lnTo>
                    <a:pt x="1022" y="121"/>
                  </a:lnTo>
                  <a:lnTo>
                    <a:pt x="1022" y="609"/>
                  </a:lnTo>
                  <a:lnTo>
                    <a:pt x="985" y="609"/>
                  </a:lnTo>
                  <a:lnTo>
                    <a:pt x="985" y="121"/>
                  </a:lnTo>
                  <a:close/>
                  <a:moveTo>
                    <a:pt x="1179" y="30"/>
                  </a:moveTo>
                  <a:lnTo>
                    <a:pt x="1221" y="30"/>
                  </a:lnTo>
                  <a:lnTo>
                    <a:pt x="1221" y="609"/>
                  </a:lnTo>
                  <a:lnTo>
                    <a:pt x="1179" y="609"/>
                  </a:lnTo>
                  <a:lnTo>
                    <a:pt x="1179" y="30"/>
                  </a:lnTo>
                  <a:close/>
                  <a:moveTo>
                    <a:pt x="1379" y="0"/>
                  </a:moveTo>
                  <a:lnTo>
                    <a:pt x="1415" y="0"/>
                  </a:lnTo>
                  <a:lnTo>
                    <a:pt x="1415" y="609"/>
                  </a:lnTo>
                  <a:lnTo>
                    <a:pt x="1379" y="609"/>
                  </a:lnTo>
                  <a:lnTo>
                    <a:pt x="1379" y="0"/>
                  </a:lnTo>
                  <a:close/>
                  <a:moveTo>
                    <a:pt x="1572" y="30"/>
                  </a:moveTo>
                  <a:lnTo>
                    <a:pt x="1615" y="30"/>
                  </a:lnTo>
                  <a:lnTo>
                    <a:pt x="1615" y="609"/>
                  </a:lnTo>
                  <a:lnTo>
                    <a:pt x="1572" y="609"/>
                  </a:lnTo>
                  <a:lnTo>
                    <a:pt x="1572" y="30"/>
                  </a:lnTo>
                  <a:close/>
                  <a:moveTo>
                    <a:pt x="1772" y="103"/>
                  </a:moveTo>
                  <a:lnTo>
                    <a:pt x="1808" y="103"/>
                  </a:lnTo>
                  <a:lnTo>
                    <a:pt x="1808" y="609"/>
                  </a:lnTo>
                  <a:lnTo>
                    <a:pt x="1772" y="609"/>
                  </a:lnTo>
                  <a:lnTo>
                    <a:pt x="1772" y="103"/>
                  </a:lnTo>
                  <a:close/>
                  <a:moveTo>
                    <a:pt x="1965" y="181"/>
                  </a:moveTo>
                  <a:lnTo>
                    <a:pt x="2008" y="181"/>
                  </a:lnTo>
                  <a:lnTo>
                    <a:pt x="2008" y="609"/>
                  </a:lnTo>
                  <a:lnTo>
                    <a:pt x="1965" y="609"/>
                  </a:lnTo>
                  <a:lnTo>
                    <a:pt x="1965" y="181"/>
                  </a:lnTo>
                  <a:close/>
                  <a:moveTo>
                    <a:pt x="2165" y="284"/>
                  </a:moveTo>
                  <a:lnTo>
                    <a:pt x="2201" y="284"/>
                  </a:lnTo>
                  <a:lnTo>
                    <a:pt x="2201" y="609"/>
                  </a:lnTo>
                  <a:lnTo>
                    <a:pt x="2165" y="609"/>
                  </a:lnTo>
                  <a:lnTo>
                    <a:pt x="2165" y="284"/>
                  </a:lnTo>
                  <a:close/>
                  <a:moveTo>
                    <a:pt x="2358" y="374"/>
                  </a:moveTo>
                  <a:lnTo>
                    <a:pt x="2401" y="374"/>
                  </a:lnTo>
                  <a:lnTo>
                    <a:pt x="2401" y="609"/>
                  </a:lnTo>
                  <a:lnTo>
                    <a:pt x="2358" y="609"/>
                  </a:lnTo>
                  <a:lnTo>
                    <a:pt x="2358" y="374"/>
                  </a:lnTo>
                  <a:close/>
                  <a:moveTo>
                    <a:pt x="2558" y="447"/>
                  </a:moveTo>
                  <a:lnTo>
                    <a:pt x="2594" y="447"/>
                  </a:lnTo>
                  <a:lnTo>
                    <a:pt x="2594" y="609"/>
                  </a:lnTo>
                  <a:lnTo>
                    <a:pt x="2558" y="609"/>
                  </a:lnTo>
                  <a:lnTo>
                    <a:pt x="2558" y="447"/>
                  </a:lnTo>
                  <a:close/>
                  <a:moveTo>
                    <a:pt x="2758" y="513"/>
                  </a:moveTo>
                  <a:lnTo>
                    <a:pt x="2794" y="513"/>
                  </a:lnTo>
                  <a:lnTo>
                    <a:pt x="2794" y="609"/>
                  </a:lnTo>
                  <a:lnTo>
                    <a:pt x="2758" y="609"/>
                  </a:lnTo>
                  <a:lnTo>
                    <a:pt x="2758" y="513"/>
                  </a:lnTo>
                  <a:close/>
                  <a:moveTo>
                    <a:pt x="2951" y="561"/>
                  </a:moveTo>
                  <a:lnTo>
                    <a:pt x="2988" y="561"/>
                  </a:lnTo>
                  <a:lnTo>
                    <a:pt x="2988" y="609"/>
                  </a:lnTo>
                  <a:lnTo>
                    <a:pt x="2951" y="609"/>
                  </a:lnTo>
                  <a:lnTo>
                    <a:pt x="2951" y="561"/>
                  </a:lnTo>
                  <a:close/>
                </a:path>
              </a:pathLst>
            </a:custGeom>
            <a:noFill/>
            <a:ln w="1905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58">
              <a:extLst>
                <a:ext uri="{FF2B5EF4-FFF2-40B4-BE49-F238E27FC236}">
                  <a16:creationId xmlns:a16="http://schemas.microsoft.com/office/drawing/2014/main" id="{D5270743-2229-4D86-BB2B-C7F3E6905DA9}"/>
                </a:ext>
              </a:extLst>
            </p:cNvPr>
            <p:cNvSpPr>
              <a:spLocks noEditPoints="1"/>
            </p:cNvSpPr>
            <p:nvPr/>
          </p:nvSpPr>
          <p:spPr bwMode="auto">
            <a:xfrm>
              <a:off x="8151813" y="1255713"/>
              <a:ext cx="5376862" cy="1627188"/>
            </a:xfrm>
            <a:custGeom>
              <a:avLst/>
              <a:gdLst>
                <a:gd name="T0" fmla="*/ 42 w 3387"/>
                <a:gd name="T1" fmla="*/ 1019 h 1025"/>
                <a:gd name="T2" fmla="*/ 0 w 3387"/>
                <a:gd name="T3" fmla="*/ 1025 h 1025"/>
                <a:gd name="T4" fmla="*/ 199 w 3387"/>
                <a:gd name="T5" fmla="*/ 989 h 1025"/>
                <a:gd name="T6" fmla="*/ 236 w 3387"/>
                <a:gd name="T7" fmla="*/ 1025 h 1025"/>
                <a:gd name="T8" fmla="*/ 199 w 3387"/>
                <a:gd name="T9" fmla="*/ 989 h 1025"/>
                <a:gd name="T10" fmla="*/ 435 w 3387"/>
                <a:gd name="T11" fmla="*/ 923 h 1025"/>
                <a:gd name="T12" fmla="*/ 393 w 3387"/>
                <a:gd name="T13" fmla="*/ 1025 h 1025"/>
                <a:gd name="T14" fmla="*/ 593 w 3387"/>
                <a:gd name="T15" fmla="*/ 778 h 1025"/>
                <a:gd name="T16" fmla="*/ 629 w 3387"/>
                <a:gd name="T17" fmla="*/ 1025 h 1025"/>
                <a:gd name="T18" fmla="*/ 593 w 3387"/>
                <a:gd name="T19" fmla="*/ 778 h 1025"/>
                <a:gd name="T20" fmla="*/ 829 w 3387"/>
                <a:gd name="T21" fmla="*/ 549 h 1025"/>
                <a:gd name="T22" fmla="*/ 786 w 3387"/>
                <a:gd name="T23" fmla="*/ 1025 h 1025"/>
                <a:gd name="T24" fmla="*/ 986 w 3387"/>
                <a:gd name="T25" fmla="*/ 284 h 1025"/>
                <a:gd name="T26" fmla="*/ 1022 w 3387"/>
                <a:gd name="T27" fmla="*/ 1025 h 1025"/>
                <a:gd name="T28" fmla="*/ 986 w 3387"/>
                <a:gd name="T29" fmla="*/ 284 h 1025"/>
                <a:gd name="T30" fmla="*/ 1222 w 3387"/>
                <a:gd name="T31" fmla="*/ 91 h 1025"/>
                <a:gd name="T32" fmla="*/ 1185 w 3387"/>
                <a:gd name="T33" fmla="*/ 1025 h 1025"/>
                <a:gd name="T34" fmla="*/ 1379 w 3387"/>
                <a:gd name="T35" fmla="*/ 0 h 1025"/>
                <a:gd name="T36" fmla="*/ 1415 w 3387"/>
                <a:gd name="T37" fmla="*/ 1025 h 1025"/>
                <a:gd name="T38" fmla="*/ 1379 w 3387"/>
                <a:gd name="T39" fmla="*/ 0 h 1025"/>
                <a:gd name="T40" fmla="*/ 1615 w 3387"/>
                <a:gd name="T41" fmla="*/ 24 h 1025"/>
                <a:gd name="T42" fmla="*/ 1579 w 3387"/>
                <a:gd name="T43" fmla="*/ 1025 h 1025"/>
                <a:gd name="T44" fmla="*/ 1772 w 3387"/>
                <a:gd name="T45" fmla="*/ 163 h 1025"/>
                <a:gd name="T46" fmla="*/ 1808 w 3387"/>
                <a:gd name="T47" fmla="*/ 1025 h 1025"/>
                <a:gd name="T48" fmla="*/ 1772 w 3387"/>
                <a:gd name="T49" fmla="*/ 163 h 1025"/>
                <a:gd name="T50" fmla="*/ 2008 w 3387"/>
                <a:gd name="T51" fmla="*/ 356 h 1025"/>
                <a:gd name="T52" fmla="*/ 1972 w 3387"/>
                <a:gd name="T53" fmla="*/ 1025 h 1025"/>
                <a:gd name="T54" fmla="*/ 2165 w 3387"/>
                <a:gd name="T55" fmla="*/ 537 h 1025"/>
                <a:gd name="T56" fmla="*/ 2202 w 3387"/>
                <a:gd name="T57" fmla="*/ 1025 h 1025"/>
                <a:gd name="T58" fmla="*/ 2165 w 3387"/>
                <a:gd name="T59" fmla="*/ 537 h 1025"/>
                <a:gd name="T60" fmla="*/ 2401 w 3387"/>
                <a:gd name="T61" fmla="*/ 682 h 1025"/>
                <a:gd name="T62" fmla="*/ 2365 w 3387"/>
                <a:gd name="T63" fmla="*/ 1025 h 1025"/>
                <a:gd name="T64" fmla="*/ 2558 w 3387"/>
                <a:gd name="T65" fmla="*/ 790 h 1025"/>
                <a:gd name="T66" fmla="*/ 2601 w 3387"/>
                <a:gd name="T67" fmla="*/ 1025 h 1025"/>
                <a:gd name="T68" fmla="*/ 2558 w 3387"/>
                <a:gd name="T69" fmla="*/ 790 h 1025"/>
                <a:gd name="T70" fmla="*/ 2794 w 3387"/>
                <a:gd name="T71" fmla="*/ 881 h 1025"/>
                <a:gd name="T72" fmla="*/ 2758 w 3387"/>
                <a:gd name="T73" fmla="*/ 1025 h 1025"/>
                <a:gd name="T74" fmla="*/ 2952 w 3387"/>
                <a:gd name="T75" fmla="*/ 941 h 1025"/>
                <a:gd name="T76" fmla="*/ 2994 w 3387"/>
                <a:gd name="T77" fmla="*/ 1025 h 1025"/>
                <a:gd name="T78" fmla="*/ 2952 w 3387"/>
                <a:gd name="T79" fmla="*/ 941 h 1025"/>
                <a:gd name="T80" fmla="*/ 3187 w 3387"/>
                <a:gd name="T81" fmla="*/ 983 h 1025"/>
                <a:gd name="T82" fmla="*/ 3151 w 3387"/>
                <a:gd name="T83" fmla="*/ 1025 h 1025"/>
                <a:gd name="T84" fmla="*/ 3345 w 3387"/>
                <a:gd name="T85" fmla="*/ 1007 h 1025"/>
                <a:gd name="T86" fmla="*/ 3387 w 3387"/>
                <a:gd name="T87" fmla="*/ 1025 h 1025"/>
                <a:gd name="T88" fmla="*/ 3345 w 3387"/>
                <a:gd name="T89" fmla="*/ 1007 h 1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387" h="1025">
                  <a:moveTo>
                    <a:pt x="0" y="1019"/>
                  </a:moveTo>
                  <a:lnTo>
                    <a:pt x="42" y="1019"/>
                  </a:lnTo>
                  <a:lnTo>
                    <a:pt x="42" y="1025"/>
                  </a:lnTo>
                  <a:lnTo>
                    <a:pt x="0" y="1025"/>
                  </a:lnTo>
                  <a:lnTo>
                    <a:pt x="0" y="1019"/>
                  </a:lnTo>
                  <a:close/>
                  <a:moveTo>
                    <a:pt x="199" y="989"/>
                  </a:moveTo>
                  <a:lnTo>
                    <a:pt x="236" y="989"/>
                  </a:lnTo>
                  <a:lnTo>
                    <a:pt x="236" y="1025"/>
                  </a:lnTo>
                  <a:lnTo>
                    <a:pt x="199" y="1025"/>
                  </a:lnTo>
                  <a:lnTo>
                    <a:pt x="199" y="989"/>
                  </a:lnTo>
                  <a:close/>
                  <a:moveTo>
                    <a:pt x="393" y="923"/>
                  </a:moveTo>
                  <a:lnTo>
                    <a:pt x="435" y="923"/>
                  </a:lnTo>
                  <a:lnTo>
                    <a:pt x="435" y="1025"/>
                  </a:lnTo>
                  <a:lnTo>
                    <a:pt x="393" y="1025"/>
                  </a:lnTo>
                  <a:lnTo>
                    <a:pt x="393" y="923"/>
                  </a:lnTo>
                  <a:close/>
                  <a:moveTo>
                    <a:pt x="593" y="778"/>
                  </a:moveTo>
                  <a:lnTo>
                    <a:pt x="629" y="778"/>
                  </a:lnTo>
                  <a:lnTo>
                    <a:pt x="629" y="1025"/>
                  </a:lnTo>
                  <a:lnTo>
                    <a:pt x="593" y="1025"/>
                  </a:lnTo>
                  <a:lnTo>
                    <a:pt x="593" y="778"/>
                  </a:lnTo>
                  <a:close/>
                  <a:moveTo>
                    <a:pt x="786" y="549"/>
                  </a:moveTo>
                  <a:lnTo>
                    <a:pt x="829" y="549"/>
                  </a:lnTo>
                  <a:lnTo>
                    <a:pt x="829" y="1025"/>
                  </a:lnTo>
                  <a:lnTo>
                    <a:pt x="786" y="1025"/>
                  </a:lnTo>
                  <a:lnTo>
                    <a:pt x="786" y="549"/>
                  </a:lnTo>
                  <a:close/>
                  <a:moveTo>
                    <a:pt x="986" y="284"/>
                  </a:moveTo>
                  <a:lnTo>
                    <a:pt x="1022" y="284"/>
                  </a:lnTo>
                  <a:lnTo>
                    <a:pt x="1022" y="1025"/>
                  </a:lnTo>
                  <a:lnTo>
                    <a:pt x="986" y="1025"/>
                  </a:lnTo>
                  <a:lnTo>
                    <a:pt x="986" y="284"/>
                  </a:lnTo>
                  <a:close/>
                  <a:moveTo>
                    <a:pt x="1185" y="91"/>
                  </a:moveTo>
                  <a:lnTo>
                    <a:pt x="1222" y="91"/>
                  </a:lnTo>
                  <a:lnTo>
                    <a:pt x="1222" y="1025"/>
                  </a:lnTo>
                  <a:lnTo>
                    <a:pt x="1185" y="1025"/>
                  </a:lnTo>
                  <a:lnTo>
                    <a:pt x="1185" y="91"/>
                  </a:lnTo>
                  <a:close/>
                  <a:moveTo>
                    <a:pt x="1379" y="0"/>
                  </a:moveTo>
                  <a:lnTo>
                    <a:pt x="1415" y="0"/>
                  </a:lnTo>
                  <a:lnTo>
                    <a:pt x="1415" y="1025"/>
                  </a:lnTo>
                  <a:lnTo>
                    <a:pt x="1379" y="1025"/>
                  </a:lnTo>
                  <a:lnTo>
                    <a:pt x="1379" y="0"/>
                  </a:lnTo>
                  <a:close/>
                  <a:moveTo>
                    <a:pt x="1579" y="24"/>
                  </a:moveTo>
                  <a:lnTo>
                    <a:pt x="1615" y="24"/>
                  </a:lnTo>
                  <a:lnTo>
                    <a:pt x="1615" y="1025"/>
                  </a:lnTo>
                  <a:lnTo>
                    <a:pt x="1579" y="1025"/>
                  </a:lnTo>
                  <a:lnTo>
                    <a:pt x="1579" y="24"/>
                  </a:lnTo>
                  <a:close/>
                  <a:moveTo>
                    <a:pt x="1772" y="163"/>
                  </a:moveTo>
                  <a:lnTo>
                    <a:pt x="1808" y="163"/>
                  </a:lnTo>
                  <a:lnTo>
                    <a:pt x="1808" y="1025"/>
                  </a:lnTo>
                  <a:lnTo>
                    <a:pt x="1772" y="1025"/>
                  </a:lnTo>
                  <a:lnTo>
                    <a:pt x="1772" y="163"/>
                  </a:lnTo>
                  <a:close/>
                  <a:moveTo>
                    <a:pt x="1972" y="356"/>
                  </a:moveTo>
                  <a:lnTo>
                    <a:pt x="2008" y="356"/>
                  </a:lnTo>
                  <a:lnTo>
                    <a:pt x="2008" y="1025"/>
                  </a:lnTo>
                  <a:lnTo>
                    <a:pt x="1972" y="1025"/>
                  </a:lnTo>
                  <a:lnTo>
                    <a:pt x="1972" y="356"/>
                  </a:lnTo>
                  <a:close/>
                  <a:moveTo>
                    <a:pt x="2165" y="537"/>
                  </a:moveTo>
                  <a:lnTo>
                    <a:pt x="2202" y="537"/>
                  </a:lnTo>
                  <a:lnTo>
                    <a:pt x="2202" y="1025"/>
                  </a:lnTo>
                  <a:lnTo>
                    <a:pt x="2165" y="1025"/>
                  </a:lnTo>
                  <a:lnTo>
                    <a:pt x="2165" y="537"/>
                  </a:lnTo>
                  <a:close/>
                  <a:moveTo>
                    <a:pt x="2365" y="682"/>
                  </a:moveTo>
                  <a:lnTo>
                    <a:pt x="2401" y="682"/>
                  </a:lnTo>
                  <a:lnTo>
                    <a:pt x="2401" y="1025"/>
                  </a:lnTo>
                  <a:lnTo>
                    <a:pt x="2365" y="1025"/>
                  </a:lnTo>
                  <a:lnTo>
                    <a:pt x="2365" y="682"/>
                  </a:lnTo>
                  <a:close/>
                  <a:moveTo>
                    <a:pt x="2558" y="790"/>
                  </a:moveTo>
                  <a:lnTo>
                    <a:pt x="2601" y="790"/>
                  </a:lnTo>
                  <a:lnTo>
                    <a:pt x="2601" y="1025"/>
                  </a:lnTo>
                  <a:lnTo>
                    <a:pt x="2558" y="1025"/>
                  </a:lnTo>
                  <a:lnTo>
                    <a:pt x="2558" y="790"/>
                  </a:lnTo>
                  <a:close/>
                  <a:moveTo>
                    <a:pt x="2758" y="881"/>
                  </a:moveTo>
                  <a:lnTo>
                    <a:pt x="2794" y="881"/>
                  </a:lnTo>
                  <a:lnTo>
                    <a:pt x="2794" y="1025"/>
                  </a:lnTo>
                  <a:lnTo>
                    <a:pt x="2758" y="1025"/>
                  </a:lnTo>
                  <a:lnTo>
                    <a:pt x="2758" y="881"/>
                  </a:lnTo>
                  <a:close/>
                  <a:moveTo>
                    <a:pt x="2952" y="941"/>
                  </a:moveTo>
                  <a:lnTo>
                    <a:pt x="2994" y="941"/>
                  </a:lnTo>
                  <a:lnTo>
                    <a:pt x="2994" y="1025"/>
                  </a:lnTo>
                  <a:lnTo>
                    <a:pt x="2952" y="1025"/>
                  </a:lnTo>
                  <a:lnTo>
                    <a:pt x="2952" y="941"/>
                  </a:lnTo>
                  <a:close/>
                  <a:moveTo>
                    <a:pt x="3151" y="983"/>
                  </a:moveTo>
                  <a:lnTo>
                    <a:pt x="3187" y="983"/>
                  </a:lnTo>
                  <a:lnTo>
                    <a:pt x="3187" y="1025"/>
                  </a:lnTo>
                  <a:lnTo>
                    <a:pt x="3151" y="1025"/>
                  </a:lnTo>
                  <a:lnTo>
                    <a:pt x="3151" y="983"/>
                  </a:lnTo>
                  <a:close/>
                  <a:moveTo>
                    <a:pt x="3345" y="1007"/>
                  </a:moveTo>
                  <a:lnTo>
                    <a:pt x="3387" y="1007"/>
                  </a:lnTo>
                  <a:lnTo>
                    <a:pt x="3387" y="1025"/>
                  </a:lnTo>
                  <a:lnTo>
                    <a:pt x="3345" y="1025"/>
                  </a:lnTo>
                  <a:lnTo>
                    <a:pt x="3345" y="1007"/>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59">
              <a:extLst>
                <a:ext uri="{FF2B5EF4-FFF2-40B4-BE49-F238E27FC236}">
                  <a16:creationId xmlns:a16="http://schemas.microsoft.com/office/drawing/2014/main" id="{AB7F72C7-F0F4-4A57-B911-98C3DEB0C865}"/>
                </a:ext>
              </a:extLst>
            </p:cNvPr>
            <p:cNvSpPr>
              <a:spLocks noEditPoints="1"/>
            </p:cNvSpPr>
            <p:nvPr/>
          </p:nvSpPr>
          <p:spPr bwMode="auto">
            <a:xfrm>
              <a:off x="8151813" y="1255713"/>
              <a:ext cx="5376862" cy="1627188"/>
            </a:xfrm>
            <a:custGeom>
              <a:avLst/>
              <a:gdLst>
                <a:gd name="T0" fmla="*/ 42 w 3387"/>
                <a:gd name="T1" fmla="*/ 1019 h 1025"/>
                <a:gd name="T2" fmla="*/ 0 w 3387"/>
                <a:gd name="T3" fmla="*/ 1025 h 1025"/>
                <a:gd name="T4" fmla="*/ 199 w 3387"/>
                <a:gd name="T5" fmla="*/ 989 h 1025"/>
                <a:gd name="T6" fmla="*/ 236 w 3387"/>
                <a:gd name="T7" fmla="*/ 1025 h 1025"/>
                <a:gd name="T8" fmla="*/ 199 w 3387"/>
                <a:gd name="T9" fmla="*/ 989 h 1025"/>
                <a:gd name="T10" fmla="*/ 435 w 3387"/>
                <a:gd name="T11" fmla="*/ 923 h 1025"/>
                <a:gd name="T12" fmla="*/ 393 w 3387"/>
                <a:gd name="T13" fmla="*/ 1025 h 1025"/>
                <a:gd name="T14" fmla="*/ 593 w 3387"/>
                <a:gd name="T15" fmla="*/ 778 h 1025"/>
                <a:gd name="T16" fmla="*/ 629 w 3387"/>
                <a:gd name="T17" fmla="*/ 1025 h 1025"/>
                <a:gd name="T18" fmla="*/ 593 w 3387"/>
                <a:gd name="T19" fmla="*/ 778 h 1025"/>
                <a:gd name="T20" fmla="*/ 829 w 3387"/>
                <a:gd name="T21" fmla="*/ 549 h 1025"/>
                <a:gd name="T22" fmla="*/ 786 w 3387"/>
                <a:gd name="T23" fmla="*/ 1025 h 1025"/>
                <a:gd name="T24" fmla="*/ 986 w 3387"/>
                <a:gd name="T25" fmla="*/ 284 h 1025"/>
                <a:gd name="T26" fmla="*/ 1022 w 3387"/>
                <a:gd name="T27" fmla="*/ 1025 h 1025"/>
                <a:gd name="T28" fmla="*/ 986 w 3387"/>
                <a:gd name="T29" fmla="*/ 284 h 1025"/>
                <a:gd name="T30" fmla="*/ 1222 w 3387"/>
                <a:gd name="T31" fmla="*/ 91 h 1025"/>
                <a:gd name="T32" fmla="*/ 1185 w 3387"/>
                <a:gd name="T33" fmla="*/ 1025 h 1025"/>
                <a:gd name="T34" fmla="*/ 1379 w 3387"/>
                <a:gd name="T35" fmla="*/ 0 h 1025"/>
                <a:gd name="T36" fmla="*/ 1415 w 3387"/>
                <a:gd name="T37" fmla="*/ 1025 h 1025"/>
                <a:gd name="T38" fmla="*/ 1379 w 3387"/>
                <a:gd name="T39" fmla="*/ 0 h 1025"/>
                <a:gd name="T40" fmla="*/ 1615 w 3387"/>
                <a:gd name="T41" fmla="*/ 24 h 1025"/>
                <a:gd name="T42" fmla="*/ 1579 w 3387"/>
                <a:gd name="T43" fmla="*/ 1025 h 1025"/>
                <a:gd name="T44" fmla="*/ 1772 w 3387"/>
                <a:gd name="T45" fmla="*/ 163 h 1025"/>
                <a:gd name="T46" fmla="*/ 1808 w 3387"/>
                <a:gd name="T47" fmla="*/ 1025 h 1025"/>
                <a:gd name="T48" fmla="*/ 1772 w 3387"/>
                <a:gd name="T49" fmla="*/ 163 h 1025"/>
                <a:gd name="T50" fmla="*/ 2008 w 3387"/>
                <a:gd name="T51" fmla="*/ 356 h 1025"/>
                <a:gd name="T52" fmla="*/ 1972 w 3387"/>
                <a:gd name="T53" fmla="*/ 1025 h 1025"/>
                <a:gd name="T54" fmla="*/ 2165 w 3387"/>
                <a:gd name="T55" fmla="*/ 537 h 1025"/>
                <a:gd name="T56" fmla="*/ 2202 w 3387"/>
                <a:gd name="T57" fmla="*/ 1025 h 1025"/>
                <a:gd name="T58" fmla="*/ 2165 w 3387"/>
                <a:gd name="T59" fmla="*/ 537 h 1025"/>
                <a:gd name="T60" fmla="*/ 2401 w 3387"/>
                <a:gd name="T61" fmla="*/ 682 h 1025"/>
                <a:gd name="T62" fmla="*/ 2365 w 3387"/>
                <a:gd name="T63" fmla="*/ 1025 h 1025"/>
                <a:gd name="T64" fmla="*/ 2558 w 3387"/>
                <a:gd name="T65" fmla="*/ 790 h 1025"/>
                <a:gd name="T66" fmla="*/ 2601 w 3387"/>
                <a:gd name="T67" fmla="*/ 1025 h 1025"/>
                <a:gd name="T68" fmla="*/ 2558 w 3387"/>
                <a:gd name="T69" fmla="*/ 790 h 1025"/>
                <a:gd name="T70" fmla="*/ 2794 w 3387"/>
                <a:gd name="T71" fmla="*/ 881 h 1025"/>
                <a:gd name="T72" fmla="*/ 2758 w 3387"/>
                <a:gd name="T73" fmla="*/ 1025 h 1025"/>
                <a:gd name="T74" fmla="*/ 2952 w 3387"/>
                <a:gd name="T75" fmla="*/ 941 h 1025"/>
                <a:gd name="T76" fmla="*/ 2994 w 3387"/>
                <a:gd name="T77" fmla="*/ 1025 h 1025"/>
                <a:gd name="T78" fmla="*/ 2952 w 3387"/>
                <a:gd name="T79" fmla="*/ 941 h 1025"/>
                <a:gd name="T80" fmla="*/ 3187 w 3387"/>
                <a:gd name="T81" fmla="*/ 983 h 1025"/>
                <a:gd name="T82" fmla="*/ 3151 w 3387"/>
                <a:gd name="T83" fmla="*/ 1025 h 1025"/>
                <a:gd name="T84" fmla="*/ 3345 w 3387"/>
                <a:gd name="T85" fmla="*/ 1007 h 1025"/>
                <a:gd name="T86" fmla="*/ 3387 w 3387"/>
                <a:gd name="T87" fmla="*/ 1025 h 1025"/>
                <a:gd name="T88" fmla="*/ 3345 w 3387"/>
                <a:gd name="T89" fmla="*/ 1007 h 1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387" h="1025">
                  <a:moveTo>
                    <a:pt x="0" y="1019"/>
                  </a:moveTo>
                  <a:lnTo>
                    <a:pt x="42" y="1019"/>
                  </a:lnTo>
                  <a:lnTo>
                    <a:pt x="42" y="1025"/>
                  </a:lnTo>
                  <a:lnTo>
                    <a:pt x="0" y="1025"/>
                  </a:lnTo>
                  <a:lnTo>
                    <a:pt x="0" y="1019"/>
                  </a:lnTo>
                  <a:close/>
                  <a:moveTo>
                    <a:pt x="199" y="989"/>
                  </a:moveTo>
                  <a:lnTo>
                    <a:pt x="236" y="989"/>
                  </a:lnTo>
                  <a:lnTo>
                    <a:pt x="236" y="1025"/>
                  </a:lnTo>
                  <a:lnTo>
                    <a:pt x="199" y="1025"/>
                  </a:lnTo>
                  <a:lnTo>
                    <a:pt x="199" y="989"/>
                  </a:lnTo>
                  <a:close/>
                  <a:moveTo>
                    <a:pt x="393" y="923"/>
                  </a:moveTo>
                  <a:lnTo>
                    <a:pt x="435" y="923"/>
                  </a:lnTo>
                  <a:lnTo>
                    <a:pt x="435" y="1025"/>
                  </a:lnTo>
                  <a:lnTo>
                    <a:pt x="393" y="1025"/>
                  </a:lnTo>
                  <a:lnTo>
                    <a:pt x="393" y="923"/>
                  </a:lnTo>
                  <a:close/>
                  <a:moveTo>
                    <a:pt x="593" y="778"/>
                  </a:moveTo>
                  <a:lnTo>
                    <a:pt x="629" y="778"/>
                  </a:lnTo>
                  <a:lnTo>
                    <a:pt x="629" y="1025"/>
                  </a:lnTo>
                  <a:lnTo>
                    <a:pt x="593" y="1025"/>
                  </a:lnTo>
                  <a:lnTo>
                    <a:pt x="593" y="778"/>
                  </a:lnTo>
                  <a:close/>
                  <a:moveTo>
                    <a:pt x="786" y="549"/>
                  </a:moveTo>
                  <a:lnTo>
                    <a:pt x="829" y="549"/>
                  </a:lnTo>
                  <a:lnTo>
                    <a:pt x="829" y="1025"/>
                  </a:lnTo>
                  <a:lnTo>
                    <a:pt x="786" y="1025"/>
                  </a:lnTo>
                  <a:lnTo>
                    <a:pt x="786" y="549"/>
                  </a:lnTo>
                  <a:close/>
                  <a:moveTo>
                    <a:pt x="986" y="284"/>
                  </a:moveTo>
                  <a:lnTo>
                    <a:pt x="1022" y="284"/>
                  </a:lnTo>
                  <a:lnTo>
                    <a:pt x="1022" y="1025"/>
                  </a:lnTo>
                  <a:lnTo>
                    <a:pt x="986" y="1025"/>
                  </a:lnTo>
                  <a:lnTo>
                    <a:pt x="986" y="284"/>
                  </a:lnTo>
                  <a:close/>
                  <a:moveTo>
                    <a:pt x="1185" y="91"/>
                  </a:moveTo>
                  <a:lnTo>
                    <a:pt x="1222" y="91"/>
                  </a:lnTo>
                  <a:lnTo>
                    <a:pt x="1222" y="1025"/>
                  </a:lnTo>
                  <a:lnTo>
                    <a:pt x="1185" y="1025"/>
                  </a:lnTo>
                  <a:lnTo>
                    <a:pt x="1185" y="91"/>
                  </a:lnTo>
                  <a:close/>
                  <a:moveTo>
                    <a:pt x="1379" y="0"/>
                  </a:moveTo>
                  <a:lnTo>
                    <a:pt x="1415" y="0"/>
                  </a:lnTo>
                  <a:lnTo>
                    <a:pt x="1415" y="1025"/>
                  </a:lnTo>
                  <a:lnTo>
                    <a:pt x="1379" y="1025"/>
                  </a:lnTo>
                  <a:lnTo>
                    <a:pt x="1379" y="0"/>
                  </a:lnTo>
                  <a:close/>
                  <a:moveTo>
                    <a:pt x="1579" y="24"/>
                  </a:moveTo>
                  <a:lnTo>
                    <a:pt x="1615" y="24"/>
                  </a:lnTo>
                  <a:lnTo>
                    <a:pt x="1615" y="1025"/>
                  </a:lnTo>
                  <a:lnTo>
                    <a:pt x="1579" y="1025"/>
                  </a:lnTo>
                  <a:lnTo>
                    <a:pt x="1579" y="24"/>
                  </a:lnTo>
                  <a:close/>
                  <a:moveTo>
                    <a:pt x="1772" y="163"/>
                  </a:moveTo>
                  <a:lnTo>
                    <a:pt x="1808" y="163"/>
                  </a:lnTo>
                  <a:lnTo>
                    <a:pt x="1808" y="1025"/>
                  </a:lnTo>
                  <a:lnTo>
                    <a:pt x="1772" y="1025"/>
                  </a:lnTo>
                  <a:lnTo>
                    <a:pt x="1772" y="163"/>
                  </a:lnTo>
                  <a:close/>
                  <a:moveTo>
                    <a:pt x="1972" y="356"/>
                  </a:moveTo>
                  <a:lnTo>
                    <a:pt x="2008" y="356"/>
                  </a:lnTo>
                  <a:lnTo>
                    <a:pt x="2008" y="1025"/>
                  </a:lnTo>
                  <a:lnTo>
                    <a:pt x="1972" y="1025"/>
                  </a:lnTo>
                  <a:lnTo>
                    <a:pt x="1972" y="356"/>
                  </a:lnTo>
                  <a:close/>
                  <a:moveTo>
                    <a:pt x="2165" y="537"/>
                  </a:moveTo>
                  <a:lnTo>
                    <a:pt x="2202" y="537"/>
                  </a:lnTo>
                  <a:lnTo>
                    <a:pt x="2202" y="1025"/>
                  </a:lnTo>
                  <a:lnTo>
                    <a:pt x="2165" y="1025"/>
                  </a:lnTo>
                  <a:lnTo>
                    <a:pt x="2165" y="537"/>
                  </a:lnTo>
                  <a:close/>
                  <a:moveTo>
                    <a:pt x="2365" y="682"/>
                  </a:moveTo>
                  <a:lnTo>
                    <a:pt x="2401" y="682"/>
                  </a:lnTo>
                  <a:lnTo>
                    <a:pt x="2401" y="1025"/>
                  </a:lnTo>
                  <a:lnTo>
                    <a:pt x="2365" y="1025"/>
                  </a:lnTo>
                  <a:lnTo>
                    <a:pt x="2365" y="682"/>
                  </a:lnTo>
                  <a:close/>
                  <a:moveTo>
                    <a:pt x="2558" y="790"/>
                  </a:moveTo>
                  <a:lnTo>
                    <a:pt x="2601" y="790"/>
                  </a:lnTo>
                  <a:lnTo>
                    <a:pt x="2601" y="1025"/>
                  </a:lnTo>
                  <a:lnTo>
                    <a:pt x="2558" y="1025"/>
                  </a:lnTo>
                  <a:lnTo>
                    <a:pt x="2558" y="790"/>
                  </a:lnTo>
                  <a:close/>
                  <a:moveTo>
                    <a:pt x="2758" y="881"/>
                  </a:moveTo>
                  <a:lnTo>
                    <a:pt x="2794" y="881"/>
                  </a:lnTo>
                  <a:lnTo>
                    <a:pt x="2794" y="1025"/>
                  </a:lnTo>
                  <a:lnTo>
                    <a:pt x="2758" y="1025"/>
                  </a:lnTo>
                  <a:lnTo>
                    <a:pt x="2758" y="881"/>
                  </a:lnTo>
                  <a:close/>
                  <a:moveTo>
                    <a:pt x="2952" y="941"/>
                  </a:moveTo>
                  <a:lnTo>
                    <a:pt x="2994" y="941"/>
                  </a:lnTo>
                  <a:lnTo>
                    <a:pt x="2994" y="1025"/>
                  </a:lnTo>
                  <a:lnTo>
                    <a:pt x="2952" y="1025"/>
                  </a:lnTo>
                  <a:lnTo>
                    <a:pt x="2952" y="941"/>
                  </a:lnTo>
                  <a:close/>
                  <a:moveTo>
                    <a:pt x="3151" y="983"/>
                  </a:moveTo>
                  <a:lnTo>
                    <a:pt x="3187" y="983"/>
                  </a:lnTo>
                  <a:lnTo>
                    <a:pt x="3187" y="1025"/>
                  </a:lnTo>
                  <a:lnTo>
                    <a:pt x="3151" y="1025"/>
                  </a:lnTo>
                  <a:lnTo>
                    <a:pt x="3151" y="983"/>
                  </a:lnTo>
                  <a:close/>
                  <a:moveTo>
                    <a:pt x="3345" y="1007"/>
                  </a:moveTo>
                  <a:lnTo>
                    <a:pt x="3387" y="1007"/>
                  </a:lnTo>
                  <a:lnTo>
                    <a:pt x="3387" y="1025"/>
                  </a:lnTo>
                  <a:lnTo>
                    <a:pt x="3345" y="1025"/>
                  </a:lnTo>
                  <a:lnTo>
                    <a:pt x="3345" y="1007"/>
                  </a:lnTo>
                  <a:close/>
                </a:path>
              </a:pathLst>
            </a:custGeom>
            <a:noFill/>
            <a:ln w="1905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Line 60">
              <a:extLst>
                <a:ext uri="{FF2B5EF4-FFF2-40B4-BE49-F238E27FC236}">
                  <a16:creationId xmlns:a16="http://schemas.microsoft.com/office/drawing/2014/main" id="{69FF9210-14F6-4DD5-BB04-E651B4FA8EFE}"/>
                </a:ext>
              </a:extLst>
            </p:cNvPr>
            <p:cNvSpPr>
              <a:spLocks noChangeShapeType="1"/>
            </p:cNvSpPr>
            <p:nvPr/>
          </p:nvSpPr>
          <p:spPr bwMode="auto">
            <a:xfrm flipV="1">
              <a:off x="7969251" y="863601"/>
              <a:ext cx="0" cy="2019300"/>
            </a:xfrm>
            <a:prstGeom prst="line">
              <a:avLst/>
            </a:prstGeom>
            <a:noFill/>
            <a:ln w="19050"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61">
              <a:extLst>
                <a:ext uri="{FF2B5EF4-FFF2-40B4-BE49-F238E27FC236}">
                  <a16:creationId xmlns:a16="http://schemas.microsoft.com/office/drawing/2014/main" id="{EDD7AF00-A4A2-4CF7-BAB7-41AAC16B9DFA}"/>
                </a:ext>
              </a:extLst>
            </p:cNvPr>
            <p:cNvSpPr>
              <a:spLocks noEditPoints="1"/>
            </p:cNvSpPr>
            <p:nvPr/>
          </p:nvSpPr>
          <p:spPr bwMode="auto">
            <a:xfrm>
              <a:off x="7912101" y="863601"/>
              <a:ext cx="57150" cy="2019300"/>
            </a:xfrm>
            <a:custGeom>
              <a:avLst/>
              <a:gdLst>
                <a:gd name="T0" fmla="*/ 0 w 36"/>
                <a:gd name="T1" fmla="*/ 1272 h 1272"/>
                <a:gd name="T2" fmla="*/ 36 w 36"/>
                <a:gd name="T3" fmla="*/ 1272 h 1272"/>
                <a:gd name="T4" fmla="*/ 0 w 36"/>
                <a:gd name="T5" fmla="*/ 1019 h 1272"/>
                <a:gd name="T6" fmla="*/ 36 w 36"/>
                <a:gd name="T7" fmla="*/ 1019 h 1272"/>
                <a:gd name="T8" fmla="*/ 0 w 36"/>
                <a:gd name="T9" fmla="*/ 766 h 1272"/>
                <a:gd name="T10" fmla="*/ 36 w 36"/>
                <a:gd name="T11" fmla="*/ 766 h 1272"/>
                <a:gd name="T12" fmla="*/ 0 w 36"/>
                <a:gd name="T13" fmla="*/ 513 h 1272"/>
                <a:gd name="T14" fmla="*/ 36 w 36"/>
                <a:gd name="T15" fmla="*/ 513 h 1272"/>
                <a:gd name="T16" fmla="*/ 0 w 36"/>
                <a:gd name="T17" fmla="*/ 253 h 1272"/>
                <a:gd name="T18" fmla="*/ 36 w 36"/>
                <a:gd name="T19" fmla="*/ 253 h 1272"/>
                <a:gd name="T20" fmla="*/ 0 w 36"/>
                <a:gd name="T21" fmla="*/ 0 h 1272"/>
                <a:gd name="T22" fmla="*/ 36 w 36"/>
                <a:gd name="T23" fmla="*/ 0 h 1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6" h="1272">
                  <a:moveTo>
                    <a:pt x="0" y="1272"/>
                  </a:moveTo>
                  <a:lnTo>
                    <a:pt x="36" y="1272"/>
                  </a:lnTo>
                  <a:moveTo>
                    <a:pt x="0" y="1019"/>
                  </a:moveTo>
                  <a:lnTo>
                    <a:pt x="36" y="1019"/>
                  </a:lnTo>
                  <a:moveTo>
                    <a:pt x="0" y="766"/>
                  </a:moveTo>
                  <a:lnTo>
                    <a:pt x="36" y="766"/>
                  </a:lnTo>
                  <a:moveTo>
                    <a:pt x="0" y="513"/>
                  </a:moveTo>
                  <a:lnTo>
                    <a:pt x="36" y="513"/>
                  </a:lnTo>
                  <a:moveTo>
                    <a:pt x="0" y="253"/>
                  </a:moveTo>
                  <a:lnTo>
                    <a:pt x="36" y="253"/>
                  </a:lnTo>
                  <a:moveTo>
                    <a:pt x="0" y="0"/>
                  </a:moveTo>
                  <a:lnTo>
                    <a:pt x="36" y="0"/>
                  </a:lnTo>
                </a:path>
              </a:pathLst>
            </a:custGeom>
            <a:noFill/>
            <a:ln w="1905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Line 62">
              <a:extLst>
                <a:ext uri="{FF2B5EF4-FFF2-40B4-BE49-F238E27FC236}">
                  <a16:creationId xmlns:a16="http://schemas.microsoft.com/office/drawing/2014/main" id="{3DF2FEFA-8BFE-4DC1-A234-5EE255A1705C}"/>
                </a:ext>
              </a:extLst>
            </p:cNvPr>
            <p:cNvSpPr>
              <a:spLocks noChangeShapeType="1"/>
            </p:cNvSpPr>
            <p:nvPr/>
          </p:nvSpPr>
          <p:spPr bwMode="auto">
            <a:xfrm>
              <a:off x="7969251" y="2882901"/>
              <a:ext cx="5626100" cy="0"/>
            </a:xfrm>
            <a:prstGeom prst="line">
              <a:avLst/>
            </a:prstGeom>
            <a:noFill/>
            <a:ln w="19050"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63">
              <a:extLst>
                <a:ext uri="{FF2B5EF4-FFF2-40B4-BE49-F238E27FC236}">
                  <a16:creationId xmlns:a16="http://schemas.microsoft.com/office/drawing/2014/main" id="{B538501F-D7A5-47A1-AE13-F29F94997C08}"/>
                </a:ext>
              </a:extLst>
            </p:cNvPr>
            <p:cNvSpPr>
              <a:spLocks noEditPoints="1"/>
            </p:cNvSpPr>
            <p:nvPr/>
          </p:nvSpPr>
          <p:spPr bwMode="auto">
            <a:xfrm>
              <a:off x="7969251" y="2882901"/>
              <a:ext cx="5626100" cy="58738"/>
            </a:xfrm>
            <a:custGeom>
              <a:avLst/>
              <a:gdLst>
                <a:gd name="T0" fmla="*/ 0 w 3544"/>
                <a:gd name="T1" fmla="*/ 0 h 37"/>
                <a:gd name="T2" fmla="*/ 0 w 3544"/>
                <a:gd name="T3" fmla="*/ 37 h 37"/>
                <a:gd name="T4" fmla="*/ 194 w 3544"/>
                <a:gd name="T5" fmla="*/ 0 h 37"/>
                <a:gd name="T6" fmla="*/ 194 w 3544"/>
                <a:gd name="T7" fmla="*/ 37 h 37"/>
                <a:gd name="T8" fmla="*/ 393 w 3544"/>
                <a:gd name="T9" fmla="*/ 0 h 37"/>
                <a:gd name="T10" fmla="*/ 393 w 3544"/>
                <a:gd name="T11" fmla="*/ 37 h 37"/>
                <a:gd name="T12" fmla="*/ 593 w 3544"/>
                <a:gd name="T13" fmla="*/ 0 h 37"/>
                <a:gd name="T14" fmla="*/ 593 w 3544"/>
                <a:gd name="T15" fmla="*/ 37 h 37"/>
                <a:gd name="T16" fmla="*/ 786 w 3544"/>
                <a:gd name="T17" fmla="*/ 0 h 37"/>
                <a:gd name="T18" fmla="*/ 786 w 3544"/>
                <a:gd name="T19" fmla="*/ 37 h 37"/>
                <a:gd name="T20" fmla="*/ 986 w 3544"/>
                <a:gd name="T21" fmla="*/ 0 h 37"/>
                <a:gd name="T22" fmla="*/ 986 w 3544"/>
                <a:gd name="T23" fmla="*/ 37 h 37"/>
                <a:gd name="T24" fmla="*/ 1179 w 3544"/>
                <a:gd name="T25" fmla="*/ 0 h 37"/>
                <a:gd name="T26" fmla="*/ 1179 w 3544"/>
                <a:gd name="T27" fmla="*/ 37 h 37"/>
                <a:gd name="T28" fmla="*/ 1379 w 3544"/>
                <a:gd name="T29" fmla="*/ 0 h 37"/>
                <a:gd name="T30" fmla="*/ 1379 w 3544"/>
                <a:gd name="T31" fmla="*/ 37 h 37"/>
                <a:gd name="T32" fmla="*/ 1573 w 3544"/>
                <a:gd name="T33" fmla="*/ 0 h 37"/>
                <a:gd name="T34" fmla="*/ 1573 w 3544"/>
                <a:gd name="T35" fmla="*/ 37 h 37"/>
                <a:gd name="T36" fmla="*/ 1772 w 3544"/>
                <a:gd name="T37" fmla="*/ 0 h 37"/>
                <a:gd name="T38" fmla="*/ 1772 w 3544"/>
                <a:gd name="T39" fmla="*/ 37 h 37"/>
                <a:gd name="T40" fmla="*/ 1966 w 3544"/>
                <a:gd name="T41" fmla="*/ 0 h 37"/>
                <a:gd name="T42" fmla="*/ 1966 w 3544"/>
                <a:gd name="T43" fmla="*/ 37 h 37"/>
                <a:gd name="T44" fmla="*/ 2165 w 3544"/>
                <a:gd name="T45" fmla="*/ 0 h 37"/>
                <a:gd name="T46" fmla="*/ 2165 w 3544"/>
                <a:gd name="T47" fmla="*/ 37 h 37"/>
                <a:gd name="T48" fmla="*/ 2359 w 3544"/>
                <a:gd name="T49" fmla="*/ 0 h 37"/>
                <a:gd name="T50" fmla="*/ 2359 w 3544"/>
                <a:gd name="T51" fmla="*/ 37 h 37"/>
                <a:gd name="T52" fmla="*/ 2558 w 3544"/>
                <a:gd name="T53" fmla="*/ 0 h 37"/>
                <a:gd name="T54" fmla="*/ 2558 w 3544"/>
                <a:gd name="T55" fmla="*/ 37 h 37"/>
                <a:gd name="T56" fmla="*/ 2752 w 3544"/>
                <a:gd name="T57" fmla="*/ 0 h 37"/>
                <a:gd name="T58" fmla="*/ 2752 w 3544"/>
                <a:gd name="T59" fmla="*/ 37 h 37"/>
                <a:gd name="T60" fmla="*/ 2952 w 3544"/>
                <a:gd name="T61" fmla="*/ 0 h 37"/>
                <a:gd name="T62" fmla="*/ 2952 w 3544"/>
                <a:gd name="T63" fmla="*/ 37 h 37"/>
                <a:gd name="T64" fmla="*/ 3145 w 3544"/>
                <a:gd name="T65" fmla="*/ 0 h 37"/>
                <a:gd name="T66" fmla="*/ 3145 w 3544"/>
                <a:gd name="T67" fmla="*/ 37 h 37"/>
                <a:gd name="T68" fmla="*/ 3345 w 3544"/>
                <a:gd name="T69" fmla="*/ 0 h 37"/>
                <a:gd name="T70" fmla="*/ 3345 w 3544"/>
                <a:gd name="T71" fmla="*/ 37 h 37"/>
                <a:gd name="T72" fmla="*/ 3544 w 3544"/>
                <a:gd name="T73" fmla="*/ 0 h 37"/>
                <a:gd name="T74" fmla="*/ 3544 w 3544"/>
                <a:gd name="T75"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544" h="37">
                  <a:moveTo>
                    <a:pt x="0" y="0"/>
                  </a:moveTo>
                  <a:lnTo>
                    <a:pt x="0" y="37"/>
                  </a:lnTo>
                  <a:moveTo>
                    <a:pt x="194" y="0"/>
                  </a:moveTo>
                  <a:lnTo>
                    <a:pt x="194" y="37"/>
                  </a:lnTo>
                  <a:moveTo>
                    <a:pt x="393" y="0"/>
                  </a:moveTo>
                  <a:lnTo>
                    <a:pt x="393" y="37"/>
                  </a:lnTo>
                  <a:moveTo>
                    <a:pt x="593" y="0"/>
                  </a:moveTo>
                  <a:lnTo>
                    <a:pt x="593" y="37"/>
                  </a:lnTo>
                  <a:moveTo>
                    <a:pt x="786" y="0"/>
                  </a:moveTo>
                  <a:lnTo>
                    <a:pt x="786" y="37"/>
                  </a:lnTo>
                  <a:moveTo>
                    <a:pt x="986" y="0"/>
                  </a:moveTo>
                  <a:lnTo>
                    <a:pt x="986" y="37"/>
                  </a:lnTo>
                  <a:moveTo>
                    <a:pt x="1179" y="0"/>
                  </a:moveTo>
                  <a:lnTo>
                    <a:pt x="1179" y="37"/>
                  </a:lnTo>
                  <a:moveTo>
                    <a:pt x="1379" y="0"/>
                  </a:moveTo>
                  <a:lnTo>
                    <a:pt x="1379" y="37"/>
                  </a:lnTo>
                  <a:moveTo>
                    <a:pt x="1573" y="0"/>
                  </a:moveTo>
                  <a:lnTo>
                    <a:pt x="1573" y="37"/>
                  </a:lnTo>
                  <a:moveTo>
                    <a:pt x="1772" y="0"/>
                  </a:moveTo>
                  <a:lnTo>
                    <a:pt x="1772" y="37"/>
                  </a:lnTo>
                  <a:moveTo>
                    <a:pt x="1966" y="0"/>
                  </a:moveTo>
                  <a:lnTo>
                    <a:pt x="1966" y="37"/>
                  </a:lnTo>
                  <a:moveTo>
                    <a:pt x="2165" y="0"/>
                  </a:moveTo>
                  <a:lnTo>
                    <a:pt x="2165" y="37"/>
                  </a:lnTo>
                  <a:moveTo>
                    <a:pt x="2359" y="0"/>
                  </a:moveTo>
                  <a:lnTo>
                    <a:pt x="2359" y="37"/>
                  </a:lnTo>
                  <a:moveTo>
                    <a:pt x="2558" y="0"/>
                  </a:moveTo>
                  <a:lnTo>
                    <a:pt x="2558" y="37"/>
                  </a:lnTo>
                  <a:moveTo>
                    <a:pt x="2752" y="0"/>
                  </a:moveTo>
                  <a:lnTo>
                    <a:pt x="2752" y="37"/>
                  </a:lnTo>
                  <a:moveTo>
                    <a:pt x="2952" y="0"/>
                  </a:moveTo>
                  <a:lnTo>
                    <a:pt x="2952" y="37"/>
                  </a:lnTo>
                  <a:moveTo>
                    <a:pt x="3145" y="0"/>
                  </a:moveTo>
                  <a:lnTo>
                    <a:pt x="3145" y="37"/>
                  </a:lnTo>
                  <a:moveTo>
                    <a:pt x="3345" y="0"/>
                  </a:moveTo>
                  <a:lnTo>
                    <a:pt x="3345" y="37"/>
                  </a:lnTo>
                  <a:moveTo>
                    <a:pt x="3544" y="0"/>
                  </a:moveTo>
                  <a:lnTo>
                    <a:pt x="3544" y="37"/>
                  </a:lnTo>
                </a:path>
              </a:pathLst>
            </a:custGeom>
            <a:noFill/>
            <a:ln w="1905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Rectangle 64">
              <a:extLst>
                <a:ext uri="{FF2B5EF4-FFF2-40B4-BE49-F238E27FC236}">
                  <a16:creationId xmlns:a16="http://schemas.microsoft.com/office/drawing/2014/main" id="{4715AD5E-ED51-436C-9B8A-D13113BBA733}"/>
                </a:ext>
              </a:extLst>
            </p:cNvPr>
            <p:cNvSpPr>
              <a:spLocks noChangeArrowheads="1"/>
            </p:cNvSpPr>
            <p:nvPr/>
          </p:nvSpPr>
          <p:spPr bwMode="auto">
            <a:xfrm>
              <a:off x="7720013" y="2776538"/>
              <a:ext cx="201612"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rgbClr val="000000"/>
                  </a:solidFill>
                  <a:effectLst/>
                  <a:latin typeface="Arial" panose="020B0604020202020204" pitchFamily="34" charset="0"/>
                </a:rPr>
                <a:t>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0" name="Rectangle 65">
              <a:extLst>
                <a:ext uri="{FF2B5EF4-FFF2-40B4-BE49-F238E27FC236}">
                  <a16:creationId xmlns:a16="http://schemas.microsoft.com/office/drawing/2014/main" id="{A0D96EED-5C78-42A4-B4AA-CE2832C8B13A}"/>
                </a:ext>
              </a:extLst>
            </p:cNvPr>
            <p:cNvSpPr>
              <a:spLocks noChangeArrowheads="1"/>
            </p:cNvSpPr>
            <p:nvPr/>
          </p:nvSpPr>
          <p:spPr bwMode="auto">
            <a:xfrm>
              <a:off x="7720013" y="2374901"/>
              <a:ext cx="201612"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rgbClr val="000000"/>
                  </a:solidFill>
                  <a:effectLst/>
                  <a:latin typeface="Arial" panose="020B060402020202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1" name="Rectangle 66">
              <a:extLst>
                <a:ext uri="{FF2B5EF4-FFF2-40B4-BE49-F238E27FC236}">
                  <a16:creationId xmlns:a16="http://schemas.microsoft.com/office/drawing/2014/main" id="{BA664599-3AF2-42BA-A730-E7C2363B1D37}"/>
                </a:ext>
              </a:extLst>
            </p:cNvPr>
            <p:cNvSpPr>
              <a:spLocks noChangeArrowheads="1"/>
            </p:cNvSpPr>
            <p:nvPr/>
          </p:nvSpPr>
          <p:spPr bwMode="auto">
            <a:xfrm>
              <a:off x="7720013" y="1970088"/>
              <a:ext cx="201612"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rgbClr val="000000"/>
                  </a:solidFill>
                  <a:effectLst/>
                  <a:latin typeface="Arial" panose="020B0604020202020204" pitchFamily="34" charset="0"/>
                </a:rPr>
                <a:t>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2" name="Rectangle 67">
              <a:extLst>
                <a:ext uri="{FF2B5EF4-FFF2-40B4-BE49-F238E27FC236}">
                  <a16:creationId xmlns:a16="http://schemas.microsoft.com/office/drawing/2014/main" id="{0B17FDCE-F4B4-44B2-8423-83860FBB8F62}"/>
                </a:ext>
              </a:extLst>
            </p:cNvPr>
            <p:cNvSpPr>
              <a:spLocks noChangeArrowheads="1"/>
            </p:cNvSpPr>
            <p:nvPr/>
          </p:nvSpPr>
          <p:spPr bwMode="auto">
            <a:xfrm>
              <a:off x="7720013" y="1563688"/>
              <a:ext cx="201612"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rgbClr val="000000"/>
                  </a:solidFill>
                  <a:effectLst/>
                  <a:latin typeface="Arial" panose="020B0604020202020204" pitchFamily="34" charset="0"/>
                </a:rPr>
                <a:t>6</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3" name="Rectangle 68">
              <a:extLst>
                <a:ext uri="{FF2B5EF4-FFF2-40B4-BE49-F238E27FC236}">
                  <a16:creationId xmlns:a16="http://schemas.microsoft.com/office/drawing/2014/main" id="{FCE69AA6-7E8C-40F4-AFCF-C839647299AA}"/>
                </a:ext>
              </a:extLst>
            </p:cNvPr>
            <p:cNvSpPr>
              <a:spLocks noChangeArrowheads="1"/>
            </p:cNvSpPr>
            <p:nvPr/>
          </p:nvSpPr>
          <p:spPr bwMode="auto">
            <a:xfrm>
              <a:off x="7720013" y="1158876"/>
              <a:ext cx="201612"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rgbClr val="000000"/>
                  </a:solidFill>
                  <a:effectLst/>
                  <a:latin typeface="Arial" panose="020B0604020202020204" pitchFamily="34" charset="0"/>
                </a:rPr>
                <a:t>8</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4" name="Rectangle 69">
              <a:extLst>
                <a:ext uri="{FF2B5EF4-FFF2-40B4-BE49-F238E27FC236}">
                  <a16:creationId xmlns:a16="http://schemas.microsoft.com/office/drawing/2014/main" id="{D436556C-365E-426C-92B7-2E2D4E643608}"/>
                </a:ext>
              </a:extLst>
            </p:cNvPr>
            <p:cNvSpPr>
              <a:spLocks noChangeArrowheads="1"/>
            </p:cNvSpPr>
            <p:nvPr/>
          </p:nvSpPr>
          <p:spPr bwMode="auto">
            <a:xfrm>
              <a:off x="7620001" y="757238"/>
              <a:ext cx="30797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rgbClr val="000000"/>
                  </a:solidFill>
                  <a:effectLst/>
                  <a:latin typeface="Arial" panose="020B0604020202020204" pitchFamily="34" charset="0"/>
                </a:rPr>
                <a:t>10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5" name="Rectangle 89">
              <a:extLst>
                <a:ext uri="{FF2B5EF4-FFF2-40B4-BE49-F238E27FC236}">
                  <a16:creationId xmlns:a16="http://schemas.microsoft.com/office/drawing/2014/main" id="{05301A05-4079-4BC7-804C-868FAA279D7A}"/>
                </a:ext>
              </a:extLst>
            </p:cNvPr>
            <p:cNvSpPr>
              <a:spLocks noChangeArrowheads="1"/>
            </p:cNvSpPr>
            <p:nvPr/>
          </p:nvSpPr>
          <p:spPr bwMode="auto">
            <a:xfrm>
              <a:off x="9383733" y="3258393"/>
              <a:ext cx="3273443" cy="265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400" b="1" dirty="0">
                  <a:solidFill>
                    <a:srgbClr val="000000"/>
                  </a:solidFill>
                </a:rPr>
                <a:t>Oxy</a:t>
              </a:r>
              <a:r>
                <a:rPr lang="en-US" altLang="en-US" sz="1400" b="1" dirty="0">
                  <a:solidFill>
                    <a:schemeClr val="tx2"/>
                  </a:solidFill>
                </a:rPr>
                <a:t>gen-containing </a:t>
              </a:r>
              <a:r>
                <a:rPr kumimoji="0" lang="en-US" altLang="en-US" sz="1400" b="1" i="0" u="none" strike="noStrike" cap="none" normalizeH="0" baseline="0" dirty="0">
                  <a:ln>
                    <a:noFill/>
                  </a:ln>
                  <a:solidFill>
                    <a:schemeClr val="tx2"/>
                  </a:solidFill>
                  <a:effectLst/>
                  <a:latin typeface="Arial" panose="020B0604020202020204" pitchFamily="34" charset="0"/>
                </a:rPr>
                <a:t> </a:t>
              </a:r>
              <a:r>
                <a:rPr kumimoji="0" lang="en-US" altLang="en-US" sz="1400" b="1" i="0" u="none" strike="noStrike" cap="none" normalizeH="0" baseline="0" dirty="0">
                  <a:ln>
                    <a:noFill/>
                  </a:ln>
                  <a:solidFill>
                    <a:srgbClr val="000000"/>
                  </a:solidFill>
                  <a:effectLst/>
                  <a:latin typeface="Arial" panose="020B0604020202020204" pitchFamily="34" charset="0"/>
                </a:rPr>
                <a:t>Compounds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6" name="Rectangle 90">
              <a:extLst>
                <a:ext uri="{FF2B5EF4-FFF2-40B4-BE49-F238E27FC236}">
                  <a16:creationId xmlns:a16="http://schemas.microsoft.com/office/drawing/2014/main" id="{F175AA93-38AC-484C-A100-5FBEF9F1CA94}"/>
                </a:ext>
              </a:extLst>
            </p:cNvPr>
            <p:cNvSpPr>
              <a:spLocks noChangeArrowheads="1"/>
            </p:cNvSpPr>
            <p:nvPr/>
          </p:nvSpPr>
          <p:spPr bwMode="auto">
            <a:xfrm>
              <a:off x="9502949" y="640890"/>
              <a:ext cx="255557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kumimoji="0" lang="en-US" altLang="en-US" sz="1600" b="1" i="0" u="none" strike="noStrike" cap="none" normalizeH="0" baseline="0" dirty="0">
                  <a:ln>
                    <a:noFill/>
                  </a:ln>
                  <a:solidFill>
                    <a:srgbClr val="000000"/>
                  </a:solidFill>
                  <a:effectLst/>
                  <a:latin typeface="Arial" panose="020B0604020202020204" pitchFamily="34" charset="0"/>
                </a:rPr>
                <a:t>Water-Soluble</a:t>
              </a:r>
              <a:r>
                <a:rPr lang="en-US" sz="1600" b="1" dirty="0">
                  <a:cs typeface="Arial" panose="020B0604020202020204" pitchFamily="34" charset="0"/>
                </a:rPr>
                <a:t> O</a:t>
              </a:r>
              <a:r>
                <a:rPr lang="en-US" sz="1600" b="1" baseline="-25000" dirty="0">
                  <a:cs typeface="Arial" panose="020B0604020202020204" pitchFamily="34" charset="0"/>
                </a:rPr>
                <a:t>x</a:t>
              </a:r>
              <a:r>
                <a:rPr lang="en-US" sz="1600" b="1" dirty="0">
                  <a:cs typeface="Arial" panose="020B0604020202020204" pitchFamily="34" charset="0"/>
                </a:rPr>
                <a:t> Species </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37" name="Rectangle 96">
              <a:extLst>
                <a:ext uri="{FF2B5EF4-FFF2-40B4-BE49-F238E27FC236}">
                  <a16:creationId xmlns:a16="http://schemas.microsoft.com/office/drawing/2014/main" id="{9FF33B7A-074C-4675-9DCC-E88C5C9D3B21}"/>
                </a:ext>
              </a:extLst>
            </p:cNvPr>
            <p:cNvSpPr>
              <a:spLocks noChangeArrowheads="1"/>
            </p:cNvSpPr>
            <p:nvPr/>
          </p:nvSpPr>
          <p:spPr bwMode="auto">
            <a:xfrm>
              <a:off x="12876213" y="1084263"/>
              <a:ext cx="76200" cy="7620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Rectangle 97">
              <a:extLst>
                <a:ext uri="{FF2B5EF4-FFF2-40B4-BE49-F238E27FC236}">
                  <a16:creationId xmlns:a16="http://schemas.microsoft.com/office/drawing/2014/main" id="{995C9D3E-2D1E-4C5F-B7D0-A05E8CFAD45D}"/>
                </a:ext>
              </a:extLst>
            </p:cNvPr>
            <p:cNvSpPr>
              <a:spLocks noChangeArrowheads="1"/>
            </p:cNvSpPr>
            <p:nvPr/>
          </p:nvSpPr>
          <p:spPr bwMode="auto">
            <a:xfrm>
              <a:off x="12876213" y="1084263"/>
              <a:ext cx="76200" cy="76200"/>
            </a:xfrm>
            <a:prstGeom prst="rect">
              <a:avLst/>
            </a:prstGeom>
            <a:noFill/>
            <a:ln w="1905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Rectangle 98">
              <a:extLst>
                <a:ext uri="{FF2B5EF4-FFF2-40B4-BE49-F238E27FC236}">
                  <a16:creationId xmlns:a16="http://schemas.microsoft.com/office/drawing/2014/main" id="{C8AB0017-E414-4E45-B829-1355D3C02B86}"/>
                </a:ext>
              </a:extLst>
            </p:cNvPr>
            <p:cNvSpPr>
              <a:spLocks noChangeArrowheads="1"/>
            </p:cNvSpPr>
            <p:nvPr/>
          </p:nvSpPr>
          <p:spPr bwMode="auto">
            <a:xfrm>
              <a:off x="12988926" y="1022351"/>
              <a:ext cx="3556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Arial" panose="020B0604020202020204" pitchFamily="34" charset="0"/>
                </a:rPr>
                <a:t>24h</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0" name="Rectangle 99">
              <a:extLst>
                <a:ext uri="{FF2B5EF4-FFF2-40B4-BE49-F238E27FC236}">
                  <a16:creationId xmlns:a16="http://schemas.microsoft.com/office/drawing/2014/main" id="{FCA0D61F-45EF-477C-945F-4E599209CB67}"/>
                </a:ext>
              </a:extLst>
            </p:cNvPr>
            <p:cNvSpPr>
              <a:spLocks noChangeArrowheads="1"/>
            </p:cNvSpPr>
            <p:nvPr/>
          </p:nvSpPr>
          <p:spPr bwMode="auto">
            <a:xfrm>
              <a:off x="12876213" y="1322388"/>
              <a:ext cx="76200" cy="77788"/>
            </a:xfrm>
            <a:prstGeom prst="rect">
              <a:avLst/>
            </a:prstGeom>
            <a:solidFill>
              <a:srgbClr val="000D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Rectangle 100">
              <a:extLst>
                <a:ext uri="{FF2B5EF4-FFF2-40B4-BE49-F238E27FC236}">
                  <a16:creationId xmlns:a16="http://schemas.microsoft.com/office/drawing/2014/main" id="{A50ACA64-78AA-4AAD-BAE0-AA33051A618E}"/>
                </a:ext>
              </a:extLst>
            </p:cNvPr>
            <p:cNvSpPr>
              <a:spLocks noChangeArrowheads="1"/>
            </p:cNvSpPr>
            <p:nvPr/>
          </p:nvSpPr>
          <p:spPr bwMode="auto">
            <a:xfrm>
              <a:off x="12876213" y="1322388"/>
              <a:ext cx="76200" cy="77788"/>
            </a:xfrm>
            <a:prstGeom prst="rect">
              <a:avLst/>
            </a:prstGeom>
            <a:noFill/>
            <a:ln w="1905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Rectangle 101">
              <a:extLst>
                <a:ext uri="{FF2B5EF4-FFF2-40B4-BE49-F238E27FC236}">
                  <a16:creationId xmlns:a16="http://schemas.microsoft.com/office/drawing/2014/main" id="{3E3225D8-C2F9-4144-A1B2-6E80C7071354}"/>
                </a:ext>
              </a:extLst>
            </p:cNvPr>
            <p:cNvSpPr>
              <a:spLocks noChangeArrowheads="1"/>
            </p:cNvSpPr>
            <p:nvPr/>
          </p:nvSpPr>
          <p:spPr bwMode="auto">
            <a:xfrm>
              <a:off x="12988926" y="1260476"/>
              <a:ext cx="3556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Arial" panose="020B0604020202020204" pitchFamily="34" charset="0"/>
                </a:rPr>
                <a:t>72h</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3" name="Rectangle 102">
              <a:extLst>
                <a:ext uri="{FF2B5EF4-FFF2-40B4-BE49-F238E27FC236}">
                  <a16:creationId xmlns:a16="http://schemas.microsoft.com/office/drawing/2014/main" id="{57400A7F-4CEF-408D-B262-FC85C59B01B6}"/>
                </a:ext>
              </a:extLst>
            </p:cNvPr>
            <p:cNvSpPr>
              <a:spLocks noChangeArrowheads="1"/>
            </p:cNvSpPr>
            <p:nvPr/>
          </p:nvSpPr>
          <p:spPr bwMode="auto">
            <a:xfrm>
              <a:off x="12876213" y="1552576"/>
              <a:ext cx="76200" cy="76200"/>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Rectangle 103">
              <a:extLst>
                <a:ext uri="{FF2B5EF4-FFF2-40B4-BE49-F238E27FC236}">
                  <a16:creationId xmlns:a16="http://schemas.microsoft.com/office/drawing/2014/main" id="{F925DC05-AE4B-4BFA-9B10-589A628BA0AB}"/>
                </a:ext>
              </a:extLst>
            </p:cNvPr>
            <p:cNvSpPr>
              <a:spLocks noChangeArrowheads="1"/>
            </p:cNvSpPr>
            <p:nvPr/>
          </p:nvSpPr>
          <p:spPr bwMode="auto">
            <a:xfrm>
              <a:off x="12876213" y="1552576"/>
              <a:ext cx="76200" cy="76200"/>
            </a:xfrm>
            <a:prstGeom prst="rect">
              <a:avLst/>
            </a:prstGeom>
            <a:noFill/>
            <a:ln w="1905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Rectangle 104">
              <a:extLst>
                <a:ext uri="{FF2B5EF4-FFF2-40B4-BE49-F238E27FC236}">
                  <a16:creationId xmlns:a16="http://schemas.microsoft.com/office/drawing/2014/main" id="{1F5EDDCE-6691-4BD8-881C-46D80FCF7A80}"/>
                </a:ext>
              </a:extLst>
            </p:cNvPr>
            <p:cNvSpPr>
              <a:spLocks noChangeArrowheads="1"/>
            </p:cNvSpPr>
            <p:nvPr/>
          </p:nvSpPr>
          <p:spPr bwMode="auto">
            <a:xfrm>
              <a:off x="12988926" y="1498601"/>
              <a:ext cx="4508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Arial" panose="020B0604020202020204" pitchFamily="34" charset="0"/>
                </a:rPr>
                <a:t>168h</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6" name="Rectangle 22">
              <a:extLst>
                <a:ext uri="{FF2B5EF4-FFF2-40B4-BE49-F238E27FC236}">
                  <a16:creationId xmlns:a16="http://schemas.microsoft.com/office/drawing/2014/main" id="{67540083-D143-48FD-87CA-7A7B0531B621}"/>
                </a:ext>
              </a:extLst>
            </p:cNvPr>
            <p:cNvSpPr>
              <a:spLocks noChangeArrowheads="1"/>
            </p:cNvSpPr>
            <p:nvPr/>
          </p:nvSpPr>
          <p:spPr bwMode="auto">
            <a:xfrm>
              <a:off x="8032750" y="2926912"/>
              <a:ext cx="23290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1</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47" name="Rectangle 23">
              <a:extLst>
                <a:ext uri="{FF2B5EF4-FFF2-40B4-BE49-F238E27FC236}">
                  <a16:creationId xmlns:a16="http://schemas.microsoft.com/office/drawing/2014/main" id="{9FDD49C9-26C8-4C99-9AFA-6377DC6271EB}"/>
                </a:ext>
              </a:extLst>
            </p:cNvPr>
            <p:cNvSpPr>
              <a:spLocks noChangeArrowheads="1"/>
            </p:cNvSpPr>
            <p:nvPr/>
          </p:nvSpPr>
          <p:spPr bwMode="auto">
            <a:xfrm>
              <a:off x="8347145" y="2926912"/>
              <a:ext cx="23290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2</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48" name="Rectangle 24">
              <a:extLst>
                <a:ext uri="{FF2B5EF4-FFF2-40B4-BE49-F238E27FC236}">
                  <a16:creationId xmlns:a16="http://schemas.microsoft.com/office/drawing/2014/main" id="{BA0DE17B-B949-4411-9E3B-0A099E536085}"/>
                </a:ext>
              </a:extLst>
            </p:cNvPr>
            <p:cNvSpPr>
              <a:spLocks noChangeArrowheads="1"/>
            </p:cNvSpPr>
            <p:nvPr/>
          </p:nvSpPr>
          <p:spPr bwMode="auto">
            <a:xfrm>
              <a:off x="8661542" y="2926912"/>
              <a:ext cx="23290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3</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49" name="Rectangle 25">
              <a:extLst>
                <a:ext uri="{FF2B5EF4-FFF2-40B4-BE49-F238E27FC236}">
                  <a16:creationId xmlns:a16="http://schemas.microsoft.com/office/drawing/2014/main" id="{07C6D625-4966-4D36-9097-40C1EAE37B23}"/>
                </a:ext>
              </a:extLst>
            </p:cNvPr>
            <p:cNvSpPr>
              <a:spLocks noChangeArrowheads="1"/>
            </p:cNvSpPr>
            <p:nvPr/>
          </p:nvSpPr>
          <p:spPr bwMode="auto">
            <a:xfrm>
              <a:off x="8975938" y="2926912"/>
              <a:ext cx="23290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4</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50" name="Rectangle 26">
              <a:extLst>
                <a:ext uri="{FF2B5EF4-FFF2-40B4-BE49-F238E27FC236}">
                  <a16:creationId xmlns:a16="http://schemas.microsoft.com/office/drawing/2014/main" id="{3A4A84BE-43A2-4F58-9E5C-32DFD1D986FF}"/>
                </a:ext>
              </a:extLst>
            </p:cNvPr>
            <p:cNvSpPr>
              <a:spLocks noChangeArrowheads="1"/>
            </p:cNvSpPr>
            <p:nvPr/>
          </p:nvSpPr>
          <p:spPr bwMode="auto">
            <a:xfrm>
              <a:off x="9291074" y="2926912"/>
              <a:ext cx="23290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5</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51" name="Rectangle 27">
              <a:extLst>
                <a:ext uri="{FF2B5EF4-FFF2-40B4-BE49-F238E27FC236}">
                  <a16:creationId xmlns:a16="http://schemas.microsoft.com/office/drawing/2014/main" id="{45CCBCC4-8BDC-4E51-923D-2C5A76DA364C}"/>
                </a:ext>
              </a:extLst>
            </p:cNvPr>
            <p:cNvSpPr>
              <a:spLocks noChangeArrowheads="1"/>
            </p:cNvSpPr>
            <p:nvPr/>
          </p:nvSpPr>
          <p:spPr bwMode="auto">
            <a:xfrm>
              <a:off x="9605470" y="2926912"/>
              <a:ext cx="23290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6</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52" name="Rectangle 28">
              <a:extLst>
                <a:ext uri="{FF2B5EF4-FFF2-40B4-BE49-F238E27FC236}">
                  <a16:creationId xmlns:a16="http://schemas.microsoft.com/office/drawing/2014/main" id="{4D0FCD2F-BA45-4F29-99B3-1301AE9EB321}"/>
                </a:ext>
              </a:extLst>
            </p:cNvPr>
            <p:cNvSpPr>
              <a:spLocks noChangeArrowheads="1"/>
            </p:cNvSpPr>
            <p:nvPr/>
          </p:nvSpPr>
          <p:spPr bwMode="auto">
            <a:xfrm>
              <a:off x="9919865" y="2926912"/>
              <a:ext cx="23290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7</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53" name="Rectangle 29">
              <a:extLst>
                <a:ext uri="{FF2B5EF4-FFF2-40B4-BE49-F238E27FC236}">
                  <a16:creationId xmlns:a16="http://schemas.microsoft.com/office/drawing/2014/main" id="{63936A73-3AF2-4611-AB5D-5C9E1E834084}"/>
                </a:ext>
              </a:extLst>
            </p:cNvPr>
            <p:cNvSpPr>
              <a:spLocks noChangeArrowheads="1"/>
            </p:cNvSpPr>
            <p:nvPr/>
          </p:nvSpPr>
          <p:spPr bwMode="auto">
            <a:xfrm>
              <a:off x="10234262" y="2926912"/>
              <a:ext cx="23290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8</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54" name="Rectangle 30">
              <a:extLst>
                <a:ext uri="{FF2B5EF4-FFF2-40B4-BE49-F238E27FC236}">
                  <a16:creationId xmlns:a16="http://schemas.microsoft.com/office/drawing/2014/main" id="{AC717946-F84C-4CF0-BED8-9EBCCA1EF8E6}"/>
                </a:ext>
              </a:extLst>
            </p:cNvPr>
            <p:cNvSpPr>
              <a:spLocks noChangeArrowheads="1"/>
            </p:cNvSpPr>
            <p:nvPr/>
          </p:nvSpPr>
          <p:spPr bwMode="auto">
            <a:xfrm>
              <a:off x="10548657" y="2926912"/>
              <a:ext cx="23290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9</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55" name="Rectangle 31">
              <a:extLst>
                <a:ext uri="{FF2B5EF4-FFF2-40B4-BE49-F238E27FC236}">
                  <a16:creationId xmlns:a16="http://schemas.microsoft.com/office/drawing/2014/main" id="{CBE88F10-0541-4C5F-895E-FBA32E047B4C}"/>
                </a:ext>
              </a:extLst>
            </p:cNvPr>
            <p:cNvSpPr>
              <a:spLocks noChangeArrowheads="1"/>
            </p:cNvSpPr>
            <p:nvPr/>
          </p:nvSpPr>
          <p:spPr bwMode="auto">
            <a:xfrm>
              <a:off x="10833464" y="2926912"/>
              <a:ext cx="30873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10</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56" name="Rectangle 32">
              <a:extLst>
                <a:ext uri="{FF2B5EF4-FFF2-40B4-BE49-F238E27FC236}">
                  <a16:creationId xmlns:a16="http://schemas.microsoft.com/office/drawing/2014/main" id="{39E90071-4CB4-4649-AB62-8C18394AB8CF}"/>
                </a:ext>
              </a:extLst>
            </p:cNvPr>
            <p:cNvSpPr>
              <a:spLocks noChangeArrowheads="1"/>
            </p:cNvSpPr>
            <p:nvPr/>
          </p:nvSpPr>
          <p:spPr bwMode="auto">
            <a:xfrm>
              <a:off x="11147859" y="2926912"/>
              <a:ext cx="30129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11</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57" name="Rectangle 33">
              <a:extLst>
                <a:ext uri="{FF2B5EF4-FFF2-40B4-BE49-F238E27FC236}">
                  <a16:creationId xmlns:a16="http://schemas.microsoft.com/office/drawing/2014/main" id="{F7A85A41-9C25-49E7-8AB5-AC11BF55DC96}"/>
                </a:ext>
              </a:extLst>
            </p:cNvPr>
            <p:cNvSpPr>
              <a:spLocks noChangeArrowheads="1"/>
            </p:cNvSpPr>
            <p:nvPr/>
          </p:nvSpPr>
          <p:spPr bwMode="auto">
            <a:xfrm>
              <a:off x="11462996" y="2926912"/>
              <a:ext cx="30873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12</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58" name="Rectangle 34">
              <a:extLst>
                <a:ext uri="{FF2B5EF4-FFF2-40B4-BE49-F238E27FC236}">
                  <a16:creationId xmlns:a16="http://schemas.microsoft.com/office/drawing/2014/main" id="{0037BF45-8C6E-490D-8DA2-50DF0180BE21}"/>
                </a:ext>
              </a:extLst>
            </p:cNvPr>
            <p:cNvSpPr>
              <a:spLocks noChangeArrowheads="1"/>
            </p:cNvSpPr>
            <p:nvPr/>
          </p:nvSpPr>
          <p:spPr bwMode="auto">
            <a:xfrm>
              <a:off x="11777392" y="2926912"/>
              <a:ext cx="30873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13</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59" name="Rectangle 35">
              <a:extLst>
                <a:ext uri="{FF2B5EF4-FFF2-40B4-BE49-F238E27FC236}">
                  <a16:creationId xmlns:a16="http://schemas.microsoft.com/office/drawing/2014/main" id="{DD2F5644-D2AF-4FF4-AC66-9FAAC147FDC9}"/>
                </a:ext>
              </a:extLst>
            </p:cNvPr>
            <p:cNvSpPr>
              <a:spLocks noChangeArrowheads="1"/>
            </p:cNvSpPr>
            <p:nvPr/>
          </p:nvSpPr>
          <p:spPr bwMode="auto">
            <a:xfrm>
              <a:off x="12091788" y="2926912"/>
              <a:ext cx="30873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14</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60" name="Rectangle 36">
              <a:extLst>
                <a:ext uri="{FF2B5EF4-FFF2-40B4-BE49-F238E27FC236}">
                  <a16:creationId xmlns:a16="http://schemas.microsoft.com/office/drawing/2014/main" id="{FA502A7C-F936-4902-92A6-57A7278FF898}"/>
                </a:ext>
              </a:extLst>
            </p:cNvPr>
            <p:cNvSpPr>
              <a:spLocks noChangeArrowheads="1"/>
            </p:cNvSpPr>
            <p:nvPr/>
          </p:nvSpPr>
          <p:spPr bwMode="auto">
            <a:xfrm>
              <a:off x="12406184" y="2926912"/>
              <a:ext cx="30873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15</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61" name="Rectangle 37">
              <a:extLst>
                <a:ext uri="{FF2B5EF4-FFF2-40B4-BE49-F238E27FC236}">
                  <a16:creationId xmlns:a16="http://schemas.microsoft.com/office/drawing/2014/main" id="{C8010DAA-F520-4C0B-8E2C-66015A76A611}"/>
                </a:ext>
              </a:extLst>
            </p:cNvPr>
            <p:cNvSpPr>
              <a:spLocks noChangeArrowheads="1"/>
            </p:cNvSpPr>
            <p:nvPr/>
          </p:nvSpPr>
          <p:spPr bwMode="auto">
            <a:xfrm>
              <a:off x="12720579" y="2926912"/>
              <a:ext cx="30873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16</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62" name="Rectangle 38">
              <a:extLst>
                <a:ext uri="{FF2B5EF4-FFF2-40B4-BE49-F238E27FC236}">
                  <a16:creationId xmlns:a16="http://schemas.microsoft.com/office/drawing/2014/main" id="{B33699CF-98A2-47E6-A09C-411559C01220}"/>
                </a:ext>
              </a:extLst>
            </p:cNvPr>
            <p:cNvSpPr>
              <a:spLocks noChangeArrowheads="1"/>
            </p:cNvSpPr>
            <p:nvPr/>
          </p:nvSpPr>
          <p:spPr bwMode="auto">
            <a:xfrm>
              <a:off x="13034976" y="2926912"/>
              <a:ext cx="30873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17</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63" name="Rectangle 39">
              <a:extLst>
                <a:ext uri="{FF2B5EF4-FFF2-40B4-BE49-F238E27FC236}">
                  <a16:creationId xmlns:a16="http://schemas.microsoft.com/office/drawing/2014/main" id="{D47390A3-84D9-40F5-9C74-F0B5303EA9D8}"/>
                </a:ext>
              </a:extLst>
            </p:cNvPr>
            <p:cNvSpPr>
              <a:spLocks noChangeArrowheads="1"/>
            </p:cNvSpPr>
            <p:nvPr/>
          </p:nvSpPr>
          <p:spPr bwMode="auto">
            <a:xfrm>
              <a:off x="13350111" y="2926912"/>
              <a:ext cx="30873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18</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grpSp>
      <p:sp>
        <p:nvSpPr>
          <p:cNvPr id="64" name="Text Box 28"/>
          <p:cNvSpPr txBox="1">
            <a:spLocks noChangeArrowheads="1"/>
          </p:cNvSpPr>
          <p:nvPr/>
        </p:nvSpPr>
        <p:spPr bwMode="auto">
          <a:xfrm>
            <a:off x="50802" y="6016442"/>
            <a:ext cx="9016998" cy="769441"/>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Ion Cyclotron Resonance (9.4 T FT-ICR MS) </a:t>
            </a:r>
          </a:p>
          <a:p>
            <a:pPr algn="just"/>
            <a:r>
              <a:rPr lang="en-US" sz="1100" b="1" dirty="0">
                <a:solidFill>
                  <a:srgbClr val="333399"/>
                </a:solidFill>
              </a:rPr>
              <a:t>Citation: </a:t>
            </a:r>
            <a:r>
              <a:rPr lang="en-US" sz="1100" dirty="0"/>
              <a:t> </a:t>
            </a:r>
            <a:r>
              <a:rPr lang="en-US" sz="1100" dirty="0">
                <a:solidFill>
                  <a:srgbClr val="333399"/>
                </a:solidFill>
              </a:rPr>
              <a:t>Niles, S.; Chacon </a:t>
            </a:r>
            <a:r>
              <a:rPr lang="en-US" sz="1100" dirty="0" err="1">
                <a:solidFill>
                  <a:srgbClr val="333399"/>
                </a:solidFill>
              </a:rPr>
              <a:t>Patino</a:t>
            </a:r>
            <a:r>
              <a:rPr lang="en-US" sz="1100" dirty="0">
                <a:solidFill>
                  <a:srgbClr val="333399"/>
                </a:solidFill>
              </a:rPr>
              <a:t>, M.L.; Putnam, S.P.; Rodgers, R.P.; Marshall, A.G., </a:t>
            </a:r>
            <a:r>
              <a:rPr lang="en-US" sz="1100" i="1" dirty="0">
                <a:solidFill>
                  <a:srgbClr val="333399"/>
                </a:solidFill>
              </a:rPr>
              <a:t>Characterization of an Asphalt Binder and Photoproducts by Fourier Transform Ion Cyclotron Resonance Mass Spectrometry Reveals Abundant Water-Soluble Hydrocarbons,</a:t>
            </a:r>
            <a:r>
              <a:rPr lang="en-US" sz="1100" dirty="0">
                <a:solidFill>
                  <a:srgbClr val="333399"/>
                </a:solidFill>
              </a:rPr>
              <a:t> </a:t>
            </a:r>
            <a:r>
              <a:rPr lang="en-US" sz="1100" b="1" dirty="0">
                <a:solidFill>
                  <a:srgbClr val="333399"/>
                </a:solidFill>
              </a:rPr>
              <a:t>Environmental Science and Technology</a:t>
            </a:r>
            <a:r>
              <a:rPr lang="en-US" sz="1100" dirty="0">
                <a:solidFill>
                  <a:srgbClr val="333399"/>
                </a:solidFill>
              </a:rPr>
              <a:t>, </a:t>
            </a:r>
            <a:r>
              <a:rPr lang="en-US" sz="1100" b="1" dirty="0">
                <a:solidFill>
                  <a:srgbClr val="333399"/>
                </a:solidFill>
              </a:rPr>
              <a:t>54</a:t>
            </a:r>
            <a:r>
              <a:rPr lang="en-US" sz="1100" dirty="0">
                <a:solidFill>
                  <a:srgbClr val="333399"/>
                </a:solidFill>
              </a:rPr>
              <a:t> (24), 8830-8836 (2020) </a:t>
            </a:r>
            <a:r>
              <a:rPr lang="en-US" sz="1100" dirty="0">
                <a:solidFill>
                  <a:srgbClr val="333399"/>
                </a:solidFill>
                <a:hlinkClick r:id="rId5"/>
              </a:rPr>
              <a:t>doi.org/10.1021/acs.est.0c02263</a:t>
            </a:r>
            <a:r>
              <a:rPr lang="en-US" sz="1100" dirty="0">
                <a:solidFill>
                  <a:srgbClr val="333399"/>
                </a:solidFill>
              </a:rPr>
              <a:t> - </a:t>
            </a:r>
            <a:r>
              <a:rPr lang="en-US" sz="1100" dirty="0">
                <a:solidFill>
                  <a:srgbClr val="333399"/>
                </a:solidFill>
                <a:hlinkClick r:id="rId6"/>
              </a:rPr>
              <a:t>Data Set</a:t>
            </a:r>
            <a:endParaRPr lang="en-US" sz="1200" dirty="0">
              <a:solidFill>
                <a:srgbClr val="333399"/>
              </a:solidFill>
            </a:endParaRPr>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3"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64" name="Text Box 28"/>
          <p:cNvSpPr txBox="1">
            <a:spLocks noChangeArrowheads="1"/>
          </p:cNvSpPr>
          <p:nvPr/>
        </p:nvSpPr>
        <p:spPr bwMode="auto">
          <a:xfrm>
            <a:off x="50802" y="6016442"/>
            <a:ext cx="9016998" cy="769441"/>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Ion Cyclotron Resonance (9.4 T FT-ICR MS) </a:t>
            </a:r>
          </a:p>
          <a:p>
            <a:pPr algn="just"/>
            <a:r>
              <a:rPr lang="en-US" sz="1100" b="1" dirty="0">
                <a:solidFill>
                  <a:srgbClr val="333399"/>
                </a:solidFill>
              </a:rPr>
              <a:t>Citation: </a:t>
            </a:r>
            <a:r>
              <a:rPr lang="en-US" sz="1100" dirty="0"/>
              <a:t> </a:t>
            </a:r>
            <a:r>
              <a:rPr lang="en-US" sz="1100" dirty="0">
                <a:solidFill>
                  <a:srgbClr val="333399"/>
                </a:solidFill>
              </a:rPr>
              <a:t>Niles, S.; Chacon </a:t>
            </a:r>
            <a:r>
              <a:rPr lang="en-US" sz="1100" dirty="0" err="1">
                <a:solidFill>
                  <a:srgbClr val="333399"/>
                </a:solidFill>
              </a:rPr>
              <a:t>Patino</a:t>
            </a:r>
            <a:r>
              <a:rPr lang="en-US" sz="1100" dirty="0">
                <a:solidFill>
                  <a:srgbClr val="333399"/>
                </a:solidFill>
              </a:rPr>
              <a:t>, M.L.; Putnam, S.P.; Rodgers, R.P.; Marshall, A.G., </a:t>
            </a:r>
            <a:r>
              <a:rPr lang="en-US" sz="1100" i="1" dirty="0">
                <a:solidFill>
                  <a:srgbClr val="333399"/>
                </a:solidFill>
              </a:rPr>
              <a:t>Characterization of an Asphalt Binder and Photoproducts by Fourier Transform Ion Cyclotron Resonance Mass Spectrometry Reveals Abundant Water-Soluble Hydrocarbons,</a:t>
            </a:r>
            <a:r>
              <a:rPr lang="en-US" sz="1100" dirty="0">
                <a:solidFill>
                  <a:srgbClr val="333399"/>
                </a:solidFill>
              </a:rPr>
              <a:t> </a:t>
            </a:r>
            <a:r>
              <a:rPr lang="en-US" sz="1100" b="1" dirty="0">
                <a:solidFill>
                  <a:srgbClr val="333399"/>
                </a:solidFill>
              </a:rPr>
              <a:t>Environmental Science and Technology</a:t>
            </a:r>
            <a:r>
              <a:rPr lang="en-US" sz="1100" dirty="0">
                <a:solidFill>
                  <a:srgbClr val="333399"/>
                </a:solidFill>
              </a:rPr>
              <a:t>, </a:t>
            </a:r>
            <a:r>
              <a:rPr lang="en-US" sz="1100" b="1" dirty="0">
                <a:solidFill>
                  <a:srgbClr val="333399"/>
                </a:solidFill>
              </a:rPr>
              <a:t>54</a:t>
            </a:r>
            <a:r>
              <a:rPr lang="en-US" sz="1100" dirty="0">
                <a:solidFill>
                  <a:srgbClr val="333399"/>
                </a:solidFill>
              </a:rPr>
              <a:t> (24), 8830-8836 (2020) </a:t>
            </a:r>
            <a:r>
              <a:rPr lang="en-US" sz="1100" dirty="0">
                <a:solidFill>
                  <a:srgbClr val="333399"/>
                </a:solidFill>
                <a:hlinkClick r:id="rId5"/>
              </a:rPr>
              <a:t>doi.org/10.1021/acs.est.0c02263</a:t>
            </a:r>
            <a:r>
              <a:rPr lang="en-US" sz="1100" dirty="0">
                <a:solidFill>
                  <a:srgbClr val="333399"/>
                </a:solidFill>
              </a:rPr>
              <a:t> - </a:t>
            </a:r>
            <a:r>
              <a:rPr lang="en-US" sz="1100" dirty="0">
                <a:solidFill>
                  <a:srgbClr val="333399"/>
                </a:solidFill>
                <a:hlinkClick r:id="rId6"/>
              </a:rPr>
              <a:t>Data Set</a:t>
            </a:r>
            <a:endParaRPr lang="en-US" sz="1200" dirty="0">
              <a:solidFill>
                <a:srgbClr val="333399"/>
              </a:solidFill>
            </a:endParaRPr>
          </a:p>
        </p:txBody>
      </p:sp>
      <p:sp>
        <p:nvSpPr>
          <p:cNvPr id="65" name="Rectangle 49"/>
          <p:cNvSpPr>
            <a:spLocks noChangeArrowheads="1"/>
          </p:cNvSpPr>
          <p:nvPr/>
        </p:nvSpPr>
        <p:spPr bwMode="auto">
          <a:xfrm>
            <a:off x="3886687" y="1376960"/>
            <a:ext cx="5133770" cy="4606423"/>
          </a:xfrm>
          <a:prstGeom prst="rect">
            <a:avLst/>
          </a:prstGeom>
          <a:noFill/>
          <a:ln w="19050">
            <a:solidFill>
              <a:srgbClr val="0033CC"/>
            </a:solidFill>
            <a:miter lim="800000"/>
            <a:headEnd/>
            <a:tailEnd/>
          </a:ln>
        </p:spPr>
        <p:txBody>
          <a:bodyPr wrap="none" anchor="ctr"/>
          <a:lstStyle/>
          <a:p>
            <a:endParaRPr lang="en-US"/>
          </a:p>
        </p:txBody>
      </p:sp>
      <p:sp>
        <p:nvSpPr>
          <p:cNvPr id="66" name="Text Box 28"/>
          <p:cNvSpPr txBox="1">
            <a:spLocks noChangeArrowheads="1"/>
          </p:cNvSpPr>
          <p:nvPr/>
        </p:nvSpPr>
        <p:spPr bwMode="auto">
          <a:xfrm>
            <a:off x="4037846" y="4213936"/>
            <a:ext cx="4907964" cy="1754326"/>
          </a:xfrm>
          <a:prstGeom prst="rect">
            <a:avLst/>
          </a:prstGeom>
          <a:noFill/>
          <a:ln w="9525">
            <a:noFill/>
            <a:miter lim="800000"/>
            <a:headEnd/>
            <a:tailEnd/>
          </a:ln>
        </p:spPr>
        <p:txBody>
          <a:bodyPr wrap="square">
            <a:spAutoFit/>
          </a:bodyPr>
          <a:lstStyle/>
          <a:p>
            <a:pPr algn="just"/>
            <a:r>
              <a:rPr lang="en-US" sz="1200" dirty="0"/>
              <a:t>Relative abundances of water-soluble oxygen-containing </a:t>
            </a:r>
            <a:r>
              <a:rPr lang="en-US" sz="1200" dirty="0" smtClean="0"/>
              <a:t>compounds, where O</a:t>
            </a:r>
            <a:r>
              <a:rPr lang="en-US" sz="1400" baseline="-25000" dirty="0" smtClean="0"/>
              <a:t>x</a:t>
            </a:r>
            <a:r>
              <a:rPr lang="en-US" sz="1200" dirty="0" smtClean="0"/>
              <a:t> on the horizontal axis denotes </a:t>
            </a:r>
            <a:r>
              <a:rPr lang="en-US" sz="1200" dirty="0"/>
              <a:t>the summed abundances of all compounds containing x oxygen </a:t>
            </a:r>
            <a:r>
              <a:rPr lang="en-US" sz="1200" dirty="0" smtClean="0"/>
              <a:t>atoms. Data are shown after </a:t>
            </a:r>
            <a:r>
              <a:rPr lang="en-US" sz="1200" dirty="0">
                <a:solidFill>
                  <a:schemeClr val="tx2"/>
                </a:solidFill>
              </a:rPr>
              <a:t>24</a:t>
            </a:r>
            <a:r>
              <a:rPr lang="en-US" sz="1200" dirty="0"/>
              <a:t>, 72, and 168 hours of simulated </a:t>
            </a:r>
            <a:r>
              <a:rPr lang="en-US" sz="1200" dirty="0">
                <a:solidFill>
                  <a:schemeClr val="tx2"/>
                </a:solidFill>
              </a:rPr>
              <a:t>sunlight irradiation of road asphalt </a:t>
            </a:r>
            <a:r>
              <a:rPr lang="en-US" sz="1200" dirty="0" smtClean="0">
                <a:solidFill>
                  <a:schemeClr val="tx2"/>
                </a:solidFill>
              </a:rPr>
              <a:t>binder. This distribution plot of water-soluble oxygenated hydrocarbons is </a:t>
            </a:r>
            <a:r>
              <a:rPr lang="en-US" sz="1200" dirty="0">
                <a:solidFill>
                  <a:schemeClr val="tx2"/>
                </a:solidFill>
              </a:rPr>
              <a:t>made possible </a:t>
            </a:r>
            <a:r>
              <a:rPr lang="en-US" sz="1200" dirty="0" smtClean="0">
                <a:solidFill>
                  <a:schemeClr val="tx2"/>
                </a:solidFill>
              </a:rPr>
              <a:t>by the </a:t>
            </a:r>
            <a:r>
              <a:rPr lang="en-US" sz="1200" dirty="0" err="1" smtClean="0">
                <a:solidFill>
                  <a:schemeClr val="tx2"/>
                </a:solidFill>
              </a:rPr>
              <a:t>MagLab’s</a:t>
            </a:r>
            <a:r>
              <a:rPr lang="en-US" sz="1200" dirty="0" smtClean="0">
                <a:solidFill>
                  <a:schemeClr val="tx2"/>
                </a:solidFill>
              </a:rPr>
              <a:t> </a:t>
            </a:r>
            <a:r>
              <a:rPr lang="en-US" sz="1200" dirty="0">
                <a:solidFill>
                  <a:schemeClr val="tx2"/>
                </a:solidFill>
              </a:rPr>
              <a:t>ultrahigh resolution Fourier transform ion cyclotron resonance mass spectrometry. </a:t>
            </a:r>
            <a:r>
              <a:rPr lang="en-US" sz="1200" dirty="0" smtClean="0">
                <a:solidFill>
                  <a:schemeClr val="tx2"/>
                </a:solidFill>
              </a:rPr>
              <a:t>These </a:t>
            </a:r>
            <a:r>
              <a:rPr lang="en-US" sz="1200" dirty="0">
                <a:solidFill>
                  <a:schemeClr val="tx2"/>
                </a:solidFill>
              </a:rPr>
              <a:t>compounds were not present in the original </a:t>
            </a:r>
            <a:r>
              <a:rPr lang="en-US" sz="1200" dirty="0" smtClean="0"/>
              <a:t>asphalt</a:t>
            </a:r>
            <a:r>
              <a:rPr lang="en-US" sz="1200" dirty="0" smtClean="0"/>
              <a:t>. They were created by exposure to simulated solar irradiation.</a:t>
            </a:r>
            <a:endParaRPr lang="en-US" sz="1200" dirty="0"/>
          </a:p>
        </p:txBody>
      </p:sp>
      <p:grpSp>
        <p:nvGrpSpPr>
          <p:cNvPr id="67" name="Group 66">
            <a:extLst>
              <a:ext uri="{FF2B5EF4-FFF2-40B4-BE49-F238E27FC236}">
                <a16:creationId xmlns:a16="http://schemas.microsoft.com/office/drawing/2014/main" id="{28476E37-8DD0-48BC-A004-7397973316A3}"/>
              </a:ext>
            </a:extLst>
          </p:cNvPr>
          <p:cNvGrpSpPr/>
          <p:nvPr/>
        </p:nvGrpSpPr>
        <p:grpSpPr>
          <a:xfrm>
            <a:off x="3961334" y="1749565"/>
            <a:ext cx="4984476" cy="2245657"/>
            <a:chOff x="7378592" y="640890"/>
            <a:chExt cx="6280253" cy="2882948"/>
          </a:xfrm>
        </p:grpSpPr>
        <p:sp>
          <p:nvSpPr>
            <p:cNvPr id="68" name="Rectangle 88">
              <a:extLst>
                <a:ext uri="{FF2B5EF4-FFF2-40B4-BE49-F238E27FC236}">
                  <a16:creationId xmlns:a16="http://schemas.microsoft.com/office/drawing/2014/main" id="{11CBDFDA-703D-4D59-98E2-004509950A25}"/>
                </a:ext>
              </a:extLst>
            </p:cNvPr>
            <p:cNvSpPr>
              <a:spLocks noChangeArrowheads="1"/>
            </p:cNvSpPr>
            <p:nvPr/>
          </p:nvSpPr>
          <p:spPr bwMode="auto">
            <a:xfrm rot="16200000">
              <a:off x="6470939" y="1794955"/>
              <a:ext cx="203074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Relative Abundance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69" name="Freeform 54">
              <a:extLst>
                <a:ext uri="{FF2B5EF4-FFF2-40B4-BE49-F238E27FC236}">
                  <a16:creationId xmlns:a16="http://schemas.microsoft.com/office/drawing/2014/main" id="{7CE4104B-FF4E-4915-A1BA-669CFE176845}"/>
                </a:ext>
              </a:extLst>
            </p:cNvPr>
            <p:cNvSpPr>
              <a:spLocks noEditPoints="1"/>
            </p:cNvSpPr>
            <p:nvPr/>
          </p:nvSpPr>
          <p:spPr bwMode="auto">
            <a:xfrm>
              <a:off x="8035926" y="949326"/>
              <a:ext cx="4437062" cy="1933575"/>
            </a:xfrm>
            <a:custGeom>
              <a:avLst/>
              <a:gdLst>
                <a:gd name="T0" fmla="*/ 37 w 2795"/>
                <a:gd name="T1" fmla="*/ 1194 h 1218"/>
                <a:gd name="T2" fmla="*/ 0 w 2795"/>
                <a:gd name="T3" fmla="*/ 1218 h 1218"/>
                <a:gd name="T4" fmla="*/ 194 w 2795"/>
                <a:gd name="T5" fmla="*/ 1068 h 1218"/>
                <a:gd name="T6" fmla="*/ 236 w 2795"/>
                <a:gd name="T7" fmla="*/ 1218 h 1218"/>
                <a:gd name="T8" fmla="*/ 194 w 2795"/>
                <a:gd name="T9" fmla="*/ 1068 h 1218"/>
                <a:gd name="T10" fmla="*/ 430 w 2795"/>
                <a:gd name="T11" fmla="*/ 911 h 1218"/>
                <a:gd name="T12" fmla="*/ 393 w 2795"/>
                <a:gd name="T13" fmla="*/ 1218 h 1218"/>
                <a:gd name="T14" fmla="*/ 587 w 2795"/>
                <a:gd name="T15" fmla="*/ 477 h 1218"/>
                <a:gd name="T16" fmla="*/ 629 w 2795"/>
                <a:gd name="T17" fmla="*/ 1218 h 1218"/>
                <a:gd name="T18" fmla="*/ 587 w 2795"/>
                <a:gd name="T19" fmla="*/ 477 h 1218"/>
                <a:gd name="T20" fmla="*/ 823 w 2795"/>
                <a:gd name="T21" fmla="*/ 133 h 1218"/>
                <a:gd name="T22" fmla="*/ 787 w 2795"/>
                <a:gd name="T23" fmla="*/ 1218 h 1218"/>
                <a:gd name="T24" fmla="*/ 980 w 2795"/>
                <a:gd name="T25" fmla="*/ 0 h 1218"/>
                <a:gd name="T26" fmla="*/ 1022 w 2795"/>
                <a:gd name="T27" fmla="*/ 1218 h 1218"/>
                <a:gd name="T28" fmla="*/ 980 w 2795"/>
                <a:gd name="T29" fmla="*/ 0 h 1218"/>
                <a:gd name="T30" fmla="*/ 1216 w 2795"/>
                <a:gd name="T31" fmla="*/ 133 h 1218"/>
                <a:gd name="T32" fmla="*/ 1180 w 2795"/>
                <a:gd name="T33" fmla="*/ 1218 h 1218"/>
                <a:gd name="T34" fmla="*/ 1379 w 2795"/>
                <a:gd name="T35" fmla="*/ 422 h 1218"/>
                <a:gd name="T36" fmla="*/ 1416 w 2795"/>
                <a:gd name="T37" fmla="*/ 1218 h 1218"/>
                <a:gd name="T38" fmla="*/ 1379 w 2795"/>
                <a:gd name="T39" fmla="*/ 422 h 1218"/>
                <a:gd name="T40" fmla="*/ 1609 w 2795"/>
                <a:gd name="T41" fmla="*/ 712 h 1218"/>
                <a:gd name="T42" fmla="*/ 1573 w 2795"/>
                <a:gd name="T43" fmla="*/ 1218 h 1218"/>
                <a:gd name="T44" fmla="*/ 1773 w 2795"/>
                <a:gd name="T45" fmla="*/ 923 h 1218"/>
                <a:gd name="T46" fmla="*/ 1809 w 2795"/>
                <a:gd name="T47" fmla="*/ 1218 h 1218"/>
                <a:gd name="T48" fmla="*/ 1773 w 2795"/>
                <a:gd name="T49" fmla="*/ 923 h 1218"/>
                <a:gd name="T50" fmla="*/ 2002 w 2795"/>
                <a:gd name="T51" fmla="*/ 1050 h 1218"/>
                <a:gd name="T52" fmla="*/ 1966 w 2795"/>
                <a:gd name="T53" fmla="*/ 1218 h 1218"/>
                <a:gd name="T54" fmla="*/ 2166 w 2795"/>
                <a:gd name="T55" fmla="*/ 1128 h 1218"/>
                <a:gd name="T56" fmla="*/ 2202 w 2795"/>
                <a:gd name="T57" fmla="*/ 1218 h 1218"/>
                <a:gd name="T58" fmla="*/ 2166 w 2795"/>
                <a:gd name="T59" fmla="*/ 1128 h 1218"/>
                <a:gd name="T60" fmla="*/ 2395 w 2795"/>
                <a:gd name="T61" fmla="*/ 1176 h 1218"/>
                <a:gd name="T62" fmla="*/ 2359 w 2795"/>
                <a:gd name="T63" fmla="*/ 1218 h 1218"/>
                <a:gd name="T64" fmla="*/ 2559 w 2795"/>
                <a:gd name="T65" fmla="*/ 1200 h 1218"/>
                <a:gd name="T66" fmla="*/ 2595 w 2795"/>
                <a:gd name="T67" fmla="*/ 1218 h 1218"/>
                <a:gd name="T68" fmla="*/ 2559 w 2795"/>
                <a:gd name="T69" fmla="*/ 1200 h 1218"/>
                <a:gd name="T70" fmla="*/ 2795 w 2795"/>
                <a:gd name="T71" fmla="*/ 1212 h 1218"/>
                <a:gd name="T72" fmla="*/ 2752 w 2795"/>
                <a:gd name="T73"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795" h="1218">
                  <a:moveTo>
                    <a:pt x="0" y="1194"/>
                  </a:moveTo>
                  <a:lnTo>
                    <a:pt x="37" y="1194"/>
                  </a:lnTo>
                  <a:lnTo>
                    <a:pt x="37" y="1218"/>
                  </a:lnTo>
                  <a:lnTo>
                    <a:pt x="0" y="1218"/>
                  </a:lnTo>
                  <a:lnTo>
                    <a:pt x="0" y="1194"/>
                  </a:lnTo>
                  <a:close/>
                  <a:moveTo>
                    <a:pt x="194" y="1068"/>
                  </a:moveTo>
                  <a:lnTo>
                    <a:pt x="236" y="1068"/>
                  </a:lnTo>
                  <a:lnTo>
                    <a:pt x="236" y="1218"/>
                  </a:lnTo>
                  <a:lnTo>
                    <a:pt x="194" y="1218"/>
                  </a:lnTo>
                  <a:lnTo>
                    <a:pt x="194" y="1068"/>
                  </a:lnTo>
                  <a:close/>
                  <a:moveTo>
                    <a:pt x="393" y="911"/>
                  </a:moveTo>
                  <a:lnTo>
                    <a:pt x="430" y="911"/>
                  </a:lnTo>
                  <a:lnTo>
                    <a:pt x="430" y="1218"/>
                  </a:lnTo>
                  <a:lnTo>
                    <a:pt x="393" y="1218"/>
                  </a:lnTo>
                  <a:lnTo>
                    <a:pt x="393" y="911"/>
                  </a:lnTo>
                  <a:close/>
                  <a:moveTo>
                    <a:pt x="587" y="477"/>
                  </a:moveTo>
                  <a:lnTo>
                    <a:pt x="629" y="477"/>
                  </a:lnTo>
                  <a:lnTo>
                    <a:pt x="629" y="1218"/>
                  </a:lnTo>
                  <a:lnTo>
                    <a:pt x="587" y="1218"/>
                  </a:lnTo>
                  <a:lnTo>
                    <a:pt x="587" y="477"/>
                  </a:lnTo>
                  <a:close/>
                  <a:moveTo>
                    <a:pt x="787" y="133"/>
                  </a:moveTo>
                  <a:lnTo>
                    <a:pt x="823" y="133"/>
                  </a:lnTo>
                  <a:lnTo>
                    <a:pt x="823" y="1218"/>
                  </a:lnTo>
                  <a:lnTo>
                    <a:pt x="787" y="1218"/>
                  </a:lnTo>
                  <a:lnTo>
                    <a:pt x="787" y="133"/>
                  </a:lnTo>
                  <a:close/>
                  <a:moveTo>
                    <a:pt x="980" y="0"/>
                  </a:moveTo>
                  <a:lnTo>
                    <a:pt x="1022" y="0"/>
                  </a:lnTo>
                  <a:lnTo>
                    <a:pt x="1022" y="1218"/>
                  </a:lnTo>
                  <a:lnTo>
                    <a:pt x="980" y="1218"/>
                  </a:lnTo>
                  <a:lnTo>
                    <a:pt x="980" y="0"/>
                  </a:lnTo>
                  <a:close/>
                  <a:moveTo>
                    <a:pt x="1180" y="133"/>
                  </a:moveTo>
                  <a:lnTo>
                    <a:pt x="1216" y="133"/>
                  </a:lnTo>
                  <a:lnTo>
                    <a:pt x="1216" y="1218"/>
                  </a:lnTo>
                  <a:lnTo>
                    <a:pt x="1180" y="1218"/>
                  </a:lnTo>
                  <a:lnTo>
                    <a:pt x="1180" y="133"/>
                  </a:lnTo>
                  <a:close/>
                  <a:moveTo>
                    <a:pt x="1379" y="422"/>
                  </a:moveTo>
                  <a:lnTo>
                    <a:pt x="1416" y="422"/>
                  </a:lnTo>
                  <a:lnTo>
                    <a:pt x="1416" y="1218"/>
                  </a:lnTo>
                  <a:lnTo>
                    <a:pt x="1379" y="1218"/>
                  </a:lnTo>
                  <a:lnTo>
                    <a:pt x="1379" y="422"/>
                  </a:lnTo>
                  <a:close/>
                  <a:moveTo>
                    <a:pt x="1573" y="712"/>
                  </a:moveTo>
                  <a:lnTo>
                    <a:pt x="1609" y="712"/>
                  </a:lnTo>
                  <a:lnTo>
                    <a:pt x="1609" y="1218"/>
                  </a:lnTo>
                  <a:lnTo>
                    <a:pt x="1573" y="1218"/>
                  </a:lnTo>
                  <a:lnTo>
                    <a:pt x="1573" y="712"/>
                  </a:lnTo>
                  <a:close/>
                  <a:moveTo>
                    <a:pt x="1773" y="923"/>
                  </a:moveTo>
                  <a:lnTo>
                    <a:pt x="1809" y="923"/>
                  </a:lnTo>
                  <a:lnTo>
                    <a:pt x="1809" y="1218"/>
                  </a:lnTo>
                  <a:lnTo>
                    <a:pt x="1773" y="1218"/>
                  </a:lnTo>
                  <a:lnTo>
                    <a:pt x="1773" y="923"/>
                  </a:lnTo>
                  <a:close/>
                  <a:moveTo>
                    <a:pt x="1966" y="1050"/>
                  </a:moveTo>
                  <a:lnTo>
                    <a:pt x="2002" y="1050"/>
                  </a:lnTo>
                  <a:lnTo>
                    <a:pt x="2002" y="1218"/>
                  </a:lnTo>
                  <a:lnTo>
                    <a:pt x="1966" y="1218"/>
                  </a:lnTo>
                  <a:lnTo>
                    <a:pt x="1966" y="1050"/>
                  </a:lnTo>
                  <a:close/>
                  <a:moveTo>
                    <a:pt x="2166" y="1128"/>
                  </a:moveTo>
                  <a:lnTo>
                    <a:pt x="2202" y="1128"/>
                  </a:lnTo>
                  <a:lnTo>
                    <a:pt x="2202" y="1218"/>
                  </a:lnTo>
                  <a:lnTo>
                    <a:pt x="2166" y="1218"/>
                  </a:lnTo>
                  <a:lnTo>
                    <a:pt x="2166" y="1128"/>
                  </a:lnTo>
                  <a:close/>
                  <a:moveTo>
                    <a:pt x="2359" y="1176"/>
                  </a:moveTo>
                  <a:lnTo>
                    <a:pt x="2395" y="1176"/>
                  </a:lnTo>
                  <a:lnTo>
                    <a:pt x="2395" y="1218"/>
                  </a:lnTo>
                  <a:lnTo>
                    <a:pt x="2359" y="1218"/>
                  </a:lnTo>
                  <a:lnTo>
                    <a:pt x="2359" y="1176"/>
                  </a:lnTo>
                  <a:close/>
                  <a:moveTo>
                    <a:pt x="2559" y="1200"/>
                  </a:moveTo>
                  <a:lnTo>
                    <a:pt x="2595" y="1200"/>
                  </a:lnTo>
                  <a:lnTo>
                    <a:pt x="2595" y="1218"/>
                  </a:lnTo>
                  <a:lnTo>
                    <a:pt x="2559" y="1218"/>
                  </a:lnTo>
                  <a:lnTo>
                    <a:pt x="2559" y="1200"/>
                  </a:lnTo>
                  <a:close/>
                  <a:moveTo>
                    <a:pt x="2752" y="1212"/>
                  </a:moveTo>
                  <a:lnTo>
                    <a:pt x="2795" y="1212"/>
                  </a:lnTo>
                  <a:lnTo>
                    <a:pt x="2795" y="1218"/>
                  </a:lnTo>
                  <a:lnTo>
                    <a:pt x="2752" y="1218"/>
                  </a:lnTo>
                  <a:lnTo>
                    <a:pt x="2752" y="1212"/>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55">
              <a:extLst>
                <a:ext uri="{FF2B5EF4-FFF2-40B4-BE49-F238E27FC236}">
                  <a16:creationId xmlns:a16="http://schemas.microsoft.com/office/drawing/2014/main" id="{30FFE346-5520-4B2C-8EA7-A99B69DB57E3}"/>
                </a:ext>
              </a:extLst>
            </p:cNvPr>
            <p:cNvSpPr>
              <a:spLocks noEditPoints="1"/>
            </p:cNvSpPr>
            <p:nvPr/>
          </p:nvSpPr>
          <p:spPr bwMode="auto">
            <a:xfrm>
              <a:off x="8035926" y="949326"/>
              <a:ext cx="4437062" cy="1933575"/>
            </a:xfrm>
            <a:custGeom>
              <a:avLst/>
              <a:gdLst>
                <a:gd name="T0" fmla="*/ 37 w 2795"/>
                <a:gd name="T1" fmla="*/ 1194 h 1218"/>
                <a:gd name="T2" fmla="*/ 0 w 2795"/>
                <a:gd name="T3" fmla="*/ 1218 h 1218"/>
                <a:gd name="T4" fmla="*/ 194 w 2795"/>
                <a:gd name="T5" fmla="*/ 1068 h 1218"/>
                <a:gd name="T6" fmla="*/ 236 w 2795"/>
                <a:gd name="T7" fmla="*/ 1218 h 1218"/>
                <a:gd name="T8" fmla="*/ 194 w 2795"/>
                <a:gd name="T9" fmla="*/ 1068 h 1218"/>
                <a:gd name="T10" fmla="*/ 430 w 2795"/>
                <a:gd name="T11" fmla="*/ 911 h 1218"/>
                <a:gd name="T12" fmla="*/ 393 w 2795"/>
                <a:gd name="T13" fmla="*/ 1218 h 1218"/>
                <a:gd name="T14" fmla="*/ 587 w 2795"/>
                <a:gd name="T15" fmla="*/ 477 h 1218"/>
                <a:gd name="T16" fmla="*/ 629 w 2795"/>
                <a:gd name="T17" fmla="*/ 1218 h 1218"/>
                <a:gd name="T18" fmla="*/ 587 w 2795"/>
                <a:gd name="T19" fmla="*/ 477 h 1218"/>
                <a:gd name="T20" fmla="*/ 823 w 2795"/>
                <a:gd name="T21" fmla="*/ 133 h 1218"/>
                <a:gd name="T22" fmla="*/ 787 w 2795"/>
                <a:gd name="T23" fmla="*/ 1218 h 1218"/>
                <a:gd name="T24" fmla="*/ 980 w 2795"/>
                <a:gd name="T25" fmla="*/ 0 h 1218"/>
                <a:gd name="T26" fmla="*/ 1022 w 2795"/>
                <a:gd name="T27" fmla="*/ 1218 h 1218"/>
                <a:gd name="T28" fmla="*/ 980 w 2795"/>
                <a:gd name="T29" fmla="*/ 0 h 1218"/>
                <a:gd name="T30" fmla="*/ 1216 w 2795"/>
                <a:gd name="T31" fmla="*/ 133 h 1218"/>
                <a:gd name="T32" fmla="*/ 1180 w 2795"/>
                <a:gd name="T33" fmla="*/ 1218 h 1218"/>
                <a:gd name="T34" fmla="*/ 1379 w 2795"/>
                <a:gd name="T35" fmla="*/ 422 h 1218"/>
                <a:gd name="T36" fmla="*/ 1416 w 2795"/>
                <a:gd name="T37" fmla="*/ 1218 h 1218"/>
                <a:gd name="T38" fmla="*/ 1379 w 2795"/>
                <a:gd name="T39" fmla="*/ 422 h 1218"/>
                <a:gd name="T40" fmla="*/ 1609 w 2795"/>
                <a:gd name="T41" fmla="*/ 712 h 1218"/>
                <a:gd name="T42" fmla="*/ 1573 w 2795"/>
                <a:gd name="T43" fmla="*/ 1218 h 1218"/>
                <a:gd name="T44" fmla="*/ 1773 w 2795"/>
                <a:gd name="T45" fmla="*/ 923 h 1218"/>
                <a:gd name="T46" fmla="*/ 1809 w 2795"/>
                <a:gd name="T47" fmla="*/ 1218 h 1218"/>
                <a:gd name="T48" fmla="*/ 1773 w 2795"/>
                <a:gd name="T49" fmla="*/ 923 h 1218"/>
                <a:gd name="T50" fmla="*/ 2002 w 2795"/>
                <a:gd name="T51" fmla="*/ 1050 h 1218"/>
                <a:gd name="T52" fmla="*/ 1966 w 2795"/>
                <a:gd name="T53" fmla="*/ 1218 h 1218"/>
                <a:gd name="T54" fmla="*/ 2166 w 2795"/>
                <a:gd name="T55" fmla="*/ 1128 h 1218"/>
                <a:gd name="T56" fmla="*/ 2202 w 2795"/>
                <a:gd name="T57" fmla="*/ 1218 h 1218"/>
                <a:gd name="T58" fmla="*/ 2166 w 2795"/>
                <a:gd name="T59" fmla="*/ 1128 h 1218"/>
                <a:gd name="T60" fmla="*/ 2395 w 2795"/>
                <a:gd name="T61" fmla="*/ 1176 h 1218"/>
                <a:gd name="T62" fmla="*/ 2359 w 2795"/>
                <a:gd name="T63" fmla="*/ 1218 h 1218"/>
                <a:gd name="T64" fmla="*/ 2559 w 2795"/>
                <a:gd name="T65" fmla="*/ 1200 h 1218"/>
                <a:gd name="T66" fmla="*/ 2595 w 2795"/>
                <a:gd name="T67" fmla="*/ 1218 h 1218"/>
                <a:gd name="T68" fmla="*/ 2559 w 2795"/>
                <a:gd name="T69" fmla="*/ 1200 h 1218"/>
                <a:gd name="T70" fmla="*/ 2795 w 2795"/>
                <a:gd name="T71" fmla="*/ 1212 h 1218"/>
                <a:gd name="T72" fmla="*/ 2752 w 2795"/>
                <a:gd name="T73"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795" h="1218">
                  <a:moveTo>
                    <a:pt x="0" y="1194"/>
                  </a:moveTo>
                  <a:lnTo>
                    <a:pt x="37" y="1194"/>
                  </a:lnTo>
                  <a:lnTo>
                    <a:pt x="37" y="1218"/>
                  </a:lnTo>
                  <a:lnTo>
                    <a:pt x="0" y="1218"/>
                  </a:lnTo>
                  <a:lnTo>
                    <a:pt x="0" y="1194"/>
                  </a:lnTo>
                  <a:close/>
                  <a:moveTo>
                    <a:pt x="194" y="1068"/>
                  </a:moveTo>
                  <a:lnTo>
                    <a:pt x="236" y="1068"/>
                  </a:lnTo>
                  <a:lnTo>
                    <a:pt x="236" y="1218"/>
                  </a:lnTo>
                  <a:lnTo>
                    <a:pt x="194" y="1218"/>
                  </a:lnTo>
                  <a:lnTo>
                    <a:pt x="194" y="1068"/>
                  </a:lnTo>
                  <a:close/>
                  <a:moveTo>
                    <a:pt x="393" y="911"/>
                  </a:moveTo>
                  <a:lnTo>
                    <a:pt x="430" y="911"/>
                  </a:lnTo>
                  <a:lnTo>
                    <a:pt x="430" y="1218"/>
                  </a:lnTo>
                  <a:lnTo>
                    <a:pt x="393" y="1218"/>
                  </a:lnTo>
                  <a:lnTo>
                    <a:pt x="393" y="911"/>
                  </a:lnTo>
                  <a:close/>
                  <a:moveTo>
                    <a:pt x="587" y="477"/>
                  </a:moveTo>
                  <a:lnTo>
                    <a:pt x="629" y="477"/>
                  </a:lnTo>
                  <a:lnTo>
                    <a:pt x="629" y="1218"/>
                  </a:lnTo>
                  <a:lnTo>
                    <a:pt x="587" y="1218"/>
                  </a:lnTo>
                  <a:lnTo>
                    <a:pt x="587" y="477"/>
                  </a:lnTo>
                  <a:close/>
                  <a:moveTo>
                    <a:pt x="787" y="133"/>
                  </a:moveTo>
                  <a:lnTo>
                    <a:pt x="823" y="133"/>
                  </a:lnTo>
                  <a:lnTo>
                    <a:pt x="823" y="1218"/>
                  </a:lnTo>
                  <a:lnTo>
                    <a:pt x="787" y="1218"/>
                  </a:lnTo>
                  <a:lnTo>
                    <a:pt x="787" y="133"/>
                  </a:lnTo>
                  <a:close/>
                  <a:moveTo>
                    <a:pt x="980" y="0"/>
                  </a:moveTo>
                  <a:lnTo>
                    <a:pt x="1022" y="0"/>
                  </a:lnTo>
                  <a:lnTo>
                    <a:pt x="1022" y="1218"/>
                  </a:lnTo>
                  <a:lnTo>
                    <a:pt x="980" y="1218"/>
                  </a:lnTo>
                  <a:lnTo>
                    <a:pt x="980" y="0"/>
                  </a:lnTo>
                  <a:close/>
                  <a:moveTo>
                    <a:pt x="1180" y="133"/>
                  </a:moveTo>
                  <a:lnTo>
                    <a:pt x="1216" y="133"/>
                  </a:lnTo>
                  <a:lnTo>
                    <a:pt x="1216" y="1218"/>
                  </a:lnTo>
                  <a:lnTo>
                    <a:pt x="1180" y="1218"/>
                  </a:lnTo>
                  <a:lnTo>
                    <a:pt x="1180" y="133"/>
                  </a:lnTo>
                  <a:close/>
                  <a:moveTo>
                    <a:pt x="1379" y="422"/>
                  </a:moveTo>
                  <a:lnTo>
                    <a:pt x="1416" y="422"/>
                  </a:lnTo>
                  <a:lnTo>
                    <a:pt x="1416" y="1218"/>
                  </a:lnTo>
                  <a:lnTo>
                    <a:pt x="1379" y="1218"/>
                  </a:lnTo>
                  <a:lnTo>
                    <a:pt x="1379" y="422"/>
                  </a:lnTo>
                  <a:close/>
                  <a:moveTo>
                    <a:pt x="1573" y="712"/>
                  </a:moveTo>
                  <a:lnTo>
                    <a:pt x="1609" y="712"/>
                  </a:lnTo>
                  <a:lnTo>
                    <a:pt x="1609" y="1218"/>
                  </a:lnTo>
                  <a:lnTo>
                    <a:pt x="1573" y="1218"/>
                  </a:lnTo>
                  <a:lnTo>
                    <a:pt x="1573" y="712"/>
                  </a:lnTo>
                  <a:close/>
                  <a:moveTo>
                    <a:pt x="1773" y="923"/>
                  </a:moveTo>
                  <a:lnTo>
                    <a:pt x="1809" y="923"/>
                  </a:lnTo>
                  <a:lnTo>
                    <a:pt x="1809" y="1218"/>
                  </a:lnTo>
                  <a:lnTo>
                    <a:pt x="1773" y="1218"/>
                  </a:lnTo>
                  <a:lnTo>
                    <a:pt x="1773" y="923"/>
                  </a:lnTo>
                  <a:close/>
                  <a:moveTo>
                    <a:pt x="1966" y="1050"/>
                  </a:moveTo>
                  <a:lnTo>
                    <a:pt x="2002" y="1050"/>
                  </a:lnTo>
                  <a:lnTo>
                    <a:pt x="2002" y="1218"/>
                  </a:lnTo>
                  <a:lnTo>
                    <a:pt x="1966" y="1218"/>
                  </a:lnTo>
                  <a:lnTo>
                    <a:pt x="1966" y="1050"/>
                  </a:lnTo>
                  <a:close/>
                  <a:moveTo>
                    <a:pt x="2166" y="1128"/>
                  </a:moveTo>
                  <a:lnTo>
                    <a:pt x="2202" y="1128"/>
                  </a:lnTo>
                  <a:lnTo>
                    <a:pt x="2202" y="1218"/>
                  </a:lnTo>
                  <a:lnTo>
                    <a:pt x="2166" y="1218"/>
                  </a:lnTo>
                  <a:lnTo>
                    <a:pt x="2166" y="1128"/>
                  </a:lnTo>
                  <a:close/>
                  <a:moveTo>
                    <a:pt x="2359" y="1176"/>
                  </a:moveTo>
                  <a:lnTo>
                    <a:pt x="2395" y="1176"/>
                  </a:lnTo>
                  <a:lnTo>
                    <a:pt x="2395" y="1218"/>
                  </a:lnTo>
                  <a:lnTo>
                    <a:pt x="2359" y="1218"/>
                  </a:lnTo>
                  <a:lnTo>
                    <a:pt x="2359" y="1176"/>
                  </a:lnTo>
                  <a:close/>
                  <a:moveTo>
                    <a:pt x="2559" y="1200"/>
                  </a:moveTo>
                  <a:lnTo>
                    <a:pt x="2595" y="1200"/>
                  </a:lnTo>
                  <a:lnTo>
                    <a:pt x="2595" y="1218"/>
                  </a:lnTo>
                  <a:lnTo>
                    <a:pt x="2559" y="1218"/>
                  </a:lnTo>
                  <a:lnTo>
                    <a:pt x="2559" y="1200"/>
                  </a:lnTo>
                  <a:close/>
                  <a:moveTo>
                    <a:pt x="2752" y="1212"/>
                  </a:moveTo>
                  <a:lnTo>
                    <a:pt x="2795" y="1212"/>
                  </a:lnTo>
                  <a:lnTo>
                    <a:pt x="2795" y="1218"/>
                  </a:lnTo>
                  <a:lnTo>
                    <a:pt x="2752" y="1218"/>
                  </a:lnTo>
                  <a:lnTo>
                    <a:pt x="2752" y="1212"/>
                  </a:lnTo>
                  <a:close/>
                </a:path>
              </a:pathLst>
            </a:custGeom>
            <a:noFill/>
            <a:ln w="1905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 name="Freeform 56">
              <a:extLst>
                <a:ext uri="{FF2B5EF4-FFF2-40B4-BE49-F238E27FC236}">
                  <a16:creationId xmlns:a16="http://schemas.microsoft.com/office/drawing/2014/main" id="{DD491517-5048-485B-90AE-CB22C1994B00}"/>
                </a:ext>
              </a:extLst>
            </p:cNvPr>
            <p:cNvSpPr>
              <a:spLocks noEditPoints="1"/>
            </p:cNvSpPr>
            <p:nvPr/>
          </p:nvSpPr>
          <p:spPr bwMode="auto">
            <a:xfrm>
              <a:off x="8094663" y="1916113"/>
              <a:ext cx="4743450" cy="966788"/>
            </a:xfrm>
            <a:custGeom>
              <a:avLst/>
              <a:gdLst>
                <a:gd name="T0" fmla="*/ 36 w 2988"/>
                <a:gd name="T1" fmla="*/ 555 h 609"/>
                <a:gd name="T2" fmla="*/ 0 w 2988"/>
                <a:gd name="T3" fmla="*/ 609 h 609"/>
                <a:gd name="T4" fmla="*/ 199 w 2988"/>
                <a:gd name="T5" fmla="*/ 585 h 609"/>
                <a:gd name="T6" fmla="*/ 235 w 2988"/>
                <a:gd name="T7" fmla="*/ 609 h 609"/>
                <a:gd name="T8" fmla="*/ 199 w 2988"/>
                <a:gd name="T9" fmla="*/ 585 h 609"/>
                <a:gd name="T10" fmla="*/ 429 w 2988"/>
                <a:gd name="T11" fmla="*/ 537 h 609"/>
                <a:gd name="T12" fmla="*/ 393 w 2988"/>
                <a:gd name="T13" fmla="*/ 609 h 609"/>
                <a:gd name="T14" fmla="*/ 592 w 2988"/>
                <a:gd name="T15" fmla="*/ 416 h 609"/>
                <a:gd name="T16" fmla="*/ 629 w 2988"/>
                <a:gd name="T17" fmla="*/ 609 h 609"/>
                <a:gd name="T18" fmla="*/ 592 w 2988"/>
                <a:gd name="T19" fmla="*/ 416 h 609"/>
                <a:gd name="T20" fmla="*/ 822 w 2988"/>
                <a:gd name="T21" fmla="*/ 260 h 609"/>
                <a:gd name="T22" fmla="*/ 786 w 2988"/>
                <a:gd name="T23" fmla="*/ 609 h 609"/>
                <a:gd name="T24" fmla="*/ 985 w 2988"/>
                <a:gd name="T25" fmla="*/ 121 h 609"/>
                <a:gd name="T26" fmla="*/ 1022 w 2988"/>
                <a:gd name="T27" fmla="*/ 609 h 609"/>
                <a:gd name="T28" fmla="*/ 985 w 2988"/>
                <a:gd name="T29" fmla="*/ 121 h 609"/>
                <a:gd name="T30" fmla="*/ 1221 w 2988"/>
                <a:gd name="T31" fmla="*/ 30 h 609"/>
                <a:gd name="T32" fmla="*/ 1179 w 2988"/>
                <a:gd name="T33" fmla="*/ 609 h 609"/>
                <a:gd name="T34" fmla="*/ 1379 w 2988"/>
                <a:gd name="T35" fmla="*/ 0 h 609"/>
                <a:gd name="T36" fmla="*/ 1415 w 2988"/>
                <a:gd name="T37" fmla="*/ 609 h 609"/>
                <a:gd name="T38" fmla="*/ 1379 w 2988"/>
                <a:gd name="T39" fmla="*/ 0 h 609"/>
                <a:gd name="T40" fmla="*/ 1615 w 2988"/>
                <a:gd name="T41" fmla="*/ 30 h 609"/>
                <a:gd name="T42" fmla="*/ 1572 w 2988"/>
                <a:gd name="T43" fmla="*/ 609 h 609"/>
                <a:gd name="T44" fmla="*/ 1772 w 2988"/>
                <a:gd name="T45" fmla="*/ 103 h 609"/>
                <a:gd name="T46" fmla="*/ 1808 w 2988"/>
                <a:gd name="T47" fmla="*/ 609 h 609"/>
                <a:gd name="T48" fmla="*/ 1772 w 2988"/>
                <a:gd name="T49" fmla="*/ 103 h 609"/>
                <a:gd name="T50" fmla="*/ 2008 w 2988"/>
                <a:gd name="T51" fmla="*/ 181 h 609"/>
                <a:gd name="T52" fmla="*/ 1965 w 2988"/>
                <a:gd name="T53" fmla="*/ 609 h 609"/>
                <a:gd name="T54" fmla="*/ 2165 w 2988"/>
                <a:gd name="T55" fmla="*/ 284 h 609"/>
                <a:gd name="T56" fmla="*/ 2201 w 2988"/>
                <a:gd name="T57" fmla="*/ 609 h 609"/>
                <a:gd name="T58" fmla="*/ 2165 w 2988"/>
                <a:gd name="T59" fmla="*/ 284 h 609"/>
                <a:gd name="T60" fmla="*/ 2401 w 2988"/>
                <a:gd name="T61" fmla="*/ 374 h 609"/>
                <a:gd name="T62" fmla="*/ 2358 w 2988"/>
                <a:gd name="T63" fmla="*/ 609 h 609"/>
                <a:gd name="T64" fmla="*/ 2558 w 2988"/>
                <a:gd name="T65" fmla="*/ 447 h 609"/>
                <a:gd name="T66" fmla="*/ 2594 w 2988"/>
                <a:gd name="T67" fmla="*/ 609 h 609"/>
                <a:gd name="T68" fmla="*/ 2558 w 2988"/>
                <a:gd name="T69" fmla="*/ 447 h 609"/>
                <a:gd name="T70" fmla="*/ 2794 w 2988"/>
                <a:gd name="T71" fmla="*/ 513 h 609"/>
                <a:gd name="T72" fmla="*/ 2758 w 2988"/>
                <a:gd name="T73" fmla="*/ 609 h 609"/>
                <a:gd name="T74" fmla="*/ 2951 w 2988"/>
                <a:gd name="T75" fmla="*/ 561 h 609"/>
                <a:gd name="T76" fmla="*/ 2988 w 2988"/>
                <a:gd name="T77" fmla="*/ 609 h 609"/>
                <a:gd name="T78" fmla="*/ 2951 w 2988"/>
                <a:gd name="T79" fmla="*/ 561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988" h="609">
                  <a:moveTo>
                    <a:pt x="0" y="555"/>
                  </a:moveTo>
                  <a:lnTo>
                    <a:pt x="36" y="555"/>
                  </a:lnTo>
                  <a:lnTo>
                    <a:pt x="36" y="609"/>
                  </a:lnTo>
                  <a:lnTo>
                    <a:pt x="0" y="609"/>
                  </a:lnTo>
                  <a:lnTo>
                    <a:pt x="0" y="555"/>
                  </a:lnTo>
                  <a:close/>
                  <a:moveTo>
                    <a:pt x="199" y="585"/>
                  </a:moveTo>
                  <a:lnTo>
                    <a:pt x="235" y="585"/>
                  </a:lnTo>
                  <a:lnTo>
                    <a:pt x="235" y="609"/>
                  </a:lnTo>
                  <a:lnTo>
                    <a:pt x="199" y="609"/>
                  </a:lnTo>
                  <a:lnTo>
                    <a:pt x="199" y="585"/>
                  </a:lnTo>
                  <a:close/>
                  <a:moveTo>
                    <a:pt x="393" y="537"/>
                  </a:moveTo>
                  <a:lnTo>
                    <a:pt x="429" y="537"/>
                  </a:lnTo>
                  <a:lnTo>
                    <a:pt x="429" y="609"/>
                  </a:lnTo>
                  <a:lnTo>
                    <a:pt x="393" y="609"/>
                  </a:lnTo>
                  <a:lnTo>
                    <a:pt x="393" y="537"/>
                  </a:lnTo>
                  <a:close/>
                  <a:moveTo>
                    <a:pt x="592" y="416"/>
                  </a:moveTo>
                  <a:lnTo>
                    <a:pt x="629" y="416"/>
                  </a:lnTo>
                  <a:lnTo>
                    <a:pt x="629" y="609"/>
                  </a:lnTo>
                  <a:lnTo>
                    <a:pt x="592" y="609"/>
                  </a:lnTo>
                  <a:lnTo>
                    <a:pt x="592" y="416"/>
                  </a:lnTo>
                  <a:close/>
                  <a:moveTo>
                    <a:pt x="786" y="260"/>
                  </a:moveTo>
                  <a:lnTo>
                    <a:pt x="822" y="260"/>
                  </a:lnTo>
                  <a:lnTo>
                    <a:pt x="822" y="609"/>
                  </a:lnTo>
                  <a:lnTo>
                    <a:pt x="786" y="609"/>
                  </a:lnTo>
                  <a:lnTo>
                    <a:pt x="786" y="260"/>
                  </a:lnTo>
                  <a:close/>
                  <a:moveTo>
                    <a:pt x="985" y="121"/>
                  </a:moveTo>
                  <a:lnTo>
                    <a:pt x="1022" y="121"/>
                  </a:lnTo>
                  <a:lnTo>
                    <a:pt x="1022" y="609"/>
                  </a:lnTo>
                  <a:lnTo>
                    <a:pt x="985" y="609"/>
                  </a:lnTo>
                  <a:lnTo>
                    <a:pt x="985" y="121"/>
                  </a:lnTo>
                  <a:close/>
                  <a:moveTo>
                    <a:pt x="1179" y="30"/>
                  </a:moveTo>
                  <a:lnTo>
                    <a:pt x="1221" y="30"/>
                  </a:lnTo>
                  <a:lnTo>
                    <a:pt x="1221" y="609"/>
                  </a:lnTo>
                  <a:lnTo>
                    <a:pt x="1179" y="609"/>
                  </a:lnTo>
                  <a:lnTo>
                    <a:pt x="1179" y="30"/>
                  </a:lnTo>
                  <a:close/>
                  <a:moveTo>
                    <a:pt x="1379" y="0"/>
                  </a:moveTo>
                  <a:lnTo>
                    <a:pt x="1415" y="0"/>
                  </a:lnTo>
                  <a:lnTo>
                    <a:pt x="1415" y="609"/>
                  </a:lnTo>
                  <a:lnTo>
                    <a:pt x="1379" y="609"/>
                  </a:lnTo>
                  <a:lnTo>
                    <a:pt x="1379" y="0"/>
                  </a:lnTo>
                  <a:close/>
                  <a:moveTo>
                    <a:pt x="1572" y="30"/>
                  </a:moveTo>
                  <a:lnTo>
                    <a:pt x="1615" y="30"/>
                  </a:lnTo>
                  <a:lnTo>
                    <a:pt x="1615" y="609"/>
                  </a:lnTo>
                  <a:lnTo>
                    <a:pt x="1572" y="609"/>
                  </a:lnTo>
                  <a:lnTo>
                    <a:pt x="1572" y="30"/>
                  </a:lnTo>
                  <a:close/>
                  <a:moveTo>
                    <a:pt x="1772" y="103"/>
                  </a:moveTo>
                  <a:lnTo>
                    <a:pt x="1808" y="103"/>
                  </a:lnTo>
                  <a:lnTo>
                    <a:pt x="1808" y="609"/>
                  </a:lnTo>
                  <a:lnTo>
                    <a:pt x="1772" y="609"/>
                  </a:lnTo>
                  <a:lnTo>
                    <a:pt x="1772" y="103"/>
                  </a:lnTo>
                  <a:close/>
                  <a:moveTo>
                    <a:pt x="1965" y="181"/>
                  </a:moveTo>
                  <a:lnTo>
                    <a:pt x="2008" y="181"/>
                  </a:lnTo>
                  <a:lnTo>
                    <a:pt x="2008" y="609"/>
                  </a:lnTo>
                  <a:lnTo>
                    <a:pt x="1965" y="609"/>
                  </a:lnTo>
                  <a:lnTo>
                    <a:pt x="1965" y="181"/>
                  </a:lnTo>
                  <a:close/>
                  <a:moveTo>
                    <a:pt x="2165" y="284"/>
                  </a:moveTo>
                  <a:lnTo>
                    <a:pt x="2201" y="284"/>
                  </a:lnTo>
                  <a:lnTo>
                    <a:pt x="2201" y="609"/>
                  </a:lnTo>
                  <a:lnTo>
                    <a:pt x="2165" y="609"/>
                  </a:lnTo>
                  <a:lnTo>
                    <a:pt x="2165" y="284"/>
                  </a:lnTo>
                  <a:close/>
                  <a:moveTo>
                    <a:pt x="2358" y="374"/>
                  </a:moveTo>
                  <a:lnTo>
                    <a:pt x="2401" y="374"/>
                  </a:lnTo>
                  <a:lnTo>
                    <a:pt x="2401" y="609"/>
                  </a:lnTo>
                  <a:lnTo>
                    <a:pt x="2358" y="609"/>
                  </a:lnTo>
                  <a:lnTo>
                    <a:pt x="2358" y="374"/>
                  </a:lnTo>
                  <a:close/>
                  <a:moveTo>
                    <a:pt x="2558" y="447"/>
                  </a:moveTo>
                  <a:lnTo>
                    <a:pt x="2594" y="447"/>
                  </a:lnTo>
                  <a:lnTo>
                    <a:pt x="2594" y="609"/>
                  </a:lnTo>
                  <a:lnTo>
                    <a:pt x="2558" y="609"/>
                  </a:lnTo>
                  <a:lnTo>
                    <a:pt x="2558" y="447"/>
                  </a:lnTo>
                  <a:close/>
                  <a:moveTo>
                    <a:pt x="2758" y="513"/>
                  </a:moveTo>
                  <a:lnTo>
                    <a:pt x="2794" y="513"/>
                  </a:lnTo>
                  <a:lnTo>
                    <a:pt x="2794" y="609"/>
                  </a:lnTo>
                  <a:lnTo>
                    <a:pt x="2758" y="609"/>
                  </a:lnTo>
                  <a:lnTo>
                    <a:pt x="2758" y="513"/>
                  </a:lnTo>
                  <a:close/>
                  <a:moveTo>
                    <a:pt x="2951" y="561"/>
                  </a:moveTo>
                  <a:lnTo>
                    <a:pt x="2988" y="561"/>
                  </a:lnTo>
                  <a:lnTo>
                    <a:pt x="2988" y="609"/>
                  </a:lnTo>
                  <a:lnTo>
                    <a:pt x="2951" y="609"/>
                  </a:lnTo>
                  <a:lnTo>
                    <a:pt x="2951" y="561"/>
                  </a:lnTo>
                  <a:close/>
                </a:path>
              </a:pathLst>
            </a:custGeom>
            <a:solidFill>
              <a:srgbClr val="000D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7">
              <a:extLst>
                <a:ext uri="{FF2B5EF4-FFF2-40B4-BE49-F238E27FC236}">
                  <a16:creationId xmlns:a16="http://schemas.microsoft.com/office/drawing/2014/main" id="{03E21642-CE3D-4693-AB0E-6A7EFBED2C40}"/>
                </a:ext>
              </a:extLst>
            </p:cNvPr>
            <p:cNvSpPr>
              <a:spLocks noEditPoints="1"/>
            </p:cNvSpPr>
            <p:nvPr/>
          </p:nvSpPr>
          <p:spPr bwMode="auto">
            <a:xfrm>
              <a:off x="8094663" y="1916113"/>
              <a:ext cx="4743450" cy="966788"/>
            </a:xfrm>
            <a:custGeom>
              <a:avLst/>
              <a:gdLst>
                <a:gd name="T0" fmla="*/ 36 w 2988"/>
                <a:gd name="T1" fmla="*/ 555 h 609"/>
                <a:gd name="T2" fmla="*/ 0 w 2988"/>
                <a:gd name="T3" fmla="*/ 609 h 609"/>
                <a:gd name="T4" fmla="*/ 199 w 2988"/>
                <a:gd name="T5" fmla="*/ 585 h 609"/>
                <a:gd name="T6" fmla="*/ 235 w 2988"/>
                <a:gd name="T7" fmla="*/ 609 h 609"/>
                <a:gd name="T8" fmla="*/ 199 w 2988"/>
                <a:gd name="T9" fmla="*/ 585 h 609"/>
                <a:gd name="T10" fmla="*/ 429 w 2988"/>
                <a:gd name="T11" fmla="*/ 537 h 609"/>
                <a:gd name="T12" fmla="*/ 393 w 2988"/>
                <a:gd name="T13" fmla="*/ 609 h 609"/>
                <a:gd name="T14" fmla="*/ 592 w 2988"/>
                <a:gd name="T15" fmla="*/ 416 h 609"/>
                <a:gd name="T16" fmla="*/ 629 w 2988"/>
                <a:gd name="T17" fmla="*/ 609 h 609"/>
                <a:gd name="T18" fmla="*/ 592 w 2988"/>
                <a:gd name="T19" fmla="*/ 416 h 609"/>
                <a:gd name="T20" fmla="*/ 822 w 2988"/>
                <a:gd name="T21" fmla="*/ 260 h 609"/>
                <a:gd name="T22" fmla="*/ 786 w 2988"/>
                <a:gd name="T23" fmla="*/ 609 h 609"/>
                <a:gd name="T24" fmla="*/ 985 w 2988"/>
                <a:gd name="T25" fmla="*/ 121 h 609"/>
                <a:gd name="T26" fmla="*/ 1022 w 2988"/>
                <a:gd name="T27" fmla="*/ 609 h 609"/>
                <a:gd name="T28" fmla="*/ 985 w 2988"/>
                <a:gd name="T29" fmla="*/ 121 h 609"/>
                <a:gd name="T30" fmla="*/ 1221 w 2988"/>
                <a:gd name="T31" fmla="*/ 30 h 609"/>
                <a:gd name="T32" fmla="*/ 1179 w 2988"/>
                <a:gd name="T33" fmla="*/ 609 h 609"/>
                <a:gd name="T34" fmla="*/ 1379 w 2988"/>
                <a:gd name="T35" fmla="*/ 0 h 609"/>
                <a:gd name="T36" fmla="*/ 1415 w 2988"/>
                <a:gd name="T37" fmla="*/ 609 h 609"/>
                <a:gd name="T38" fmla="*/ 1379 w 2988"/>
                <a:gd name="T39" fmla="*/ 0 h 609"/>
                <a:gd name="T40" fmla="*/ 1615 w 2988"/>
                <a:gd name="T41" fmla="*/ 30 h 609"/>
                <a:gd name="T42" fmla="*/ 1572 w 2988"/>
                <a:gd name="T43" fmla="*/ 609 h 609"/>
                <a:gd name="T44" fmla="*/ 1772 w 2988"/>
                <a:gd name="T45" fmla="*/ 103 h 609"/>
                <a:gd name="T46" fmla="*/ 1808 w 2988"/>
                <a:gd name="T47" fmla="*/ 609 h 609"/>
                <a:gd name="T48" fmla="*/ 1772 w 2988"/>
                <a:gd name="T49" fmla="*/ 103 h 609"/>
                <a:gd name="T50" fmla="*/ 2008 w 2988"/>
                <a:gd name="T51" fmla="*/ 181 h 609"/>
                <a:gd name="T52" fmla="*/ 1965 w 2988"/>
                <a:gd name="T53" fmla="*/ 609 h 609"/>
                <a:gd name="T54" fmla="*/ 2165 w 2988"/>
                <a:gd name="T55" fmla="*/ 284 h 609"/>
                <a:gd name="T56" fmla="*/ 2201 w 2988"/>
                <a:gd name="T57" fmla="*/ 609 h 609"/>
                <a:gd name="T58" fmla="*/ 2165 w 2988"/>
                <a:gd name="T59" fmla="*/ 284 h 609"/>
                <a:gd name="T60" fmla="*/ 2401 w 2988"/>
                <a:gd name="T61" fmla="*/ 374 h 609"/>
                <a:gd name="T62" fmla="*/ 2358 w 2988"/>
                <a:gd name="T63" fmla="*/ 609 h 609"/>
                <a:gd name="T64" fmla="*/ 2558 w 2988"/>
                <a:gd name="T65" fmla="*/ 447 h 609"/>
                <a:gd name="T66" fmla="*/ 2594 w 2988"/>
                <a:gd name="T67" fmla="*/ 609 h 609"/>
                <a:gd name="T68" fmla="*/ 2558 w 2988"/>
                <a:gd name="T69" fmla="*/ 447 h 609"/>
                <a:gd name="T70" fmla="*/ 2794 w 2988"/>
                <a:gd name="T71" fmla="*/ 513 h 609"/>
                <a:gd name="T72" fmla="*/ 2758 w 2988"/>
                <a:gd name="T73" fmla="*/ 609 h 609"/>
                <a:gd name="T74" fmla="*/ 2951 w 2988"/>
                <a:gd name="T75" fmla="*/ 561 h 609"/>
                <a:gd name="T76" fmla="*/ 2988 w 2988"/>
                <a:gd name="T77" fmla="*/ 609 h 609"/>
                <a:gd name="T78" fmla="*/ 2951 w 2988"/>
                <a:gd name="T79" fmla="*/ 561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988" h="609">
                  <a:moveTo>
                    <a:pt x="0" y="555"/>
                  </a:moveTo>
                  <a:lnTo>
                    <a:pt x="36" y="555"/>
                  </a:lnTo>
                  <a:lnTo>
                    <a:pt x="36" y="609"/>
                  </a:lnTo>
                  <a:lnTo>
                    <a:pt x="0" y="609"/>
                  </a:lnTo>
                  <a:lnTo>
                    <a:pt x="0" y="555"/>
                  </a:lnTo>
                  <a:close/>
                  <a:moveTo>
                    <a:pt x="199" y="585"/>
                  </a:moveTo>
                  <a:lnTo>
                    <a:pt x="235" y="585"/>
                  </a:lnTo>
                  <a:lnTo>
                    <a:pt x="235" y="609"/>
                  </a:lnTo>
                  <a:lnTo>
                    <a:pt x="199" y="609"/>
                  </a:lnTo>
                  <a:lnTo>
                    <a:pt x="199" y="585"/>
                  </a:lnTo>
                  <a:close/>
                  <a:moveTo>
                    <a:pt x="393" y="537"/>
                  </a:moveTo>
                  <a:lnTo>
                    <a:pt x="429" y="537"/>
                  </a:lnTo>
                  <a:lnTo>
                    <a:pt x="429" y="609"/>
                  </a:lnTo>
                  <a:lnTo>
                    <a:pt x="393" y="609"/>
                  </a:lnTo>
                  <a:lnTo>
                    <a:pt x="393" y="537"/>
                  </a:lnTo>
                  <a:close/>
                  <a:moveTo>
                    <a:pt x="592" y="416"/>
                  </a:moveTo>
                  <a:lnTo>
                    <a:pt x="629" y="416"/>
                  </a:lnTo>
                  <a:lnTo>
                    <a:pt x="629" y="609"/>
                  </a:lnTo>
                  <a:lnTo>
                    <a:pt x="592" y="609"/>
                  </a:lnTo>
                  <a:lnTo>
                    <a:pt x="592" y="416"/>
                  </a:lnTo>
                  <a:close/>
                  <a:moveTo>
                    <a:pt x="786" y="260"/>
                  </a:moveTo>
                  <a:lnTo>
                    <a:pt x="822" y="260"/>
                  </a:lnTo>
                  <a:lnTo>
                    <a:pt x="822" y="609"/>
                  </a:lnTo>
                  <a:lnTo>
                    <a:pt x="786" y="609"/>
                  </a:lnTo>
                  <a:lnTo>
                    <a:pt x="786" y="260"/>
                  </a:lnTo>
                  <a:close/>
                  <a:moveTo>
                    <a:pt x="985" y="121"/>
                  </a:moveTo>
                  <a:lnTo>
                    <a:pt x="1022" y="121"/>
                  </a:lnTo>
                  <a:lnTo>
                    <a:pt x="1022" y="609"/>
                  </a:lnTo>
                  <a:lnTo>
                    <a:pt x="985" y="609"/>
                  </a:lnTo>
                  <a:lnTo>
                    <a:pt x="985" y="121"/>
                  </a:lnTo>
                  <a:close/>
                  <a:moveTo>
                    <a:pt x="1179" y="30"/>
                  </a:moveTo>
                  <a:lnTo>
                    <a:pt x="1221" y="30"/>
                  </a:lnTo>
                  <a:lnTo>
                    <a:pt x="1221" y="609"/>
                  </a:lnTo>
                  <a:lnTo>
                    <a:pt x="1179" y="609"/>
                  </a:lnTo>
                  <a:lnTo>
                    <a:pt x="1179" y="30"/>
                  </a:lnTo>
                  <a:close/>
                  <a:moveTo>
                    <a:pt x="1379" y="0"/>
                  </a:moveTo>
                  <a:lnTo>
                    <a:pt x="1415" y="0"/>
                  </a:lnTo>
                  <a:lnTo>
                    <a:pt x="1415" y="609"/>
                  </a:lnTo>
                  <a:lnTo>
                    <a:pt x="1379" y="609"/>
                  </a:lnTo>
                  <a:lnTo>
                    <a:pt x="1379" y="0"/>
                  </a:lnTo>
                  <a:close/>
                  <a:moveTo>
                    <a:pt x="1572" y="30"/>
                  </a:moveTo>
                  <a:lnTo>
                    <a:pt x="1615" y="30"/>
                  </a:lnTo>
                  <a:lnTo>
                    <a:pt x="1615" y="609"/>
                  </a:lnTo>
                  <a:lnTo>
                    <a:pt x="1572" y="609"/>
                  </a:lnTo>
                  <a:lnTo>
                    <a:pt x="1572" y="30"/>
                  </a:lnTo>
                  <a:close/>
                  <a:moveTo>
                    <a:pt x="1772" y="103"/>
                  </a:moveTo>
                  <a:lnTo>
                    <a:pt x="1808" y="103"/>
                  </a:lnTo>
                  <a:lnTo>
                    <a:pt x="1808" y="609"/>
                  </a:lnTo>
                  <a:lnTo>
                    <a:pt x="1772" y="609"/>
                  </a:lnTo>
                  <a:lnTo>
                    <a:pt x="1772" y="103"/>
                  </a:lnTo>
                  <a:close/>
                  <a:moveTo>
                    <a:pt x="1965" y="181"/>
                  </a:moveTo>
                  <a:lnTo>
                    <a:pt x="2008" y="181"/>
                  </a:lnTo>
                  <a:lnTo>
                    <a:pt x="2008" y="609"/>
                  </a:lnTo>
                  <a:lnTo>
                    <a:pt x="1965" y="609"/>
                  </a:lnTo>
                  <a:lnTo>
                    <a:pt x="1965" y="181"/>
                  </a:lnTo>
                  <a:close/>
                  <a:moveTo>
                    <a:pt x="2165" y="284"/>
                  </a:moveTo>
                  <a:lnTo>
                    <a:pt x="2201" y="284"/>
                  </a:lnTo>
                  <a:lnTo>
                    <a:pt x="2201" y="609"/>
                  </a:lnTo>
                  <a:lnTo>
                    <a:pt x="2165" y="609"/>
                  </a:lnTo>
                  <a:lnTo>
                    <a:pt x="2165" y="284"/>
                  </a:lnTo>
                  <a:close/>
                  <a:moveTo>
                    <a:pt x="2358" y="374"/>
                  </a:moveTo>
                  <a:lnTo>
                    <a:pt x="2401" y="374"/>
                  </a:lnTo>
                  <a:lnTo>
                    <a:pt x="2401" y="609"/>
                  </a:lnTo>
                  <a:lnTo>
                    <a:pt x="2358" y="609"/>
                  </a:lnTo>
                  <a:lnTo>
                    <a:pt x="2358" y="374"/>
                  </a:lnTo>
                  <a:close/>
                  <a:moveTo>
                    <a:pt x="2558" y="447"/>
                  </a:moveTo>
                  <a:lnTo>
                    <a:pt x="2594" y="447"/>
                  </a:lnTo>
                  <a:lnTo>
                    <a:pt x="2594" y="609"/>
                  </a:lnTo>
                  <a:lnTo>
                    <a:pt x="2558" y="609"/>
                  </a:lnTo>
                  <a:lnTo>
                    <a:pt x="2558" y="447"/>
                  </a:lnTo>
                  <a:close/>
                  <a:moveTo>
                    <a:pt x="2758" y="513"/>
                  </a:moveTo>
                  <a:lnTo>
                    <a:pt x="2794" y="513"/>
                  </a:lnTo>
                  <a:lnTo>
                    <a:pt x="2794" y="609"/>
                  </a:lnTo>
                  <a:lnTo>
                    <a:pt x="2758" y="609"/>
                  </a:lnTo>
                  <a:lnTo>
                    <a:pt x="2758" y="513"/>
                  </a:lnTo>
                  <a:close/>
                  <a:moveTo>
                    <a:pt x="2951" y="561"/>
                  </a:moveTo>
                  <a:lnTo>
                    <a:pt x="2988" y="561"/>
                  </a:lnTo>
                  <a:lnTo>
                    <a:pt x="2988" y="609"/>
                  </a:lnTo>
                  <a:lnTo>
                    <a:pt x="2951" y="609"/>
                  </a:lnTo>
                  <a:lnTo>
                    <a:pt x="2951" y="561"/>
                  </a:lnTo>
                  <a:close/>
                </a:path>
              </a:pathLst>
            </a:custGeom>
            <a:noFill/>
            <a:ln w="1905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 name="Freeform 58">
              <a:extLst>
                <a:ext uri="{FF2B5EF4-FFF2-40B4-BE49-F238E27FC236}">
                  <a16:creationId xmlns:a16="http://schemas.microsoft.com/office/drawing/2014/main" id="{D5270743-2229-4D86-BB2B-C7F3E6905DA9}"/>
                </a:ext>
              </a:extLst>
            </p:cNvPr>
            <p:cNvSpPr>
              <a:spLocks noEditPoints="1"/>
            </p:cNvSpPr>
            <p:nvPr/>
          </p:nvSpPr>
          <p:spPr bwMode="auto">
            <a:xfrm>
              <a:off x="8151813" y="1255713"/>
              <a:ext cx="5376862" cy="1627188"/>
            </a:xfrm>
            <a:custGeom>
              <a:avLst/>
              <a:gdLst>
                <a:gd name="T0" fmla="*/ 42 w 3387"/>
                <a:gd name="T1" fmla="*/ 1019 h 1025"/>
                <a:gd name="T2" fmla="*/ 0 w 3387"/>
                <a:gd name="T3" fmla="*/ 1025 h 1025"/>
                <a:gd name="T4" fmla="*/ 199 w 3387"/>
                <a:gd name="T5" fmla="*/ 989 h 1025"/>
                <a:gd name="T6" fmla="*/ 236 w 3387"/>
                <a:gd name="T7" fmla="*/ 1025 h 1025"/>
                <a:gd name="T8" fmla="*/ 199 w 3387"/>
                <a:gd name="T9" fmla="*/ 989 h 1025"/>
                <a:gd name="T10" fmla="*/ 435 w 3387"/>
                <a:gd name="T11" fmla="*/ 923 h 1025"/>
                <a:gd name="T12" fmla="*/ 393 w 3387"/>
                <a:gd name="T13" fmla="*/ 1025 h 1025"/>
                <a:gd name="T14" fmla="*/ 593 w 3387"/>
                <a:gd name="T15" fmla="*/ 778 h 1025"/>
                <a:gd name="T16" fmla="*/ 629 w 3387"/>
                <a:gd name="T17" fmla="*/ 1025 h 1025"/>
                <a:gd name="T18" fmla="*/ 593 w 3387"/>
                <a:gd name="T19" fmla="*/ 778 h 1025"/>
                <a:gd name="T20" fmla="*/ 829 w 3387"/>
                <a:gd name="T21" fmla="*/ 549 h 1025"/>
                <a:gd name="T22" fmla="*/ 786 w 3387"/>
                <a:gd name="T23" fmla="*/ 1025 h 1025"/>
                <a:gd name="T24" fmla="*/ 986 w 3387"/>
                <a:gd name="T25" fmla="*/ 284 h 1025"/>
                <a:gd name="T26" fmla="*/ 1022 w 3387"/>
                <a:gd name="T27" fmla="*/ 1025 h 1025"/>
                <a:gd name="T28" fmla="*/ 986 w 3387"/>
                <a:gd name="T29" fmla="*/ 284 h 1025"/>
                <a:gd name="T30" fmla="*/ 1222 w 3387"/>
                <a:gd name="T31" fmla="*/ 91 h 1025"/>
                <a:gd name="T32" fmla="*/ 1185 w 3387"/>
                <a:gd name="T33" fmla="*/ 1025 h 1025"/>
                <a:gd name="T34" fmla="*/ 1379 w 3387"/>
                <a:gd name="T35" fmla="*/ 0 h 1025"/>
                <a:gd name="T36" fmla="*/ 1415 w 3387"/>
                <a:gd name="T37" fmla="*/ 1025 h 1025"/>
                <a:gd name="T38" fmla="*/ 1379 w 3387"/>
                <a:gd name="T39" fmla="*/ 0 h 1025"/>
                <a:gd name="T40" fmla="*/ 1615 w 3387"/>
                <a:gd name="T41" fmla="*/ 24 h 1025"/>
                <a:gd name="T42" fmla="*/ 1579 w 3387"/>
                <a:gd name="T43" fmla="*/ 1025 h 1025"/>
                <a:gd name="T44" fmla="*/ 1772 w 3387"/>
                <a:gd name="T45" fmla="*/ 163 h 1025"/>
                <a:gd name="T46" fmla="*/ 1808 w 3387"/>
                <a:gd name="T47" fmla="*/ 1025 h 1025"/>
                <a:gd name="T48" fmla="*/ 1772 w 3387"/>
                <a:gd name="T49" fmla="*/ 163 h 1025"/>
                <a:gd name="T50" fmla="*/ 2008 w 3387"/>
                <a:gd name="T51" fmla="*/ 356 h 1025"/>
                <a:gd name="T52" fmla="*/ 1972 w 3387"/>
                <a:gd name="T53" fmla="*/ 1025 h 1025"/>
                <a:gd name="T54" fmla="*/ 2165 w 3387"/>
                <a:gd name="T55" fmla="*/ 537 h 1025"/>
                <a:gd name="T56" fmla="*/ 2202 w 3387"/>
                <a:gd name="T57" fmla="*/ 1025 h 1025"/>
                <a:gd name="T58" fmla="*/ 2165 w 3387"/>
                <a:gd name="T59" fmla="*/ 537 h 1025"/>
                <a:gd name="T60" fmla="*/ 2401 w 3387"/>
                <a:gd name="T61" fmla="*/ 682 h 1025"/>
                <a:gd name="T62" fmla="*/ 2365 w 3387"/>
                <a:gd name="T63" fmla="*/ 1025 h 1025"/>
                <a:gd name="T64" fmla="*/ 2558 w 3387"/>
                <a:gd name="T65" fmla="*/ 790 h 1025"/>
                <a:gd name="T66" fmla="*/ 2601 w 3387"/>
                <a:gd name="T67" fmla="*/ 1025 h 1025"/>
                <a:gd name="T68" fmla="*/ 2558 w 3387"/>
                <a:gd name="T69" fmla="*/ 790 h 1025"/>
                <a:gd name="T70" fmla="*/ 2794 w 3387"/>
                <a:gd name="T71" fmla="*/ 881 h 1025"/>
                <a:gd name="T72" fmla="*/ 2758 w 3387"/>
                <a:gd name="T73" fmla="*/ 1025 h 1025"/>
                <a:gd name="T74" fmla="*/ 2952 w 3387"/>
                <a:gd name="T75" fmla="*/ 941 h 1025"/>
                <a:gd name="T76" fmla="*/ 2994 w 3387"/>
                <a:gd name="T77" fmla="*/ 1025 h 1025"/>
                <a:gd name="T78" fmla="*/ 2952 w 3387"/>
                <a:gd name="T79" fmla="*/ 941 h 1025"/>
                <a:gd name="T80" fmla="*/ 3187 w 3387"/>
                <a:gd name="T81" fmla="*/ 983 h 1025"/>
                <a:gd name="T82" fmla="*/ 3151 w 3387"/>
                <a:gd name="T83" fmla="*/ 1025 h 1025"/>
                <a:gd name="T84" fmla="*/ 3345 w 3387"/>
                <a:gd name="T85" fmla="*/ 1007 h 1025"/>
                <a:gd name="T86" fmla="*/ 3387 w 3387"/>
                <a:gd name="T87" fmla="*/ 1025 h 1025"/>
                <a:gd name="T88" fmla="*/ 3345 w 3387"/>
                <a:gd name="T89" fmla="*/ 1007 h 1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387" h="1025">
                  <a:moveTo>
                    <a:pt x="0" y="1019"/>
                  </a:moveTo>
                  <a:lnTo>
                    <a:pt x="42" y="1019"/>
                  </a:lnTo>
                  <a:lnTo>
                    <a:pt x="42" y="1025"/>
                  </a:lnTo>
                  <a:lnTo>
                    <a:pt x="0" y="1025"/>
                  </a:lnTo>
                  <a:lnTo>
                    <a:pt x="0" y="1019"/>
                  </a:lnTo>
                  <a:close/>
                  <a:moveTo>
                    <a:pt x="199" y="989"/>
                  </a:moveTo>
                  <a:lnTo>
                    <a:pt x="236" y="989"/>
                  </a:lnTo>
                  <a:lnTo>
                    <a:pt x="236" y="1025"/>
                  </a:lnTo>
                  <a:lnTo>
                    <a:pt x="199" y="1025"/>
                  </a:lnTo>
                  <a:lnTo>
                    <a:pt x="199" y="989"/>
                  </a:lnTo>
                  <a:close/>
                  <a:moveTo>
                    <a:pt x="393" y="923"/>
                  </a:moveTo>
                  <a:lnTo>
                    <a:pt x="435" y="923"/>
                  </a:lnTo>
                  <a:lnTo>
                    <a:pt x="435" y="1025"/>
                  </a:lnTo>
                  <a:lnTo>
                    <a:pt x="393" y="1025"/>
                  </a:lnTo>
                  <a:lnTo>
                    <a:pt x="393" y="923"/>
                  </a:lnTo>
                  <a:close/>
                  <a:moveTo>
                    <a:pt x="593" y="778"/>
                  </a:moveTo>
                  <a:lnTo>
                    <a:pt x="629" y="778"/>
                  </a:lnTo>
                  <a:lnTo>
                    <a:pt x="629" y="1025"/>
                  </a:lnTo>
                  <a:lnTo>
                    <a:pt x="593" y="1025"/>
                  </a:lnTo>
                  <a:lnTo>
                    <a:pt x="593" y="778"/>
                  </a:lnTo>
                  <a:close/>
                  <a:moveTo>
                    <a:pt x="786" y="549"/>
                  </a:moveTo>
                  <a:lnTo>
                    <a:pt x="829" y="549"/>
                  </a:lnTo>
                  <a:lnTo>
                    <a:pt x="829" y="1025"/>
                  </a:lnTo>
                  <a:lnTo>
                    <a:pt x="786" y="1025"/>
                  </a:lnTo>
                  <a:lnTo>
                    <a:pt x="786" y="549"/>
                  </a:lnTo>
                  <a:close/>
                  <a:moveTo>
                    <a:pt x="986" y="284"/>
                  </a:moveTo>
                  <a:lnTo>
                    <a:pt x="1022" y="284"/>
                  </a:lnTo>
                  <a:lnTo>
                    <a:pt x="1022" y="1025"/>
                  </a:lnTo>
                  <a:lnTo>
                    <a:pt x="986" y="1025"/>
                  </a:lnTo>
                  <a:lnTo>
                    <a:pt x="986" y="284"/>
                  </a:lnTo>
                  <a:close/>
                  <a:moveTo>
                    <a:pt x="1185" y="91"/>
                  </a:moveTo>
                  <a:lnTo>
                    <a:pt x="1222" y="91"/>
                  </a:lnTo>
                  <a:lnTo>
                    <a:pt x="1222" y="1025"/>
                  </a:lnTo>
                  <a:lnTo>
                    <a:pt x="1185" y="1025"/>
                  </a:lnTo>
                  <a:lnTo>
                    <a:pt x="1185" y="91"/>
                  </a:lnTo>
                  <a:close/>
                  <a:moveTo>
                    <a:pt x="1379" y="0"/>
                  </a:moveTo>
                  <a:lnTo>
                    <a:pt x="1415" y="0"/>
                  </a:lnTo>
                  <a:lnTo>
                    <a:pt x="1415" y="1025"/>
                  </a:lnTo>
                  <a:lnTo>
                    <a:pt x="1379" y="1025"/>
                  </a:lnTo>
                  <a:lnTo>
                    <a:pt x="1379" y="0"/>
                  </a:lnTo>
                  <a:close/>
                  <a:moveTo>
                    <a:pt x="1579" y="24"/>
                  </a:moveTo>
                  <a:lnTo>
                    <a:pt x="1615" y="24"/>
                  </a:lnTo>
                  <a:lnTo>
                    <a:pt x="1615" y="1025"/>
                  </a:lnTo>
                  <a:lnTo>
                    <a:pt x="1579" y="1025"/>
                  </a:lnTo>
                  <a:lnTo>
                    <a:pt x="1579" y="24"/>
                  </a:lnTo>
                  <a:close/>
                  <a:moveTo>
                    <a:pt x="1772" y="163"/>
                  </a:moveTo>
                  <a:lnTo>
                    <a:pt x="1808" y="163"/>
                  </a:lnTo>
                  <a:lnTo>
                    <a:pt x="1808" y="1025"/>
                  </a:lnTo>
                  <a:lnTo>
                    <a:pt x="1772" y="1025"/>
                  </a:lnTo>
                  <a:lnTo>
                    <a:pt x="1772" y="163"/>
                  </a:lnTo>
                  <a:close/>
                  <a:moveTo>
                    <a:pt x="1972" y="356"/>
                  </a:moveTo>
                  <a:lnTo>
                    <a:pt x="2008" y="356"/>
                  </a:lnTo>
                  <a:lnTo>
                    <a:pt x="2008" y="1025"/>
                  </a:lnTo>
                  <a:lnTo>
                    <a:pt x="1972" y="1025"/>
                  </a:lnTo>
                  <a:lnTo>
                    <a:pt x="1972" y="356"/>
                  </a:lnTo>
                  <a:close/>
                  <a:moveTo>
                    <a:pt x="2165" y="537"/>
                  </a:moveTo>
                  <a:lnTo>
                    <a:pt x="2202" y="537"/>
                  </a:lnTo>
                  <a:lnTo>
                    <a:pt x="2202" y="1025"/>
                  </a:lnTo>
                  <a:lnTo>
                    <a:pt x="2165" y="1025"/>
                  </a:lnTo>
                  <a:lnTo>
                    <a:pt x="2165" y="537"/>
                  </a:lnTo>
                  <a:close/>
                  <a:moveTo>
                    <a:pt x="2365" y="682"/>
                  </a:moveTo>
                  <a:lnTo>
                    <a:pt x="2401" y="682"/>
                  </a:lnTo>
                  <a:lnTo>
                    <a:pt x="2401" y="1025"/>
                  </a:lnTo>
                  <a:lnTo>
                    <a:pt x="2365" y="1025"/>
                  </a:lnTo>
                  <a:lnTo>
                    <a:pt x="2365" y="682"/>
                  </a:lnTo>
                  <a:close/>
                  <a:moveTo>
                    <a:pt x="2558" y="790"/>
                  </a:moveTo>
                  <a:lnTo>
                    <a:pt x="2601" y="790"/>
                  </a:lnTo>
                  <a:lnTo>
                    <a:pt x="2601" y="1025"/>
                  </a:lnTo>
                  <a:lnTo>
                    <a:pt x="2558" y="1025"/>
                  </a:lnTo>
                  <a:lnTo>
                    <a:pt x="2558" y="790"/>
                  </a:lnTo>
                  <a:close/>
                  <a:moveTo>
                    <a:pt x="2758" y="881"/>
                  </a:moveTo>
                  <a:lnTo>
                    <a:pt x="2794" y="881"/>
                  </a:lnTo>
                  <a:lnTo>
                    <a:pt x="2794" y="1025"/>
                  </a:lnTo>
                  <a:lnTo>
                    <a:pt x="2758" y="1025"/>
                  </a:lnTo>
                  <a:lnTo>
                    <a:pt x="2758" y="881"/>
                  </a:lnTo>
                  <a:close/>
                  <a:moveTo>
                    <a:pt x="2952" y="941"/>
                  </a:moveTo>
                  <a:lnTo>
                    <a:pt x="2994" y="941"/>
                  </a:lnTo>
                  <a:lnTo>
                    <a:pt x="2994" y="1025"/>
                  </a:lnTo>
                  <a:lnTo>
                    <a:pt x="2952" y="1025"/>
                  </a:lnTo>
                  <a:lnTo>
                    <a:pt x="2952" y="941"/>
                  </a:lnTo>
                  <a:close/>
                  <a:moveTo>
                    <a:pt x="3151" y="983"/>
                  </a:moveTo>
                  <a:lnTo>
                    <a:pt x="3187" y="983"/>
                  </a:lnTo>
                  <a:lnTo>
                    <a:pt x="3187" y="1025"/>
                  </a:lnTo>
                  <a:lnTo>
                    <a:pt x="3151" y="1025"/>
                  </a:lnTo>
                  <a:lnTo>
                    <a:pt x="3151" y="983"/>
                  </a:lnTo>
                  <a:close/>
                  <a:moveTo>
                    <a:pt x="3345" y="1007"/>
                  </a:moveTo>
                  <a:lnTo>
                    <a:pt x="3387" y="1007"/>
                  </a:lnTo>
                  <a:lnTo>
                    <a:pt x="3387" y="1025"/>
                  </a:lnTo>
                  <a:lnTo>
                    <a:pt x="3345" y="1025"/>
                  </a:lnTo>
                  <a:lnTo>
                    <a:pt x="3345" y="1007"/>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59">
              <a:extLst>
                <a:ext uri="{FF2B5EF4-FFF2-40B4-BE49-F238E27FC236}">
                  <a16:creationId xmlns:a16="http://schemas.microsoft.com/office/drawing/2014/main" id="{AB7F72C7-F0F4-4A57-B911-98C3DEB0C865}"/>
                </a:ext>
              </a:extLst>
            </p:cNvPr>
            <p:cNvSpPr>
              <a:spLocks noEditPoints="1"/>
            </p:cNvSpPr>
            <p:nvPr/>
          </p:nvSpPr>
          <p:spPr bwMode="auto">
            <a:xfrm>
              <a:off x="8151813" y="1255713"/>
              <a:ext cx="5376862" cy="1627188"/>
            </a:xfrm>
            <a:custGeom>
              <a:avLst/>
              <a:gdLst>
                <a:gd name="T0" fmla="*/ 42 w 3387"/>
                <a:gd name="T1" fmla="*/ 1019 h 1025"/>
                <a:gd name="T2" fmla="*/ 0 w 3387"/>
                <a:gd name="T3" fmla="*/ 1025 h 1025"/>
                <a:gd name="T4" fmla="*/ 199 w 3387"/>
                <a:gd name="T5" fmla="*/ 989 h 1025"/>
                <a:gd name="T6" fmla="*/ 236 w 3387"/>
                <a:gd name="T7" fmla="*/ 1025 h 1025"/>
                <a:gd name="T8" fmla="*/ 199 w 3387"/>
                <a:gd name="T9" fmla="*/ 989 h 1025"/>
                <a:gd name="T10" fmla="*/ 435 w 3387"/>
                <a:gd name="T11" fmla="*/ 923 h 1025"/>
                <a:gd name="T12" fmla="*/ 393 w 3387"/>
                <a:gd name="T13" fmla="*/ 1025 h 1025"/>
                <a:gd name="T14" fmla="*/ 593 w 3387"/>
                <a:gd name="T15" fmla="*/ 778 h 1025"/>
                <a:gd name="T16" fmla="*/ 629 w 3387"/>
                <a:gd name="T17" fmla="*/ 1025 h 1025"/>
                <a:gd name="T18" fmla="*/ 593 w 3387"/>
                <a:gd name="T19" fmla="*/ 778 h 1025"/>
                <a:gd name="T20" fmla="*/ 829 w 3387"/>
                <a:gd name="T21" fmla="*/ 549 h 1025"/>
                <a:gd name="T22" fmla="*/ 786 w 3387"/>
                <a:gd name="T23" fmla="*/ 1025 h 1025"/>
                <a:gd name="T24" fmla="*/ 986 w 3387"/>
                <a:gd name="T25" fmla="*/ 284 h 1025"/>
                <a:gd name="T26" fmla="*/ 1022 w 3387"/>
                <a:gd name="T27" fmla="*/ 1025 h 1025"/>
                <a:gd name="T28" fmla="*/ 986 w 3387"/>
                <a:gd name="T29" fmla="*/ 284 h 1025"/>
                <a:gd name="T30" fmla="*/ 1222 w 3387"/>
                <a:gd name="T31" fmla="*/ 91 h 1025"/>
                <a:gd name="T32" fmla="*/ 1185 w 3387"/>
                <a:gd name="T33" fmla="*/ 1025 h 1025"/>
                <a:gd name="T34" fmla="*/ 1379 w 3387"/>
                <a:gd name="T35" fmla="*/ 0 h 1025"/>
                <a:gd name="T36" fmla="*/ 1415 w 3387"/>
                <a:gd name="T37" fmla="*/ 1025 h 1025"/>
                <a:gd name="T38" fmla="*/ 1379 w 3387"/>
                <a:gd name="T39" fmla="*/ 0 h 1025"/>
                <a:gd name="T40" fmla="*/ 1615 w 3387"/>
                <a:gd name="T41" fmla="*/ 24 h 1025"/>
                <a:gd name="T42" fmla="*/ 1579 w 3387"/>
                <a:gd name="T43" fmla="*/ 1025 h 1025"/>
                <a:gd name="T44" fmla="*/ 1772 w 3387"/>
                <a:gd name="T45" fmla="*/ 163 h 1025"/>
                <a:gd name="T46" fmla="*/ 1808 w 3387"/>
                <a:gd name="T47" fmla="*/ 1025 h 1025"/>
                <a:gd name="T48" fmla="*/ 1772 w 3387"/>
                <a:gd name="T49" fmla="*/ 163 h 1025"/>
                <a:gd name="T50" fmla="*/ 2008 w 3387"/>
                <a:gd name="T51" fmla="*/ 356 h 1025"/>
                <a:gd name="T52" fmla="*/ 1972 w 3387"/>
                <a:gd name="T53" fmla="*/ 1025 h 1025"/>
                <a:gd name="T54" fmla="*/ 2165 w 3387"/>
                <a:gd name="T55" fmla="*/ 537 h 1025"/>
                <a:gd name="T56" fmla="*/ 2202 w 3387"/>
                <a:gd name="T57" fmla="*/ 1025 h 1025"/>
                <a:gd name="T58" fmla="*/ 2165 w 3387"/>
                <a:gd name="T59" fmla="*/ 537 h 1025"/>
                <a:gd name="T60" fmla="*/ 2401 w 3387"/>
                <a:gd name="T61" fmla="*/ 682 h 1025"/>
                <a:gd name="T62" fmla="*/ 2365 w 3387"/>
                <a:gd name="T63" fmla="*/ 1025 h 1025"/>
                <a:gd name="T64" fmla="*/ 2558 w 3387"/>
                <a:gd name="T65" fmla="*/ 790 h 1025"/>
                <a:gd name="T66" fmla="*/ 2601 w 3387"/>
                <a:gd name="T67" fmla="*/ 1025 h 1025"/>
                <a:gd name="T68" fmla="*/ 2558 w 3387"/>
                <a:gd name="T69" fmla="*/ 790 h 1025"/>
                <a:gd name="T70" fmla="*/ 2794 w 3387"/>
                <a:gd name="T71" fmla="*/ 881 h 1025"/>
                <a:gd name="T72" fmla="*/ 2758 w 3387"/>
                <a:gd name="T73" fmla="*/ 1025 h 1025"/>
                <a:gd name="T74" fmla="*/ 2952 w 3387"/>
                <a:gd name="T75" fmla="*/ 941 h 1025"/>
                <a:gd name="T76" fmla="*/ 2994 w 3387"/>
                <a:gd name="T77" fmla="*/ 1025 h 1025"/>
                <a:gd name="T78" fmla="*/ 2952 w 3387"/>
                <a:gd name="T79" fmla="*/ 941 h 1025"/>
                <a:gd name="T80" fmla="*/ 3187 w 3387"/>
                <a:gd name="T81" fmla="*/ 983 h 1025"/>
                <a:gd name="T82" fmla="*/ 3151 w 3387"/>
                <a:gd name="T83" fmla="*/ 1025 h 1025"/>
                <a:gd name="T84" fmla="*/ 3345 w 3387"/>
                <a:gd name="T85" fmla="*/ 1007 h 1025"/>
                <a:gd name="T86" fmla="*/ 3387 w 3387"/>
                <a:gd name="T87" fmla="*/ 1025 h 1025"/>
                <a:gd name="T88" fmla="*/ 3345 w 3387"/>
                <a:gd name="T89" fmla="*/ 1007 h 1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387" h="1025">
                  <a:moveTo>
                    <a:pt x="0" y="1019"/>
                  </a:moveTo>
                  <a:lnTo>
                    <a:pt x="42" y="1019"/>
                  </a:lnTo>
                  <a:lnTo>
                    <a:pt x="42" y="1025"/>
                  </a:lnTo>
                  <a:lnTo>
                    <a:pt x="0" y="1025"/>
                  </a:lnTo>
                  <a:lnTo>
                    <a:pt x="0" y="1019"/>
                  </a:lnTo>
                  <a:close/>
                  <a:moveTo>
                    <a:pt x="199" y="989"/>
                  </a:moveTo>
                  <a:lnTo>
                    <a:pt x="236" y="989"/>
                  </a:lnTo>
                  <a:lnTo>
                    <a:pt x="236" y="1025"/>
                  </a:lnTo>
                  <a:lnTo>
                    <a:pt x="199" y="1025"/>
                  </a:lnTo>
                  <a:lnTo>
                    <a:pt x="199" y="989"/>
                  </a:lnTo>
                  <a:close/>
                  <a:moveTo>
                    <a:pt x="393" y="923"/>
                  </a:moveTo>
                  <a:lnTo>
                    <a:pt x="435" y="923"/>
                  </a:lnTo>
                  <a:lnTo>
                    <a:pt x="435" y="1025"/>
                  </a:lnTo>
                  <a:lnTo>
                    <a:pt x="393" y="1025"/>
                  </a:lnTo>
                  <a:lnTo>
                    <a:pt x="393" y="923"/>
                  </a:lnTo>
                  <a:close/>
                  <a:moveTo>
                    <a:pt x="593" y="778"/>
                  </a:moveTo>
                  <a:lnTo>
                    <a:pt x="629" y="778"/>
                  </a:lnTo>
                  <a:lnTo>
                    <a:pt x="629" y="1025"/>
                  </a:lnTo>
                  <a:lnTo>
                    <a:pt x="593" y="1025"/>
                  </a:lnTo>
                  <a:lnTo>
                    <a:pt x="593" y="778"/>
                  </a:lnTo>
                  <a:close/>
                  <a:moveTo>
                    <a:pt x="786" y="549"/>
                  </a:moveTo>
                  <a:lnTo>
                    <a:pt x="829" y="549"/>
                  </a:lnTo>
                  <a:lnTo>
                    <a:pt x="829" y="1025"/>
                  </a:lnTo>
                  <a:lnTo>
                    <a:pt x="786" y="1025"/>
                  </a:lnTo>
                  <a:lnTo>
                    <a:pt x="786" y="549"/>
                  </a:lnTo>
                  <a:close/>
                  <a:moveTo>
                    <a:pt x="986" y="284"/>
                  </a:moveTo>
                  <a:lnTo>
                    <a:pt x="1022" y="284"/>
                  </a:lnTo>
                  <a:lnTo>
                    <a:pt x="1022" y="1025"/>
                  </a:lnTo>
                  <a:lnTo>
                    <a:pt x="986" y="1025"/>
                  </a:lnTo>
                  <a:lnTo>
                    <a:pt x="986" y="284"/>
                  </a:lnTo>
                  <a:close/>
                  <a:moveTo>
                    <a:pt x="1185" y="91"/>
                  </a:moveTo>
                  <a:lnTo>
                    <a:pt x="1222" y="91"/>
                  </a:lnTo>
                  <a:lnTo>
                    <a:pt x="1222" y="1025"/>
                  </a:lnTo>
                  <a:lnTo>
                    <a:pt x="1185" y="1025"/>
                  </a:lnTo>
                  <a:lnTo>
                    <a:pt x="1185" y="91"/>
                  </a:lnTo>
                  <a:close/>
                  <a:moveTo>
                    <a:pt x="1379" y="0"/>
                  </a:moveTo>
                  <a:lnTo>
                    <a:pt x="1415" y="0"/>
                  </a:lnTo>
                  <a:lnTo>
                    <a:pt x="1415" y="1025"/>
                  </a:lnTo>
                  <a:lnTo>
                    <a:pt x="1379" y="1025"/>
                  </a:lnTo>
                  <a:lnTo>
                    <a:pt x="1379" y="0"/>
                  </a:lnTo>
                  <a:close/>
                  <a:moveTo>
                    <a:pt x="1579" y="24"/>
                  </a:moveTo>
                  <a:lnTo>
                    <a:pt x="1615" y="24"/>
                  </a:lnTo>
                  <a:lnTo>
                    <a:pt x="1615" y="1025"/>
                  </a:lnTo>
                  <a:lnTo>
                    <a:pt x="1579" y="1025"/>
                  </a:lnTo>
                  <a:lnTo>
                    <a:pt x="1579" y="24"/>
                  </a:lnTo>
                  <a:close/>
                  <a:moveTo>
                    <a:pt x="1772" y="163"/>
                  </a:moveTo>
                  <a:lnTo>
                    <a:pt x="1808" y="163"/>
                  </a:lnTo>
                  <a:lnTo>
                    <a:pt x="1808" y="1025"/>
                  </a:lnTo>
                  <a:lnTo>
                    <a:pt x="1772" y="1025"/>
                  </a:lnTo>
                  <a:lnTo>
                    <a:pt x="1772" y="163"/>
                  </a:lnTo>
                  <a:close/>
                  <a:moveTo>
                    <a:pt x="1972" y="356"/>
                  </a:moveTo>
                  <a:lnTo>
                    <a:pt x="2008" y="356"/>
                  </a:lnTo>
                  <a:lnTo>
                    <a:pt x="2008" y="1025"/>
                  </a:lnTo>
                  <a:lnTo>
                    <a:pt x="1972" y="1025"/>
                  </a:lnTo>
                  <a:lnTo>
                    <a:pt x="1972" y="356"/>
                  </a:lnTo>
                  <a:close/>
                  <a:moveTo>
                    <a:pt x="2165" y="537"/>
                  </a:moveTo>
                  <a:lnTo>
                    <a:pt x="2202" y="537"/>
                  </a:lnTo>
                  <a:lnTo>
                    <a:pt x="2202" y="1025"/>
                  </a:lnTo>
                  <a:lnTo>
                    <a:pt x="2165" y="1025"/>
                  </a:lnTo>
                  <a:lnTo>
                    <a:pt x="2165" y="537"/>
                  </a:lnTo>
                  <a:close/>
                  <a:moveTo>
                    <a:pt x="2365" y="682"/>
                  </a:moveTo>
                  <a:lnTo>
                    <a:pt x="2401" y="682"/>
                  </a:lnTo>
                  <a:lnTo>
                    <a:pt x="2401" y="1025"/>
                  </a:lnTo>
                  <a:lnTo>
                    <a:pt x="2365" y="1025"/>
                  </a:lnTo>
                  <a:lnTo>
                    <a:pt x="2365" y="682"/>
                  </a:lnTo>
                  <a:close/>
                  <a:moveTo>
                    <a:pt x="2558" y="790"/>
                  </a:moveTo>
                  <a:lnTo>
                    <a:pt x="2601" y="790"/>
                  </a:lnTo>
                  <a:lnTo>
                    <a:pt x="2601" y="1025"/>
                  </a:lnTo>
                  <a:lnTo>
                    <a:pt x="2558" y="1025"/>
                  </a:lnTo>
                  <a:lnTo>
                    <a:pt x="2558" y="790"/>
                  </a:lnTo>
                  <a:close/>
                  <a:moveTo>
                    <a:pt x="2758" y="881"/>
                  </a:moveTo>
                  <a:lnTo>
                    <a:pt x="2794" y="881"/>
                  </a:lnTo>
                  <a:lnTo>
                    <a:pt x="2794" y="1025"/>
                  </a:lnTo>
                  <a:lnTo>
                    <a:pt x="2758" y="1025"/>
                  </a:lnTo>
                  <a:lnTo>
                    <a:pt x="2758" y="881"/>
                  </a:lnTo>
                  <a:close/>
                  <a:moveTo>
                    <a:pt x="2952" y="941"/>
                  </a:moveTo>
                  <a:lnTo>
                    <a:pt x="2994" y="941"/>
                  </a:lnTo>
                  <a:lnTo>
                    <a:pt x="2994" y="1025"/>
                  </a:lnTo>
                  <a:lnTo>
                    <a:pt x="2952" y="1025"/>
                  </a:lnTo>
                  <a:lnTo>
                    <a:pt x="2952" y="941"/>
                  </a:lnTo>
                  <a:close/>
                  <a:moveTo>
                    <a:pt x="3151" y="983"/>
                  </a:moveTo>
                  <a:lnTo>
                    <a:pt x="3187" y="983"/>
                  </a:lnTo>
                  <a:lnTo>
                    <a:pt x="3187" y="1025"/>
                  </a:lnTo>
                  <a:lnTo>
                    <a:pt x="3151" y="1025"/>
                  </a:lnTo>
                  <a:lnTo>
                    <a:pt x="3151" y="983"/>
                  </a:lnTo>
                  <a:close/>
                  <a:moveTo>
                    <a:pt x="3345" y="1007"/>
                  </a:moveTo>
                  <a:lnTo>
                    <a:pt x="3387" y="1007"/>
                  </a:lnTo>
                  <a:lnTo>
                    <a:pt x="3387" y="1025"/>
                  </a:lnTo>
                  <a:lnTo>
                    <a:pt x="3345" y="1025"/>
                  </a:lnTo>
                  <a:lnTo>
                    <a:pt x="3345" y="1007"/>
                  </a:lnTo>
                  <a:close/>
                </a:path>
              </a:pathLst>
            </a:custGeom>
            <a:noFill/>
            <a:ln w="1905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 name="Line 60">
              <a:extLst>
                <a:ext uri="{FF2B5EF4-FFF2-40B4-BE49-F238E27FC236}">
                  <a16:creationId xmlns:a16="http://schemas.microsoft.com/office/drawing/2014/main" id="{69FF9210-14F6-4DD5-BB04-E651B4FA8EFE}"/>
                </a:ext>
              </a:extLst>
            </p:cNvPr>
            <p:cNvSpPr>
              <a:spLocks noChangeShapeType="1"/>
            </p:cNvSpPr>
            <p:nvPr/>
          </p:nvSpPr>
          <p:spPr bwMode="auto">
            <a:xfrm flipV="1">
              <a:off x="7969251" y="863601"/>
              <a:ext cx="0" cy="2019300"/>
            </a:xfrm>
            <a:prstGeom prst="line">
              <a:avLst/>
            </a:prstGeom>
            <a:noFill/>
            <a:ln w="19050"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61">
              <a:extLst>
                <a:ext uri="{FF2B5EF4-FFF2-40B4-BE49-F238E27FC236}">
                  <a16:creationId xmlns:a16="http://schemas.microsoft.com/office/drawing/2014/main" id="{EDD7AF00-A4A2-4CF7-BAB7-41AAC16B9DFA}"/>
                </a:ext>
              </a:extLst>
            </p:cNvPr>
            <p:cNvSpPr>
              <a:spLocks noEditPoints="1"/>
            </p:cNvSpPr>
            <p:nvPr/>
          </p:nvSpPr>
          <p:spPr bwMode="auto">
            <a:xfrm>
              <a:off x="7912101" y="863601"/>
              <a:ext cx="57150" cy="2019300"/>
            </a:xfrm>
            <a:custGeom>
              <a:avLst/>
              <a:gdLst>
                <a:gd name="T0" fmla="*/ 0 w 36"/>
                <a:gd name="T1" fmla="*/ 1272 h 1272"/>
                <a:gd name="T2" fmla="*/ 36 w 36"/>
                <a:gd name="T3" fmla="*/ 1272 h 1272"/>
                <a:gd name="T4" fmla="*/ 0 w 36"/>
                <a:gd name="T5" fmla="*/ 1019 h 1272"/>
                <a:gd name="T6" fmla="*/ 36 w 36"/>
                <a:gd name="T7" fmla="*/ 1019 h 1272"/>
                <a:gd name="T8" fmla="*/ 0 w 36"/>
                <a:gd name="T9" fmla="*/ 766 h 1272"/>
                <a:gd name="T10" fmla="*/ 36 w 36"/>
                <a:gd name="T11" fmla="*/ 766 h 1272"/>
                <a:gd name="T12" fmla="*/ 0 w 36"/>
                <a:gd name="T13" fmla="*/ 513 h 1272"/>
                <a:gd name="T14" fmla="*/ 36 w 36"/>
                <a:gd name="T15" fmla="*/ 513 h 1272"/>
                <a:gd name="T16" fmla="*/ 0 w 36"/>
                <a:gd name="T17" fmla="*/ 253 h 1272"/>
                <a:gd name="T18" fmla="*/ 36 w 36"/>
                <a:gd name="T19" fmla="*/ 253 h 1272"/>
                <a:gd name="T20" fmla="*/ 0 w 36"/>
                <a:gd name="T21" fmla="*/ 0 h 1272"/>
                <a:gd name="T22" fmla="*/ 36 w 36"/>
                <a:gd name="T23" fmla="*/ 0 h 1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6" h="1272">
                  <a:moveTo>
                    <a:pt x="0" y="1272"/>
                  </a:moveTo>
                  <a:lnTo>
                    <a:pt x="36" y="1272"/>
                  </a:lnTo>
                  <a:moveTo>
                    <a:pt x="0" y="1019"/>
                  </a:moveTo>
                  <a:lnTo>
                    <a:pt x="36" y="1019"/>
                  </a:lnTo>
                  <a:moveTo>
                    <a:pt x="0" y="766"/>
                  </a:moveTo>
                  <a:lnTo>
                    <a:pt x="36" y="766"/>
                  </a:lnTo>
                  <a:moveTo>
                    <a:pt x="0" y="513"/>
                  </a:moveTo>
                  <a:lnTo>
                    <a:pt x="36" y="513"/>
                  </a:lnTo>
                  <a:moveTo>
                    <a:pt x="0" y="253"/>
                  </a:moveTo>
                  <a:lnTo>
                    <a:pt x="36" y="253"/>
                  </a:lnTo>
                  <a:moveTo>
                    <a:pt x="0" y="0"/>
                  </a:moveTo>
                  <a:lnTo>
                    <a:pt x="36" y="0"/>
                  </a:lnTo>
                </a:path>
              </a:pathLst>
            </a:custGeom>
            <a:noFill/>
            <a:ln w="1905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 name="Line 62">
              <a:extLst>
                <a:ext uri="{FF2B5EF4-FFF2-40B4-BE49-F238E27FC236}">
                  <a16:creationId xmlns:a16="http://schemas.microsoft.com/office/drawing/2014/main" id="{3DF2FEFA-8BFE-4DC1-A234-5EE255A1705C}"/>
                </a:ext>
              </a:extLst>
            </p:cNvPr>
            <p:cNvSpPr>
              <a:spLocks noChangeShapeType="1"/>
            </p:cNvSpPr>
            <p:nvPr/>
          </p:nvSpPr>
          <p:spPr bwMode="auto">
            <a:xfrm>
              <a:off x="7969251" y="2882901"/>
              <a:ext cx="5626100" cy="0"/>
            </a:xfrm>
            <a:prstGeom prst="line">
              <a:avLst/>
            </a:prstGeom>
            <a:noFill/>
            <a:ln w="19050"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63">
              <a:extLst>
                <a:ext uri="{FF2B5EF4-FFF2-40B4-BE49-F238E27FC236}">
                  <a16:creationId xmlns:a16="http://schemas.microsoft.com/office/drawing/2014/main" id="{B538501F-D7A5-47A1-AE13-F29F94997C08}"/>
                </a:ext>
              </a:extLst>
            </p:cNvPr>
            <p:cNvSpPr>
              <a:spLocks noEditPoints="1"/>
            </p:cNvSpPr>
            <p:nvPr/>
          </p:nvSpPr>
          <p:spPr bwMode="auto">
            <a:xfrm>
              <a:off x="7969251" y="2882901"/>
              <a:ext cx="5626100" cy="58738"/>
            </a:xfrm>
            <a:custGeom>
              <a:avLst/>
              <a:gdLst>
                <a:gd name="T0" fmla="*/ 0 w 3544"/>
                <a:gd name="T1" fmla="*/ 0 h 37"/>
                <a:gd name="T2" fmla="*/ 0 w 3544"/>
                <a:gd name="T3" fmla="*/ 37 h 37"/>
                <a:gd name="T4" fmla="*/ 194 w 3544"/>
                <a:gd name="T5" fmla="*/ 0 h 37"/>
                <a:gd name="T6" fmla="*/ 194 w 3544"/>
                <a:gd name="T7" fmla="*/ 37 h 37"/>
                <a:gd name="T8" fmla="*/ 393 w 3544"/>
                <a:gd name="T9" fmla="*/ 0 h 37"/>
                <a:gd name="T10" fmla="*/ 393 w 3544"/>
                <a:gd name="T11" fmla="*/ 37 h 37"/>
                <a:gd name="T12" fmla="*/ 593 w 3544"/>
                <a:gd name="T13" fmla="*/ 0 h 37"/>
                <a:gd name="T14" fmla="*/ 593 w 3544"/>
                <a:gd name="T15" fmla="*/ 37 h 37"/>
                <a:gd name="T16" fmla="*/ 786 w 3544"/>
                <a:gd name="T17" fmla="*/ 0 h 37"/>
                <a:gd name="T18" fmla="*/ 786 w 3544"/>
                <a:gd name="T19" fmla="*/ 37 h 37"/>
                <a:gd name="T20" fmla="*/ 986 w 3544"/>
                <a:gd name="T21" fmla="*/ 0 h 37"/>
                <a:gd name="T22" fmla="*/ 986 w 3544"/>
                <a:gd name="T23" fmla="*/ 37 h 37"/>
                <a:gd name="T24" fmla="*/ 1179 w 3544"/>
                <a:gd name="T25" fmla="*/ 0 h 37"/>
                <a:gd name="T26" fmla="*/ 1179 w 3544"/>
                <a:gd name="T27" fmla="*/ 37 h 37"/>
                <a:gd name="T28" fmla="*/ 1379 w 3544"/>
                <a:gd name="T29" fmla="*/ 0 h 37"/>
                <a:gd name="T30" fmla="*/ 1379 w 3544"/>
                <a:gd name="T31" fmla="*/ 37 h 37"/>
                <a:gd name="T32" fmla="*/ 1573 w 3544"/>
                <a:gd name="T33" fmla="*/ 0 h 37"/>
                <a:gd name="T34" fmla="*/ 1573 w 3544"/>
                <a:gd name="T35" fmla="*/ 37 h 37"/>
                <a:gd name="T36" fmla="*/ 1772 w 3544"/>
                <a:gd name="T37" fmla="*/ 0 h 37"/>
                <a:gd name="T38" fmla="*/ 1772 w 3544"/>
                <a:gd name="T39" fmla="*/ 37 h 37"/>
                <a:gd name="T40" fmla="*/ 1966 w 3544"/>
                <a:gd name="T41" fmla="*/ 0 h 37"/>
                <a:gd name="T42" fmla="*/ 1966 w 3544"/>
                <a:gd name="T43" fmla="*/ 37 h 37"/>
                <a:gd name="T44" fmla="*/ 2165 w 3544"/>
                <a:gd name="T45" fmla="*/ 0 h 37"/>
                <a:gd name="T46" fmla="*/ 2165 w 3544"/>
                <a:gd name="T47" fmla="*/ 37 h 37"/>
                <a:gd name="T48" fmla="*/ 2359 w 3544"/>
                <a:gd name="T49" fmla="*/ 0 h 37"/>
                <a:gd name="T50" fmla="*/ 2359 w 3544"/>
                <a:gd name="T51" fmla="*/ 37 h 37"/>
                <a:gd name="T52" fmla="*/ 2558 w 3544"/>
                <a:gd name="T53" fmla="*/ 0 h 37"/>
                <a:gd name="T54" fmla="*/ 2558 w 3544"/>
                <a:gd name="T55" fmla="*/ 37 h 37"/>
                <a:gd name="T56" fmla="*/ 2752 w 3544"/>
                <a:gd name="T57" fmla="*/ 0 h 37"/>
                <a:gd name="T58" fmla="*/ 2752 w 3544"/>
                <a:gd name="T59" fmla="*/ 37 h 37"/>
                <a:gd name="T60" fmla="*/ 2952 w 3544"/>
                <a:gd name="T61" fmla="*/ 0 h 37"/>
                <a:gd name="T62" fmla="*/ 2952 w 3544"/>
                <a:gd name="T63" fmla="*/ 37 h 37"/>
                <a:gd name="T64" fmla="*/ 3145 w 3544"/>
                <a:gd name="T65" fmla="*/ 0 h 37"/>
                <a:gd name="T66" fmla="*/ 3145 w 3544"/>
                <a:gd name="T67" fmla="*/ 37 h 37"/>
                <a:gd name="T68" fmla="*/ 3345 w 3544"/>
                <a:gd name="T69" fmla="*/ 0 h 37"/>
                <a:gd name="T70" fmla="*/ 3345 w 3544"/>
                <a:gd name="T71" fmla="*/ 37 h 37"/>
                <a:gd name="T72" fmla="*/ 3544 w 3544"/>
                <a:gd name="T73" fmla="*/ 0 h 37"/>
                <a:gd name="T74" fmla="*/ 3544 w 3544"/>
                <a:gd name="T75"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544" h="37">
                  <a:moveTo>
                    <a:pt x="0" y="0"/>
                  </a:moveTo>
                  <a:lnTo>
                    <a:pt x="0" y="37"/>
                  </a:lnTo>
                  <a:moveTo>
                    <a:pt x="194" y="0"/>
                  </a:moveTo>
                  <a:lnTo>
                    <a:pt x="194" y="37"/>
                  </a:lnTo>
                  <a:moveTo>
                    <a:pt x="393" y="0"/>
                  </a:moveTo>
                  <a:lnTo>
                    <a:pt x="393" y="37"/>
                  </a:lnTo>
                  <a:moveTo>
                    <a:pt x="593" y="0"/>
                  </a:moveTo>
                  <a:lnTo>
                    <a:pt x="593" y="37"/>
                  </a:lnTo>
                  <a:moveTo>
                    <a:pt x="786" y="0"/>
                  </a:moveTo>
                  <a:lnTo>
                    <a:pt x="786" y="37"/>
                  </a:lnTo>
                  <a:moveTo>
                    <a:pt x="986" y="0"/>
                  </a:moveTo>
                  <a:lnTo>
                    <a:pt x="986" y="37"/>
                  </a:lnTo>
                  <a:moveTo>
                    <a:pt x="1179" y="0"/>
                  </a:moveTo>
                  <a:lnTo>
                    <a:pt x="1179" y="37"/>
                  </a:lnTo>
                  <a:moveTo>
                    <a:pt x="1379" y="0"/>
                  </a:moveTo>
                  <a:lnTo>
                    <a:pt x="1379" y="37"/>
                  </a:lnTo>
                  <a:moveTo>
                    <a:pt x="1573" y="0"/>
                  </a:moveTo>
                  <a:lnTo>
                    <a:pt x="1573" y="37"/>
                  </a:lnTo>
                  <a:moveTo>
                    <a:pt x="1772" y="0"/>
                  </a:moveTo>
                  <a:lnTo>
                    <a:pt x="1772" y="37"/>
                  </a:lnTo>
                  <a:moveTo>
                    <a:pt x="1966" y="0"/>
                  </a:moveTo>
                  <a:lnTo>
                    <a:pt x="1966" y="37"/>
                  </a:lnTo>
                  <a:moveTo>
                    <a:pt x="2165" y="0"/>
                  </a:moveTo>
                  <a:lnTo>
                    <a:pt x="2165" y="37"/>
                  </a:lnTo>
                  <a:moveTo>
                    <a:pt x="2359" y="0"/>
                  </a:moveTo>
                  <a:lnTo>
                    <a:pt x="2359" y="37"/>
                  </a:lnTo>
                  <a:moveTo>
                    <a:pt x="2558" y="0"/>
                  </a:moveTo>
                  <a:lnTo>
                    <a:pt x="2558" y="37"/>
                  </a:lnTo>
                  <a:moveTo>
                    <a:pt x="2752" y="0"/>
                  </a:moveTo>
                  <a:lnTo>
                    <a:pt x="2752" y="37"/>
                  </a:lnTo>
                  <a:moveTo>
                    <a:pt x="2952" y="0"/>
                  </a:moveTo>
                  <a:lnTo>
                    <a:pt x="2952" y="37"/>
                  </a:lnTo>
                  <a:moveTo>
                    <a:pt x="3145" y="0"/>
                  </a:moveTo>
                  <a:lnTo>
                    <a:pt x="3145" y="37"/>
                  </a:lnTo>
                  <a:moveTo>
                    <a:pt x="3345" y="0"/>
                  </a:moveTo>
                  <a:lnTo>
                    <a:pt x="3345" y="37"/>
                  </a:lnTo>
                  <a:moveTo>
                    <a:pt x="3544" y="0"/>
                  </a:moveTo>
                  <a:lnTo>
                    <a:pt x="3544" y="37"/>
                  </a:lnTo>
                </a:path>
              </a:pathLst>
            </a:custGeom>
            <a:noFill/>
            <a:ln w="1905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 name="Rectangle 64">
              <a:extLst>
                <a:ext uri="{FF2B5EF4-FFF2-40B4-BE49-F238E27FC236}">
                  <a16:creationId xmlns:a16="http://schemas.microsoft.com/office/drawing/2014/main" id="{4715AD5E-ED51-436C-9B8A-D13113BBA733}"/>
                </a:ext>
              </a:extLst>
            </p:cNvPr>
            <p:cNvSpPr>
              <a:spLocks noChangeArrowheads="1"/>
            </p:cNvSpPr>
            <p:nvPr/>
          </p:nvSpPr>
          <p:spPr bwMode="auto">
            <a:xfrm>
              <a:off x="7720013" y="2776538"/>
              <a:ext cx="201612"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rgbClr val="000000"/>
                  </a:solidFill>
                  <a:effectLst/>
                  <a:latin typeface="Arial" panose="020B0604020202020204" pitchFamily="34" charset="0"/>
                </a:rPr>
                <a:t>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0" name="Rectangle 65">
              <a:extLst>
                <a:ext uri="{FF2B5EF4-FFF2-40B4-BE49-F238E27FC236}">
                  <a16:creationId xmlns:a16="http://schemas.microsoft.com/office/drawing/2014/main" id="{A0D96EED-5C78-42A4-B4AA-CE2832C8B13A}"/>
                </a:ext>
              </a:extLst>
            </p:cNvPr>
            <p:cNvSpPr>
              <a:spLocks noChangeArrowheads="1"/>
            </p:cNvSpPr>
            <p:nvPr/>
          </p:nvSpPr>
          <p:spPr bwMode="auto">
            <a:xfrm>
              <a:off x="7720013" y="2374901"/>
              <a:ext cx="201612"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rgbClr val="000000"/>
                  </a:solidFill>
                  <a:effectLst/>
                  <a:latin typeface="Arial" panose="020B060402020202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1" name="Rectangle 66">
              <a:extLst>
                <a:ext uri="{FF2B5EF4-FFF2-40B4-BE49-F238E27FC236}">
                  <a16:creationId xmlns:a16="http://schemas.microsoft.com/office/drawing/2014/main" id="{BA664599-3AF2-42BA-A730-E7C2363B1D37}"/>
                </a:ext>
              </a:extLst>
            </p:cNvPr>
            <p:cNvSpPr>
              <a:spLocks noChangeArrowheads="1"/>
            </p:cNvSpPr>
            <p:nvPr/>
          </p:nvSpPr>
          <p:spPr bwMode="auto">
            <a:xfrm>
              <a:off x="7720013" y="1970088"/>
              <a:ext cx="201612"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rgbClr val="000000"/>
                  </a:solidFill>
                  <a:effectLst/>
                  <a:latin typeface="Arial" panose="020B0604020202020204" pitchFamily="34" charset="0"/>
                </a:rPr>
                <a:t>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2" name="Rectangle 67">
              <a:extLst>
                <a:ext uri="{FF2B5EF4-FFF2-40B4-BE49-F238E27FC236}">
                  <a16:creationId xmlns:a16="http://schemas.microsoft.com/office/drawing/2014/main" id="{0B17FDCE-F4B4-44B2-8423-83860FBB8F62}"/>
                </a:ext>
              </a:extLst>
            </p:cNvPr>
            <p:cNvSpPr>
              <a:spLocks noChangeArrowheads="1"/>
            </p:cNvSpPr>
            <p:nvPr/>
          </p:nvSpPr>
          <p:spPr bwMode="auto">
            <a:xfrm>
              <a:off x="7720013" y="1563688"/>
              <a:ext cx="201612"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rgbClr val="000000"/>
                  </a:solidFill>
                  <a:effectLst/>
                  <a:latin typeface="Arial" panose="020B0604020202020204" pitchFamily="34" charset="0"/>
                </a:rPr>
                <a:t>6</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3" name="Rectangle 68">
              <a:extLst>
                <a:ext uri="{FF2B5EF4-FFF2-40B4-BE49-F238E27FC236}">
                  <a16:creationId xmlns:a16="http://schemas.microsoft.com/office/drawing/2014/main" id="{FCE69AA6-7E8C-40F4-AFCF-C839647299AA}"/>
                </a:ext>
              </a:extLst>
            </p:cNvPr>
            <p:cNvSpPr>
              <a:spLocks noChangeArrowheads="1"/>
            </p:cNvSpPr>
            <p:nvPr/>
          </p:nvSpPr>
          <p:spPr bwMode="auto">
            <a:xfrm>
              <a:off x="7720013" y="1158876"/>
              <a:ext cx="201612"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rgbClr val="000000"/>
                  </a:solidFill>
                  <a:effectLst/>
                  <a:latin typeface="Arial" panose="020B0604020202020204" pitchFamily="34" charset="0"/>
                </a:rPr>
                <a:t>8</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 name="Rectangle 69">
              <a:extLst>
                <a:ext uri="{FF2B5EF4-FFF2-40B4-BE49-F238E27FC236}">
                  <a16:creationId xmlns:a16="http://schemas.microsoft.com/office/drawing/2014/main" id="{D436556C-365E-426C-92B7-2E2D4E643608}"/>
                </a:ext>
              </a:extLst>
            </p:cNvPr>
            <p:cNvSpPr>
              <a:spLocks noChangeArrowheads="1"/>
            </p:cNvSpPr>
            <p:nvPr/>
          </p:nvSpPr>
          <p:spPr bwMode="auto">
            <a:xfrm>
              <a:off x="7620001" y="757238"/>
              <a:ext cx="30797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rgbClr val="000000"/>
                  </a:solidFill>
                  <a:effectLst/>
                  <a:latin typeface="Arial" panose="020B0604020202020204" pitchFamily="34" charset="0"/>
                </a:rPr>
                <a:t>10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 name="Rectangle 89">
              <a:extLst>
                <a:ext uri="{FF2B5EF4-FFF2-40B4-BE49-F238E27FC236}">
                  <a16:creationId xmlns:a16="http://schemas.microsoft.com/office/drawing/2014/main" id="{05301A05-4079-4BC7-804C-868FAA279D7A}"/>
                </a:ext>
              </a:extLst>
            </p:cNvPr>
            <p:cNvSpPr>
              <a:spLocks noChangeArrowheads="1"/>
            </p:cNvSpPr>
            <p:nvPr/>
          </p:nvSpPr>
          <p:spPr bwMode="auto">
            <a:xfrm>
              <a:off x="9383733" y="3258393"/>
              <a:ext cx="3273443" cy="265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400" b="1" dirty="0">
                  <a:solidFill>
                    <a:srgbClr val="000000"/>
                  </a:solidFill>
                </a:rPr>
                <a:t>Oxy</a:t>
              </a:r>
              <a:r>
                <a:rPr lang="en-US" altLang="en-US" sz="1400" b="1" dirty="0">
                  <a:solidFill>
                    <a:schemeClr val="tx2"/>
                  </a:solidFill>
                </a:rPr>
                <a:t>gen-containing </a:t>
              </a:r>
              <a:r>
                <a:rPr kumimoji="0" lang="en-US" altLang="en-US" sz="1400" b="1" i="0" u="none" strike="noStrike" cap="none" normalizeH="0" baseline="0" dirty="0">
                  <a:ln>
                    <a:noFill/>
                  </a:ln>
                  <a:solidFill>
                    <a:schemeClr val="tx2"/>
                  </a:solidFill>
                  <a:effectLst/>
                  <a:latin typeface="Arial" panose="020B0604020202020204" pitchFamily="34" charset="0"/>
                </a:rPr>
                <a:t> </a:t>
              </a:r>
              <a:r>
                <a:rPr kumimoji="0" lang="en-US" altLang="en-US" sz="1400" b="1" i="0" u="none" strike="noStrike" cap="none" normalizeH="0" baseline="0" dirty="0">
                  <a:ln>
                    <a:noFill/>
                  </a:ln>
                  <a:solidFill>
                    <a:srgbClr val="000000"/>
                  </a:solidFill>
                  <a:effectLst/>
                  <a:latin typeface="Arial" panose="020B0604020202020204" pitchFamily="34" charset="0"/>
                </a:rPr>
                <a:t>Compounds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6" name="Rectangle 90">
              <a:extLst>
                <a:ext uri="{FF2B5EF4-FFF2-40B4-BE49-F238E27FC236}">
                  <a16:creationId xmlns:a16="http://schemas.microsoft.com/office/drawing/2014/main" id="{F175AA93-38AC-484C-A100-5FBEF9F1CA94}"/>
                </a:ext>
              </a:extLst>
            </p:cNvPr>
            <p:cNvSpPr>
              <a:spLocks noChangeArrowheads="1"/>
            </p:cNvSpPr>
            <p:nvPr/>
          </p:nvSpPr>
          <p:spPr bwMode="auto">
            <a:xfrm>
              <a:off x="9502949" y="640890"/>
              <a:ext cx="255557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kumimoji="0" lang="en-US" altLang="en-US" sz="1600" b="1" i="0" u="none" strike="noStrike" cap="none" normalizeH="0" baseline="0" dirty="0">
                  <a:ln>
                    <a:noFill/>
                  </a:ln>
                  <a:solidFill>
                    <a:srgbClr val="000000"/>
                  </a:solidFill>
                  <a:effectLst/>
                  <a:latin typeface="Arial" panose="020B0604020202020204" pitchFamily="34" charset="0"/>
                </a:rPr>
                <a:t>Water-Soluble</a:t>
              </a:r>
              <a:r>
                <a:rPr lang="en-US" sz="1600" b="1" dirty="0">
                  <a:cs typeface="Arial" panose="020B0604020202020204" pitchFamily="34" charset="0"/>
                </a:rPr>
                <a:t> O</a:t>
              </a:r>
              <a:r>
                <a:rPr lang="en-US" sz="1600" b="1" baseline="-25000" dirty="0">
                  <a:cs typeface="Arial" panose="020B0604020202020204" pitchFamily="34" charset="0"/>
                </a:rPr>
                <a:t>x</a:t>
              </a:r>
              <a:r>
                <a:rPr lang="en-US" sz="1600" b="1" dirty="0">
                  <a:cs typeface="Arial" panose="020B0604020202020204" pitchFamily="34" charset="0"/>
                </a:rPr>
                <a:t> Species </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87" name="Rectangle 96">
              <a:extLst>
                <a:ext uri="{FF2B5EF4-FFF2-40B4-BE49-F238E27FC236}">
                  <a16:creationId xmlns:a16="http://schemas.microsoft.com/office/drawing/2014/main" id="{9FF33B7A-074C-4675-9DCC-E88C5C9D3B21}"/>
                </a:ext>
              </a:extLst>
            </p:cNvPr>
            <p:cNvSpPr>
              <a:spLocks noChangeArrowheads="1"/>
            </p:cNvSpPr>
            <p:nvPr/>
          </p:nvSpPr>
          <p:spPr bwMode="auto">
            <a:xfrm>
              <a:off x="12876213" y="1084263"/>
              <a:ext cx="76200" cy="7620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8" name="Rectangle 97">
              <a:extLst>
                <a:ext uri="{FF2B5EF4-FFF2-40B4-BE49-F238E27FC236}">
                  <a16:creationId xmlns:a16="http://schemas.microsoft.com/office/drawing/2014/main" id="{995C9D3E-2D1E-4C5F-B7D0-A05E8CFAD45D}"/>
                </a:ext>
              </a:extLst>
            </p:cNvPr>
            <p:cNvSpPr>
              <a:spLocks noChangeArrowheads="1"/>
            </p:cNvSpPr>
            <p:nvPr/>
          </p:nvSpPr>
          <p:spPr bwMode="auto">
            <a:xfrm>
              <a:off x="12876213" y="1084263"/>
              <a:ext cx="76200" cy="76200"/>
            </a:xfrm>
            <a:prstGeom prst="rect">
              <a:avLst/>
            </a:prstGeom>
            <a:noFill/>
            <a:ln w="1905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 name="Rectangle 98">
              <a:extLst>
                <a:ext uri="{FF2B5EF4-FFF2-40B4-BE49-F238E27FC236}">
                  <a16:creationId xmlns:a16="http://schemas.microsoft.com/office/drawing/2014/main" id="{C8AB0017-E414-4E45-B829-1355D3C02B86}"/>
                </a:ext>
              </a:extLst>
            </p:cNvPr>
            <p:cNvSpPr>
              <a:spLocks noChangeArrowheads="1"/>
            </p:cNvSpPr>
            <p:nvPr/>
          </p:nvSpPr>
          <p:spPr bwMode="auto">
            <a:xfrm>
              <a:off x="12988926" y="1022351"/>
              <a:ext cx="3556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Arial" panose="020B0604020202020204" pitchFamily="34" charset="0"/>
                </a:rPr>
                <a:t>24h</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0" name="Rectangle 99">
              <a:extLst>
                <a:ext uri="{FF2B5EF4-FFF2-40B4-BE49-F238E27FC236}">
                  <a16:creationId xmlns:a16="http://schemas.microsoft.com/office/drawing/2014/main" id="{FCA0D61F-45EF-477C-945F-4E599209CB67}"/>
                </a:ext>
              </a:extLst>
            </p:cNvPr>
            <p:cNvSpPr>
              <a:spLocks noChangeArrowheads="1"/>
            </p:cNvSpPr>
            <p:nvPr/>
          </p:nvSpPr>
          <p:spPr bwMode="auto">
            <a:xfrm>
              <a:off x="12876213" y="1322388"/>
              <a:ext cx="76200" cy="77788"/>
            </a:xfrm>
            <a:prstGeom prst="rect">
              <a:avLst/>
            </a:prstGeom>
            <a:solidFill>
              <a:srgbClr val="000D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Rectangle 100">
              <a:extLst>
                <a:ext uri="{FF2B5EF4-FFF2-40B4-BE49-F238E27FC236}">
                  <a16:creationId xmlns:a16="http://schemas.microsoft.com/office/drawing/2014/main" id="{A50ACA64-78AA-4AAD-BAE0-AA33051A618E}"/>
                </a:ext>
              </a:extLst>
            </p:cNvPr>
            <p:cNvSpPr>
              <a:spLocks noChangeArrowheads="1"/>
            </p:cNvSpPr>
            <p:nvPr/>
          </p:nvSpPr>
          <p:spPr bwMode="auto">
            <a:xfrm>
              <a:off x="12876213" y="1322388"/>
              <a:ext cx="76200" cy="77788"/>
            </a:xfrm>
            <a:prstGeom prst="rect">
              <a:avLst/>
            </a:prstGeom>
            <a:noFill/>
            <a:ln w="1905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Rectangle 101">
              <a:extLst>
                <a:ext uri="{FF2B5EF4-FFF2-40B4-BE49-F238E27FC236}">
                  <a16:creationId xmlns:a16="http://schemas.microsoft.com/office/drawing/2014/main" id="{3E3225D8-C2F9-4144-A1B2-6E80C7071354}"/>
                </a:ext>
              </a:extLst>
            </p:cNvPr>
            <p:cNvSpPr>
              <a:spLocks noChangeArrowheads="1"/>
            </p:cNvSpPr>
            <p:nvPr/>
          </p:nvSpPr>
          <p:spPr bwMode="auto">
            <a:xfrm>
              <a:off x="12988926" y="1260476"/>
              <a:ext cx="3556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Arial" panose="020B0604020202020204" pitchFamily="34" charset="0"/>
                </a:rPr>
                <a:t>72h</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3" name="Rectangle 102">
              <a:extLst>
                <a:ext uri="{FF2B5EF4-FFF2-40B4-BE49-F238E27FC236}">
                  <a16:creationId xmlns:a16="http://schemas.microsoft.com/office/drawing/2014/main" id="{57400A7F-4CEF-408D-B262-FC85C59B01B6}"/>
                </a:ext>
              </a:extLst>
            </p:cNvPr>
            <p:cNvSpPr>
              <a:spLocks noChangeArrowheads="1"/>
            </p:cNvSpPr>
            <p:nvPr/>
          </p:nvSpPr>
          <p:spPr bwMode="auto">
            <a:xfrm>
              <a:off x="12876213" y="1552576"/>
              <a:ext cx="76200" cy="76200"/>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4" name="Rectangle 103">
              <a:extLst>
                <a:ext uri="{FF2B5EF4-FFF2-40B4-BE49-F238E27FC236}">
                  <a16:creationId xmlns:a16="http://schemas.microsoft.com/office/drawing/2014/main" id="{F925DC05-AE4B-4BFA-9B10-589A628BA0AB}"/>
                </a:ext>
              </a:extLst>
            </p:cNvPr>
            <p:cNvSpPr>
              <a:spLocks noChangeArrowheads="1"/>
            </p:cNvSpPr>
            <p:nvPr/>
          </p:nvSpPr>
          <p:spPr bwMode="auto">
            <a:xfrm>
              <a:off x="12876213" y="1552576"/>
              <a:ext cx="76200" cy="76200"/>
            </a:xfrm>
            <a:prstGeom prst="rect">
              <a:avLst/>
            </a:prstGeom>
            <a:noFill/>
            <a:ln w="1905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 name="Rectangle 104">
              <a:extLst>
                <a:ext uri="{FF2B5EF4-FFF2-40B4-BE49-F238E27FC236}">
                  <a16:creationId xmlns:a16="http://schemas.microsoft.com/office/drawing/2014/main" id="{1F5EDDCE-6691-4BD8-881C-46D80FCF7A80}"/>
                </a:ext>
              </a:extLst>
            </p:cNvPr>
            <p:cNvSpPr>
              <a:spLocks noChangeArrowheads="1"/>
            </p:cNvSpPr>
            <p:nvPr/>
          </p:nvSpPr>
          <p:spPr bwMode="auto">
            <a:xfrm>
              <a:off x="12988926" y="1498601"/>
              <a:ext cx="4508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00000"/>
                  </a:solidFill>
                  <a:effectLst/>
                  <a:latin typeface="Arial" panose="020B0604020202020204" pitchFamily="34" charset="0"/>
                </a:rPr>
                <a:t>168h</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6" name="Rectangle 22">
              <a:extLst>
                <a:ext uri="{FF2B5EF4-FFF2-40B4-BE49-F238E27FC236}">
                  <a16:creationId xmlns:a16="http://schemas.microsoft.com/office/drawing/2014/main" id="{67540083-D143-48FD-87CA-7A7B0531B621}"/>
                </a:ext>
              </a:extLst>
            </p:cNvPr>
            <p:cNvSpPr>
              <a:spLocks noChangeArrowheads="1"/>
            </p:cNvSpPr>
            <p:nvPr/>
          </p:nvSpPr>
          <p:spPr bwMode="auto">
            <a:xfrm>
              <a:off x="8032750" y="2926912"/>
              <a:ext cx="23290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1</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97" name="Rectangle 23">
              <a:extLst>
                <a:ext uri="{FF2B5EF4-FFF2-40B4-BE49-F238E27FC236}">
                  <a16:creationId xmlns:a16="http://schemas.microsoft.com/office/drawing/2014/main" id="{9FDD49C9-26C8-4C99-9AFA-6377DC6271EB}"/>
                </a:ext>
              </a:extLst>
            </p:cNvPr>
            <p:cNvSpPr>
              <a:spLocks noChangeArrowheads="1"/>
            </p:cNvSpPr>
            <p:nvPr/>
          </p:nvSpPr>
          <p:spPr bwMode="auto">
            <a:xfrm>
              <a:off x="8347145" y="2926912"/>
              <a:ext cx="23290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2</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98" name="Rectangle 24">
              <a:extLst>
                <a:ext uri="{FF2B5EF4-FFF2-40B4-BE49-F238E27FC236}">
                  <a16:creationId xmlns:a16="http://schemas.microsoft.com/office/drawing/2014/main" id="{BA0DE17B-B949-4411-9E3B-0A099E536085}"/>
                </a:ext>
              </a:extLst>
            </p:cNvPr>
            <p:cNvSpPr>
              <a:spLocks noChangeArrowheads="1"/>
            </p:cNvSpPr>
            <p:nvPr/>
          </p:nvSpPr>
          <p:spPr bwMode="auto">
            <a:xfrm>
              <a:off x="8661542" y="2926912"/>
              <a:ext cx="23290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3</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99" name="Rectangle 25">
              <a:extLst>
                <a:ext uri="{FF2B5EF4-FFF2-40B4-BE49-F238E27FC236}">
                  <a16:creationId xmlns:a16="http://schemas.microsoft.com/office/drawing/2014/main" id="{07C6D625-4966-4D36-9097-40C1EAE37B23}"/>
                </a:ext>
              </a:extLst>
            </p:cNvPr>
            <p:cNvSpPr>
              <a:spLocks noChangeArrowheads="1"/>
            </p:cNvSpPr>
            <p:nvPr/>
          </p:nvSpPr>
          <p:spPr bwMode="auto">
            <a:xfrm>
              <a:off x="8975938" y="2926912"/>
              <a:ext cx="23290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4</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100" name="Rectangle 26">
              <a:extLst>
                <a:ext uri="{FF2B5EF4-FFF2-40B4-BE49-F238E27FC236}">
                  <a16:creationId xmlns:a16="http://schemas.microsoft.com/office/drawing/2014/main" id="{3A4A84BE-43A2-4F58-9E5C-32DFD1D986FF}"/>
                </a:ext>
              </a:extLst>
            </p:cNvPr>
            <p:cNvSpPr>
              <a:spLocks noChangeArrowheads="1"/>
            </p:cNvSpPr>
            <p:nvPr/>
          </p:nvSpPr>
          <p:spPr bwMode="auto">
            <a:xfrm>
              <a:off x="9291074" y="2926912"/>
              <a:ext cx="23290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5</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101" name="Rectangle 27">
              <a:extLst>
                <a:ext uri="{FF2B5EF4-FFF2-40B4-BE49-F238E27FC236}">
                  <a16:creationId xmlns:a16="http://schemas.microsoft.com/office/drawing/2014/main" id="{45CCBCC4-8BDC-4E51-923D-2C5A76DA364C}"/>
                </a:ext>
              </a:extLst>
            </p:cNvPr>
            <p:cNvSpPr>
              <a:spLocks noChangeArrowheads="1"/>
            </p:cNvSpPr>
            <p:nvPr/>
          </p:nvSpPr>
          <p:spPr bwMode="auto">
            <a:xfrm>
              <a:off x="9605470" y="2926912"/>
              <a:ext cx="23290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6</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102" name="Rectangle 28">
              <a:extLst>
                <a:ext uri="{FF2B5EF4-FFF2-40B4-BE49-F238E27FC236}">
                  <a16:creationId xmlns:a16="http://schemas.microsoft.com/office/drawing/2014/main" id="{4D0FCD2F-BA45-4F29-99B3-1301AE9EB321}"/>
                </a:ext>
              </a:extLst>
            </p:cNvPr>
            <p:cNvSpPr>
              <a:spLocks noChangeArrowheads="1"/>
            </p:cNvSpPr>
            <p:nvPr/>
          </p:nvSpPr>
          <p:spPr bwMode="auto">
            <a:xfrm>
              <a:off x="9919865" y="2926912"/>
              <a:ext cx="23290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7</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103" name="Rectangle 29">
              <a:extLst>
                <a:ext uri="{FF2B5EF4-FFF2-40B4-BE49-F238E27FC236}">
                  <a16:creationId xmlns:a16="http://schemas.microsoft.com/office/drawing/2014/main" id="{63936A73-3AF2-4611-AB5D-5C9E1E834084}"/>
                </a:ext>
              </a:extLst>
            </p:cNvPr>
            <p:cNvSpPr>
              <a:spLocks noChangeArrowheads="1"/>
            </p:cNvSpPr>
            <p:nvPr/>
          </p:nvSpPr>
          <p:spPr bwMode="auto">
            <a:xfrm>
              <a:off x="10234262" y="2926912"/>
              <a:ext cx="23290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8</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104" name="Rectangle 30">
              <a:extLst>
                <a:ext uri="{FF2B5EF4-FFF2-40B4-BE49-F238E27FC236}">
                  <a16:creationId xmlns:a16="http://schemas.microsoft.com/office/drawing/2014/main" id="{AC717946-F84C-4CF0-BED8-9EBCCA1EF8E6}"/>
                </a:ext>
              </a:extLst>
            </p:cNvPr>
            <p:cNvSpPr>
              <a:spLocks noChangeArrowheads="1"/>
            </p:cNvSpPr>
            <p:nvPr/>
          </p:nvSpPr>
          <p:spPr bwMode="auto">
            <a:xfrm>
              <a:off x="10548657" y="2926912"/>
              <a:ext cx="23290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9</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105" name="Rectangle 31">
              <a:extLst>
                <a:ext uri="{FF2B5EF4-FFF2-40B4-BE49-F238E27FC236}">
                  <a16:creationId xmlns:a16="http://schemas.microsoft.com/office/drawing/2014/main" id="{CBE88F10-0541-4C5F-895E-FBA32E047B4C}"/>
                </a:ext>
              </a:extLst>
            </p:cNvPr>
            <p:cNvSpPr>
              <a:spLocks noChangeArrowheads="1"/>
            </p:cNvSpPr>
            <p:nvPr/>
          </p:nvSpPr>
          <p:spPr bwMode="auto">
            <a:xfrm>
              <a:off x="10833464" y="2926912"/>
              <a:ext cx="30873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10</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106" name="Rectangle 32">
              <a:extLst>
                <a:ext uri="{FF2B5EF4-FFF2-40B4-BE49-F238E27FC236}">
                  <a16:creationId xmlns:a16="http://schemas.microsoft.com/office/drawing/2014/main" id="{39E90071-4CB4-4649-AB62-8C18394AB8CF}"/>
                </a:ext>
              </a:extLst>
            </p:cNvPr>
            <p:cNvSpPr>
              <a:spLocks noChangeArrowheads="1"/>
            </p:cNvSpPr>
            <p:nvPr/>
          </p:nvSpPr>
          <p:spPr bwMode="auto">
            <a:xfrm>
              <a:off x="11147859" y="2926912"/>
              <a:ext cx="30129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11</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107" name="Rectangle 33">
              <a:extLst>
                <a:ext uri="{FF2B5EF4-FFF2-40B4-BE49-F238E27FC236}">
                  <a16:creationId xmlns:a16="http://schemas.microsoft.com/office/drawing/2014/main" id="{F7A85A41-9C25-49E7-8AB5-AC11BF55DC96}"/>
                </a:ext>
              </a:extLst>
            </p:cNvPr>
            <p:cNvSpPr>
              <a:spLocks noChangeArrowheads="1"/>
            </p:cNvSpPr>
            <p:nvPr/>
          </p:nvSpPr>
          <p:spPr bwMode="auto">
            <a:xfrm>
              <a:off x="11462996" y="2926912"/>
              <a:ext cx="30873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12</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108" name="Rectangle 34">
              <a:extLst>
                <a:ext uri="{FF2B5EF4-FFF2-40B4-BE49-F238E27FC236}">
                  <a16:creationId xmlns:a16="http://schemas.microsoft.com/office/drawing/2014/main" id="{0037BF45-8C6E-490D-8DA2-50DF0180BE21}"/>
                </a:ext>
              </a:extLst>
            </p:cNvPr>
            <p:cNvSpPr>
              <a:spLocks noChangeArrowheads="1"/>
            </p:cNvSpPr>
            <p:nvPr/>
          </p:nvSpPr>
          <p:spPr bwMode="auto">
            <a:xfrm>
              <a:off x="11777392" y="2926912"/>
              <a:ext cx="30873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13</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109" name="Rectangle 35">
              <a:extLst>
                <a:ext uri="{FF2B5EF4-FFF2-40B4-BE49-F238E27FC236}">
                  <a16:creationId xmlns:a16="http://schemas.microsoft.com/office/drawing/2014/main" id="{DD2F5644-D2AF-4FF4-AC66-9FAAC147FDC9}"/>
                </a:ext>
              </a:extLst>
            </p:cNvPr>
            <p:cNvSpPr>
              <a:spLocks noChangeArrowheads="1"/>
            </p:cNvSpPr>
            <p:nvPr/>
          </p:nvSpPr>
          <p:spPr bwMode="auto">
            <a:xfrm>
              <a:off x="12091788" y="2926912"/>
              <a:ext cx="30873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14</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110" name="Rectangle 36">
              <a:extLst>
                <a:ext uri="{FF2B5EF4-FFF2-40B4-BE49-F238E27FC236}">
                  <a16:creationId xmlns:a16="http://schemas.microsoft.com/office/drawing/2014/main" id="{FA502A7C-F936-4902-92A6-57A7278FF898}"/>
                </a:ext>
              </a:extLst>
            </p:cNvPr>
            <p:cNvSpPr>
              <a:spLocks noChangeArrowheads="1"/>
            </p:cNvSpPr>
            <p:nvPr/>
          </p:nvSpPr>
          <p:spPr bwMode="auto">
            <a:xfrm>
              <a:off x="12406184" y="2926912"/>
              <a:ext cx="30873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15</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111" name="Rectangle 37">
              <a:extLst>
                <a:ext uri="{FF2B5EF4-FFF2-40B4-BE49-F238E27FC236}">
                  <a16:creationId xmlns:a16="http://schemas.microsoft.com/office/drawing/2014/main" id="{C8010DAA-F520-4C0B-8E2C-66015A76A611}"/>
                </a:ext>
              </a:extLst>
            </p:cNvPr>
            <p:cNvSpPr>
              <a:spLocks noChangeArrowheads="1"/>
            </p:cNvSpPr>
            <p:nvPr/>
          </p:nvSpPr>
          <p:spPr bwMode="auto">
            <a:xfrm>
              <a:off x="12720579" y="2926912"/>
              <a:ext cx="30873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16</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112" name="Rectangle 38">
              <a:extLst>
                <a:ext uri="{FF2B5EF4-FFF2-40B4-BE49-F238E27FC236}">
                  <a16:creationId xmlns:a16="http://schemas.microsoft.com/office/drawing/2014/main" id="{B33699CF-98A2-47E6-A09C-411559C01220}"/>
                </a:ext>
              </a:extLst>
            </p:cNvPr>
            <p:cNvSpPr>
              <a:spLocks noChangeArrowheads="1"/>
            </p:cNvSpPr>
            <p:nvPr/>
          </p:nvSpPr>
          <p:spPr bwMode="auto">
            <a:xfrm>
              <a:off x="13034976" y="2926912"/>
              <a:ext cx="30873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17</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sp>
          <p:nvSpPr>
            <p:cNvPr id="113" name="Rectangle 39">
              <a:extLst>
                <a:ext uri="{FF2B5EF4-FFF2-40B4-BE49-F238E27FC236}">
                  <a16:creationId xmlns:a16="http://schemas.microsoft.com/office/drawing/2014/main" id="{D47390A3-84D9-40F5-9C74-F0B5303EA9D8}"/>
                </a:ext>
              </a:extLst>
            </p:cNvPr>
            <p:cNvSpPr>
              <a:spLocks noChangeArrowheads="1"/>
            </p:cNvSpPr>
            <p:nvPr/>
          </p:nvSpPr>
          <p:spPr bwMode="auto">
            <a:xfrm>
              <a:off x="13350111" y="2926912"/>
              <a:ext cx="308734" cy="28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Arial" panose="020B0604020202020204" pitchFamily="34" charset="0"/>
                </a:rPr>
                <a:t>O</a:t>
              </a:r>
              <a:r>
                <a:rPr kumimoji="0" lang="en-US" altLang="en-US" sz="1400" b="1" i="0" u="none" strike="noStrike" cap="none" normalizeH="0" baseline="-25000" dirty="0">
                  <a:ln>
                    <a:noFill/>
                  </a:ln>
                  <a:solidFill>
                    <a:srgbClr val="000000"/>
                  </a:solidFill>
                  <a:effectLst/>
                  <a:latin typeface="Arial" panose="020B0604020202020204" pitchFamily="34" charset="0"/>
                </a:rPr>
                <a:t>18</a:t>
              </a:r>
              <a:endParaRPr kumimoji="0" lang="en-US" altLang="en-US" sz="1400" b="0" i="0" u="none" strike="noStrike" cap="none" normalizeH="0" baseline="-25000" dirty="0">
                <a:ln>
                  <a:noFill/>
                </a:ln>
                <a:solidFill>
                  <a:schemeClr val="tx1"/>
                </a:solidFill>
                <a:effectLst/>
                <a:latin typeface="Arial" panose="020B0604020202020204" pitchFamily="34" charset="0"/>
              </a:endParaRPr>
            </a:p>
          </p:txBody>
        </p:sp>
      </p:grpSp>
      <p:sp>
        <p:nvSpPr>
          <p:cNvPr id="114" name="Text Box 62"/>
          <p:cNvSpPr txBox="1">
            <a:spLocks noChangeArrowheads="1"/>
          </p:cNvSpPr>
          <p:nvPr/>
        </p:nvSpPr>
        <p:spPr bwMode="auto">
          <a:xfrm>
            <a:off x="740109" y="6237"/>
            <a:ext cx="7535527" cy="1154162"/>
          </a:xfrm>
          <a:prstGeom prst="rect">
            <a:avLst/>
          </a:prstGeom>
          <a:noFill/>
          <a:ln w="9525">
            <a:noFill/>
            <a:miter lim="800000"/>
            <a:headEnd/>
            <a:tailEnd/>
          </a:ln>
        </p:spPr>
        <p:txBody>
          <a:bodyPr wrap="square">
            <a:spAutoFit/>
          </a:bodyPr>
          <a:lstStyle/>
          <a:p>
            <a:pPr algn="ctr">
              <a:spcBef>
                <a:spcPts val="0"/>
              </a:spcBef>
            </a:pPr>
            <a:r>
              <a:rPr lang="en-US" sz="1600" b="1" dirty="0"/>
              <a:t>Sunlight Produces Water-Soluble Chemicals from Asphalt</a:t>
            </a:r>
            <a:endParaRPr lang="en-US" sz="600" dirty="0"/>
          </a:p>
          <a:p>
            <a:pPr algn="ctr">
              <a:spcBef>
                <a:spcPts val="0"/>
              </a:spcBef>
            </a:pPr>
            <a:r>
              <a:rPr lang="en-US" sz="1100" dirty="0"/>
              <a:t>S. F. Niles</a:t>
            </a:r>
            <a:r>
              <a:rPr lang="en-US" sz="1100" baseline="30000" dirty="0"/>
              <a:t>1</a:t>
            </a:r>
            <a:r>
              <a:rPr lang="en-US" sz="1100" dirty="0"/>
              <a:t>, M. L. Chacón-Patiño</a:t>
            </a:r>
            <a:r>
              <a:rPr lang="en-US" sz="1100" baseline="30000" dirty="0"/>
              <a:t>2</a:t>
            </a:r>
            <a:r>
              <a:rPr lang="en-US" sz="1100" dirty="0"/>
              <a:t>, S. P</a:t>
            </a:r>
            <a:r>
              <a:rPr lang="en-US" sz="1100" dirty="0">
                <a:solidFill>
                  <a:schemeClr val="tx2"/>
                </a:solidFill>
              </a:rPr>
              <a:t>. Putnam</a:t>
            </a:r>
            <a:r>
              <a:rPr lang="en-US" sz="1100" baseline="30000" dirty="0">
                <a:solidFill>
                  <a:schemeClr val="tx2"/>
                </a:solidFill>
              </a:rPr>
              <a:t>3</a:t>
            </a:r>
            <a:r>
              <a:rPr lang="en-US" sz="1100" baseline="30000" dirty="0"/>
              <a:t>,</a:t>
            </a:r>
            <a:r>
              <a:rPr lang="en-US" sz="1100" dirty="0"/>
              <a:t>, R. P. Rodgers</a:t>
            </a:r>
            <a:r>
              <a:rPr lang="en-US" sz="1100" baseline="30000" dirty="0"/>
              <a:t>2</a:t>
            </a:r>
            <a:r>
              <a:rPr lang="en-US" sz="1100" dirty="0"/>
              <a:t>, and A. G. Marshall</a:t>
            </a:r>
            <a:r>
              <a:rPr lang="en-US" sz="1100" baseline="30000" dirty="0"/>
              <a:t>1,2</a:t>
            </a:r>
          </a:p>
          <a:p>
            <a:pPr algn="ctr">
              <a:spcBef>
                <a:spcPts val="0"/>
              </a:spcBef>
            </a:pPr>
            <a:r>
              <a:rPr lang="en-US" sz="1050" b="1" dirty="0" smtClean="0">
                <a:solidFill>
                  <a:srgbClr val="0033CC"/>
                </a:solidFill>
              </a:rPr>
              <a:t>1. Department </a:t>
            </a:r>
            <a:r>
              <a:rPr lang="en-US" sz="1050" b="1" dirty="0">
                <a:solidFill>
                  <a:srgbClr val="0033CC"/>
                </a:solidFill>
              </a:rPr>
              <a:t>of Chemistry and Biochemistry, Florida State University; </a:t>
            </a:r>
            <a:endParaRPr lang="en-US" sz="1050" b="1" dirty="0" smtClean="0">
              <a:solidFill>
                <a:srgbClr val="0033CC"/>
              </a:solidFill>
            </a:endParaRPr>
          </a:p>
          <a:p>
            <a:pPr algn="ctr">
              <a:spcBef>
                <a:spcPts val="0"/>
              </a:spcBef>
            </a:pPr>
            <a:r>
              <a:rPr lang="en-US" sz="1050" b="1" dirty="0" smtClean="0">
                <a:solidFill>
                  <a:srgbClr val="0033CC"/>
                </a:solidFill>
              </a:rPr>
              <a:t>2</a:t>
            </a:r>
            <a:r>
              <a:rPr lang="en-US" sz="1050" b="1" dirty="0">
                <a:solidFill>
                  <a:srgbClr val="0033CC"/>
                </a:solidFill>
              </a:rPr>
              <a:t>. Ion Cyclotron Resonance Program, National High Magnetic Field Laboratory; </a:t>
            </a:r>
            <a:endParaRPr lang="en-US" sz="1050" b="1" dirty="0" smtClean="0">
              <a:solidFill>
                <a:srgbClr val="0033CC"/>
              </a:solidFill>
            </a:endParaRPr>
          </a:p>
          <a:p>
            <a:pPr algn="ctr">
              <a:spcBef>
                <a:spcPts val="0"/>
              </a:spcBef>
            </a:pPr>
            <a:r>
              <a:rPr lang="en-US" sz="1050" b="1" dirty="0" smtClean="0">
                <a:solidFill>
                  <a:srgbClr val="0033CC"/>
                </a:solidFill>
              </a:rPr>
              <a:t>3</a:t>
            </a:r>
            <a:r>
              <a:rPr lang="en-US" sz="1050" b="1" dirty="0">
                <a:solidFill>
                  <a:srgbClr val="0033CC"/>
                </a:solidFill>
              </a:rPr>
              <a:t>. Department of Chemistry and Biochemistry, University of South Carolina</a:t>
            </a:r>
            <a:endParaRPr lang="en-US" sz="600" b="1" kern="1200" dirty="0">
              <a:solidFill>
                <a:srgbClr val="0033CC"/>
              </a:solidFill>
            </a:endParaRPr>
          </a:p>
          <a:p>
            <a:pPr algn="ctr">
              <a:spcBef>
                <a:spcPts val="0"/>
              </a:spcBef>
            </a:pPr>
            <a:r>
              <a:rPr lang="en-US" sz="1050" b="1" kern="1200" dirty="0"/>
              <a:t>Funding Grants:</a:t>
            </a:r>
            <a:r>
              <a:rPr lang="en-US" sz="1050" kern="1200" dirty="0"/>
              <a:t>  G.S. Boebinger (NSF DMR-1157490, NSF </a:t>
            </a:r>
            <a:r>
              <a:rPr lang="en-US" sz="1050" dirty="0"/>
              <a:t>DMR-1644779</a:t>
            </a:r>
            <a:r>
              <a:rPr lang="en-US" sz="1050" kern="1200" dirty="0"/>
              <a:t>)</a:t>
            </a:r>
            <a:endParaRPr lang="en-US" sz="1050" b="1" kern="1200" dirty="0">
              <a:solidFill>
                <a:srgbClr val="0033CC"/>
              </a:solidFill>
            </a:endParaRPr>
          </a:p>
        </p:txBody>
      </p:sp>
      <p:sp>
        <p:nvSpPr>
          <p:cNvPr id="115" name="Text Box 28"/>
          <p:cNvSpPr txBox="1">
            <a:spLocks noChangeArrowheads="1"/>
          </p:cNvSpPr>
          <p:nvPr/>
        </p:nvSpPr>
        <p:spPr bwMode="auto">
          <a:xfrm>
            <a:off x="154935" y="1462284"/>
            <a:ext cx="3604730" cy="4524315"/>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dirty="0" smtClean="0"/>
              <a:t>MagLab users found that some chemicals in r</a:t>
            </a:r>
            <a:r>
              <a:rPr lang="en-US" sz="1200" dirty="0" smtClean="0"/>
              <a:t>oad </a:t>
            </a:r>
            <a:r>
              <a:rPr lang="en-US" sz="1200" dirty="0"/>
              <a:t>asphalt </a:t>
            </a:r>
            <a:r>
              <a:rPr lang="en-US" sz="1200" dirty="0"/>
              <a:t>oxidize </a:t>
            </a:r>
            <a:r>
              <a:rPr lang="en-US" sz="1200" dirty="0" smtClean="0"/>
              <a:t>under </a:t>
            </a:r>
            <a:r>
              <a:rPr lang="en-US" sz="1200" dirty="0"/>
              <a:t>simulated </a:t>
            </a:r>
            <a:r>
              <a:rPr lang="en-US" sz="1200" dirty="0" smtClean="0"/>
              <a:t>sunlight. Compounds with higher oxygen content are more water soluble.  As such, these new compounds, created by exposure to sunlight, could leach out of road asphalt during rainfall to cause pollution in the water system.</a:t>
            </a:r>
          </a:p>
          <a:p>
            <a:pPr algn="just"/>
            <a:endParaRPr lang="en-US" sz="1200" dirty="0" smtClean="0"/>
          </a:p>
          <a:p>
            <a:pPr algn="just"/>
            <a:r>
              <a:rPr lang="en-US" sz="1200" b="1" dirty="0" smtClean="0">
                <a:solidFill>
                  <a:srgbClr val="000000"/>
                </a:solidFill>
              </a:rPr>
              <a:t>Why </a:t>
            </a:r>
            <a:r>
              <a:rPr lang="en-US" sz="1200" b="1" dirty="0">
                <a:solidFill>
                  <a:srgbClr val="000000"/>
                </a:solidFill>
              </a:rPr>
              <a:t>is this important? </a:t>
            </a:r>
            <a:r>
              <a:rPr lang="en-US" sz="1200" dirty="0" smtClean="0"/>
              <a:t>Until </a:t>
            </a:r>
            <a:r>
              <a:rPr lang="en-US" sz="1200" dirty="0"/>
              <a:t>recently, </a:t>
            </a:r>
            <a:r>
              <a:rPr lang="en-US" sz="1200" dirty="0" smtClean="0"/>
              <a:t>the tar in asphalt was </a:t>
            </a:r>
            <a:r>
              <a:rPr lang="en-US" sz="1200" dirty="0"/>
              <a:t>thought to be </a:t>
            </a:r>
            <a:r>
              <a:rPr lang="en-US" sz="1200" dirty="0" smtClean="0"/>
              <a:t>essentially chemically </a:t>
            </a:r>
            <a:r>
              <a:rPr lang="en-US" sz="1200" dirty="0"/>
              <a:t>inert </a:t>
            </a:r>
            <a:r>
              <a:rPr lang="en-US" sz="1200" dirty="0" smtClean="0"/>
              <a:t>and therefore environmentally benign. </a:t>
            </a:r>
          </a:p>
          <a:p>
            <a:pPr algn="just"/>
            <a:endParaRPr lang="en-US" sz="1200" b="1" dirty="0">
              <a:solidFill>
                <a:srgbClr val="000000"/>
              </a:solidFill>
            </a:endParaRPr>
          </a:p>
          <a:p>
            <a:pPr algn="just"/>
            <a:r>
              <a:rPr lang="en-US" sz="1200" b="1" dirty="0" smtClean="0">
                <a:solidFill>
                  <a:srgbClr val="000000"/>
                </a:solidFill>
              </a:rPr>
              <a:t>Why did this research need the MagLab? </a:t>
            </a:r>
            <a:r>
              <a:rPr lang="en-US" sz="1200" dirty="0" smtClean="0"/>
              <a:t>The unique ultrahigh resolution Fourier transform ion cyclotron resonance mass spectrometers at the MagLab were required to enable identification of thousands of different chemicals, before and after irradiation. The analysis revealed that irradiation produces abundant new compounds containing many more oxygen atoms </a:t>
            </a:r>
            <a:r>
              <a:rPr lang="en-US" sz="1200" dirty="0" smtClean="0">
                <a:latin typeface="Helvetica" panose="020B0604020202020204" pitchFamily="34" charset="0"/>
                <a:cs typeface="Helvetica" panose="020B0604020202020204" pitchFamily="34" charset="0"/>
              </a:rPr>
              <a:t>‒ </a:t>
            </a:r>
            <a:r>
              <a:rPr lang="en-US" sz="1200" dirty="0" smtClean="0"/>
              <a:t>and </a:t>
            </a:r>
            <a:r>
              <a:rPr lang="en-US" sz="1200" dirty="0" smtClean="0"/>
              <a:t>therefore much high </a:t>
            </a:r>
            <a:r>
              <a:rPr lang="en-US" sz="1200" dirty="0" smtClean="0"/>
              <a:t>solubility in water </a:t>
            </a:r>
            <a:r>
              <a:rPr lang="en-US" sz="1200" dirty="0">
                <a:latin typeface="Helvetica" panose="020B0604020202020204" pitchFamily="34" charset="0"/>
                <a:cs typeface="Helvetica" panose="020B0604020202020204" pitchFamily="34" charset="0"/>
              </a:rPr>
              <a:t>‒</a:t>
            </a:r>
            <a:r>
              <a:rPr lang="en-US" sz="1200" dirty="0" smtClean="0"/>
              <a:t> than the original asphalt. The collaboration has been expanded to include investigators at M.I.T. who will assess the toxicity of the new </a:t>
            </a:r>
            <a:r>
              <a:rPr lang="en-US" sz="1200" dirty="0" smtClean="0">
                <a:solidFill>
                  <a:schemeClr val="accent4"/>
                </a:solidFill>
              </a:rPr>
              <a:t>compounds.</a:t>
            </a:r>
            <a:endParaRPr lang="en-US" sz="1200" dirty="0">
              <a:solidFill>
                <a:schemeClr val="accent4"/>
              </a:solidFill>
            </a:endParaRPr>
          </a:p>
        </p:txBody>
      </p:sp>
    </p:spTree>
    <p:extLst>
      <p:ext uri="{BB962C8B-B14F-4D97-AF65-F5344CB8AC3E}">
        <p14:creationId xmlns:p14="http://schemas.microsoft.com/office/powerpoint/2010/main" val="252056760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E76CB6D853C64B89835FD2B25191F7" ma:contentTypeVersion="1" ma:contentTypeDescription="Create a new document." ma:contentTypeScope="" ma:versionID="c65b3aeb76beb82d9b928cfbb17b6307">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91E0074-0E4D-42E3-A26C-8007003279EC}"/>
</file>

<file path=customXml/itemProps2.xml><?xml version="1.0" encoding="utf-8"?>
<ds:datastoreItem xmlns:ds="http://schemas.openxmlformats.org/officeDocument/2006/customXml" ds:itemID="{B60D3C10-C1B2-4FA1-9E01-A31DCF0D4927}"/>
</file>

<file path=customXml/itemProps3.xml><?xml version="1.0" encoding="utf-8"?>
<ds:datastoreItem xmlns:ds="http://schemas.openxmlformats.org/officeDocument/2006/customXml" ds:itemID="{F9821359-63F1-4F19-9B11-D7E98BD6BB86}"/>
</file>

<file path=docProps/app.xml><?xml version="1.0" encoding="utf-8"?>
<Properties xmlns="http://schemas.openxmlformats.org/officeDocument/2006/extended-properties" xmlns:vt="http://schemas.openxmlformats.org/officeDocument/2006/docPropsVTypes">
  <TotalTime>4997</TotalTime>
  <Words>913</Words>
  <Application>Microsoft Office PowerPoint</Application>
  <PresentationFormat>On-screen Show (4:3)</PresentationFormat>
  <Paragraphs>90</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Helvetica</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146</cp:revision>
  <cp:lastPrinted>2007-07-13T05:35:51Z</cp:lastPrinted>
  <dcterms:created xsi:type="dcterms:W3CDTF">2004-08-07T03:10:56Z</dcterms:created>
  <dcterms:modified xsi:type="dcterms:W3CDTF">2021-03-18T18:37:52Z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0x0101006EE76CB6D853C64B89835FD2B25191F7</vt:lpwstr>
  </property>
</Properties>
</file>