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D3D5"/>
    <a:srgbClr val="4E4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19"/>
    <p:restoredTop sz="95988"/>
  </p:normalViewPr>
  <p:slideViewPr>
    <p:cSldViewPr snapToGrid="0" snapToObjects="1">
      <p:cViewPr varScale="1">
        <p:scale>
          <a:sx n="87" d="100"/>
          <a:sy n="87" d="100"/>
        </p:scale>
        <p:origin x="60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35E03-CEC4-BF44-8645-1DABE1551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89C17-8F8A-E646-A9B7-4DD0E8F46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5AA11-0474-324C-91FB-3825CC64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35587-A592-CE40-9657-FB419326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D28C9-BE6E-DC46-8CF1-E35EA9A18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0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30BA-57C0-5F40-94E4-DFA783E1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CBCBF-B903-DD40-BBBE-24C3E02B3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7CFB3-3DB4-354B-BF4A-515DCF5CE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02358-19D0-8C4A-8E3F-6F269086F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22E3B-9250-434C-AACC-27F50E98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1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CC0205-E52F-6F4C-972A-B2C73DCE3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08A373-254A-D04D-B721-6FB87E4AD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44EEC-8563-1249-B14C-E7DBA204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69BEE-8AB7-5845-BE2D-1D57F096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1B975-B6F1-3945-B9C8-0CAEFFD3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5E13-94E1-874A-A7D3-03DC84BB7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A2882-A12B-DE45-B76B-6649B92A0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EA272-AAAF-534C-8525-5C3631BB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03619-2E00-E646-BA45-C61A84E1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3FE7E-0D60-B745-ABF0-9FB5071F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7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6651E-F53D-3648-9D9B-DEF9663D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57FA7-D46B-7E4D-B28A-D4FD7D972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020A5-8ECC-2849-A53C-C95A235B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206B4-2C6D-FD4A-84EF-6C64DA25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412E-3131-4943-89D1-B09A8AD7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B27E3-AF31-ED45-B4FB-A3FB8992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A69A-A002-A743-BF08-CCCF77916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C7536-7718-1D42-BDD9-770FF1712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C3202-0C5E-3048-85DA-237E1C3E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885DD-7B6C-174E-AD2E-23DE69DC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D9963-4A70-264D-BCAF-2AB70DE7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4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B4B90-C97C-D847-B0E8-FBECDA8B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940B9-63E8-F546-8C15-F41ABE5C2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E2E60-4447-334A-9BE9-214A9DD3F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2591C-9CBD-A346-A7DF-6D6264A41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8CBDE-FEC1-5541-8826-97707AB96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EEA1E9-F54C-3E46-9D08-1D7E0B7F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BB7D77-5ED2-DD4F-8EB0-FD328E142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77A9B-C465-694E-8865-C14A5B62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6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9CE2F-36B9-1E47-8B81-51A9363E0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FAA5CD-B4BC-BB41-91C7-AC7776976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BC8D8B-F2F0-3145-A2A1-BB136D87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55FB88-2162-8345-B586-2C3A5E33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4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CAFFD-54B9-734B-A760-4F560391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1745D3-B061-CE44-9127-BB8458258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9F0BB-3BDB-7945-992C-5BED4871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1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BEE53-97FE-8248-96D0-BF0ECEC0C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28F39-D123-234F-BC14-85549F51B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B7387-0B9A-4342-8656-D2A82F65D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4EFE3-AB27-9848-994A-8D29B27C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06D42-8039-6F42-8F07-8DF6193A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16119-CC3D-F44C-A0CA-DE5ADDC5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4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4623-E89B-0149-8F75-9D424F07F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36797-6B55-424E-AC0F-81C9B9BFB2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55A2A-428D-344D-A155-DDCC8FDC0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C921C-6014-0844-AE98-4AA09570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E2A36-C016-4C4F-B7D0-BC8935C4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B637C-16EA-054A-890C-589A1CD2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4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42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36DB53-5FAF-1540-932A-F978B130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4BD4C-AC65-B24E-A570-0C3FC7A54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9A59F-DC70-6843-8D1B-C21C7F984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8642C-717F-D34B-8E23-51960911828F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0AC0B-66CA-4A47-8FF0-0293BB26DF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CDC63-CA55-4945-BD9D-191D28861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DBC2F-3952-F44D-A969-681EC03D7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8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9A83E-5BD0-DA42-8519-151F6803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3F711DE-BB4F-4548-A929-86E9A10868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4" t="3015" r="1851"/>
          <a:stretch/>
        </p:blipFill>
        <p:spPr>
          <a:xfrm>
            <a:off x="0" y="0"/>
            <a:ext cx="12192000" cy="6858000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11D588-9AB2-4147-832B-8EAAE8F68ED6}"/>
              </a:ext>
            </a:extLst>
          </p:cNvPr>
          <p:cNvSpPr txBox="1">
            <a:spLocks/>
          </p:cNvSpPr>
          <p:nvPr/>
        </p:nvSpPr>
        <p:spPr>
          <a:xfrm>
            <a:off x="266699" y="960849"/>
            <a:ext cx="11785753" cy="58327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Due to the continued threats related to COVID-19, the MagLab pivoted to host our flagship Open House event in </a:t>
            </a:r>
            <a:r>
              <a:rPr lang="en-US" dirty="0" smtClean="0"/>
              <a:t>virtual space…through </a:t>
            </a:r>
            <a:r>
              <a:rPr lang="en-US" dirty="0"/>
              <a:t>a collection of </a:t>
            </a:r>
            <a:r>
              <a:rPr lang="en-US" b="1" dirty="0"/>
              <a:t>live virtual </a:t>
            </a:r>
            <a:r>
              <a:rPr lang="en-US" b="1" dirty="0" smtClean="0"/>
              <a:t>events; </a:t>
            </a:r>
            <a:r>
              <a:rPr lang="en-US" b="1" dirty="0"/>
              <a:t>video </a:t>
            </a:r>
            <a:r>
              <a:rPr lang="en-US" b="1" dirty="0" smtClean="0"/>
              <a:t>demonstrations</a:t>
            </a:r>
            <a:r>
              <a:rPr lang="en-US" dirty="0"/>
              <a:t>;</a:t>
            </a:r>
            <a:r>
              <a:rPr lang="en-US" dirty="0"/>
              <a:t> </a:t>
            </a:r>
            <a:r>
              <a:rPr lang="en-US" b="1" dirty="0"/>
              <a:t>behind the scenes, all-access video </a:t>
            </a:r>
            <a:r>
              <a:rPr lang="en-US" b="1" dirty="0" smtClean="0"/>
              <a:t>tours;</a:t>
            </a:r>
            <a:r>
              <a:rPr lang="en-US" dirty="0"/>
              <a:t> and </a:t>
            </a:r>
            <a:r>
              <a:rPr lang="en-US" b="1" dirty="0"/>
              <a:t>web-based games</a:t>
            </a:r>
            <a:r>
              <a:rPr lang="en-US" dirty="0"/>
              <a:t> for visitors of all ages.</a:t>
            </a:r>
          </a:p>
          <a:p>
            <a:r>
              <a:rPr lang="en-US" sz="2500" dirty="0"/>
              <a:t>About 500 people attended one of the 20+ live, virtual sessions hosted from Feb 19 – March 6 to do hands-on science, learn about MagLab </a:t>
            </a:r>
            <a:r>
              <a:rPr lang="en-US" sz="2500" dirty="0" smtClean="0"/>
              <a:t>research, </a:t>
            </a:r>
            <a:r>
              <a:rPr lang="en-US" sz="2500" dirty="0"/>
              <a:t>or meet and                                          interact with MagLab </a:t>
            </a:r>
            <a:r>
              <a:rPr lang="en-US" sz="2500" dirty="0" smtClean="0"/>
              <a:t>scientists.</a:t>
            </a:r>
            <a:endParaRPr lang="en-US" sz="2500" dirty="0"/>
          </a:p>
          <a:p>
            <a:r>
              <a:rPr lang="en-US" sz="2500" dirty="0"/>
              <a:t>More than 10,000 views </a:t>
            </a:r>
            <a:r>
              <a:rPr lang="en-US" sz="2500" dirty="0" smtClean="0"/>
              <a:t>on our </a:t>
            </a:r>
            <a:r>
              <a:rPr lang="en-US" sz="2500" dirty="0"/>
              <a:t>YouTube </a:t>
            </a:r>
            <a:r>
              <a:rPr lang="en-US" sz="2500" dirty="0" smtClean="0"/>
              <a:t>channel of new </a:t>
            </a:r>
            <a:r>
              <a:rPr lang="en-US" sz="2500" dirty="0"/>
              <a:t>Open House </a:t>
            </a:r>
            <a:r>
              <a:rPr lang="en-US" sz="2500" dirty="0" smtClean="0"/>
              <a:t>                                                    </a:t>
            </a:r>
            <a:r>
              <a:rPr lang="en-US" sz="2500" dirty="0"/>
              <a:t>V</a:t>
            </a:r>
            <a:r>
              <a:rPr lang="en-US" sz="2500" dirty="0" smtClean="0"/>
              <a:t>ideo </a:t>
            </a:r>
            <a:r>
              <a:rPr lang="en-US" sz="2500" dirty="0"/>
              <a:t>D</a:t>
            </a:r>
            <a:r>
              <a:rPr lang="en-US" sz="2500" dirty="0" smtClean="0"/>
              <a:t>emonstrations </a:t>
            </a:r>
            <a:r>
              <a:rPr lang="en-US" sz="2500" dirty="0"/>
              <a:t>and </a:t>
            </a:r>
            <a:r>
              <a:rPr lang="en-US" sz="2500" dirty="0" smtClean="0"/>
              <a:t>our new All-Access 360-Degree </a:t>
            </a:r>
            <a:r>
              <a:rPr lang="en-US" sz="2500" dirty="0"/>
              <a:t>T</a:t>
            </a:r>
            <a:r>
              <a:rPr lang="en-US" sz="2500" dirty="0" smtClean="0"/>
              <a:t>ours</a:t>
            </a:r>
            <a:endParaRPr lang="en-US" sz="2500" dirty="0"/>
          </a:p>
          <a:p>
            <a:r>
              <a:rPr lang="en-US" sz="2500" dirty="0"/>
              <a:t>More than 600 people played MagLab web-based games                                                                 and </a:t>
            </a:r>
            <a:r>
              <a:rPr lang="en-US" sz="2500" dirty="0" smtClean="0"/>
              <a:t>puzzles, </a:t>
            </a:r>
            <a:r>
              <a:rPr lang="en-US" sz="2500" dirty="0"/>
              <a:t>including a </a:t>
            </a:r>
            <a:r>
              <a:rPr lang="en-US" sz="2500" dirty="0" smtClean="0"/>
              <a:t>Virtual </a:t>
            </a:r>
            <a:r>
              <a:rPr lang="en-US" sz="2500" dirty="0"/>
              <a:t>Scavenger Hunt and </a:t>
            </a:r>
            <a:r>
              <a:rPr lang="en-US" sz="2500" dirty="0" smtClean="0"/>
              <a:t>a                                                                    </a:t>
            </a:r>
            <a:r>
              <a:rPr lang="en-US" sz="2500" dirty="0"/>
              <a:t>Veggie </a:t>
            </a:r>
            <a:r>
              <a:rPr lang="en-US" sz="2500"/>
              <a:t>MRI </a:t>
            </a:r>
            <a:r>
              <a:rPr lang="en-US" sz="2500" smtClean="0"/>
              <a:t>Game </a:t>
            </a:r>
            <a:r>
              <a:rPr lang="en-US" sz="2500" dirty="0"/>
              <a:t>newly created for Open House </a:t>
            </a:r>
            <a:r>
              <a:rPr lang="en-US" sz="2500" dirty="0" smtClean="0"/>
              <a:t>2021.</a:t>
            </a:r>
            <a:endParaRPr lang="en-US" sz="2500" dirty="0"/>
          </a:p>
          <a:p>
            <a:r>
              <a:rPr lang="en-US" sz="2500" dirty="0"/>
              <a:t>2021 Open House participants came from </a:t>
            </a:r>
            <a:r>
              <a:rPr lang="en-US" sz="2500" dirty="0" smtClean="0"/>
              <a:t>throughout                                                                                      </a:t>
            </a:r>
            <a:r>
              <a:rPr lang="en-US" sz="2500" dirty="0"/>
              <a:t>the </a:t>
            </a:r>
            <a:r>
              <a:rPr lang="en-US" sz="2500" dirty="0" smtClean="0"/>
              <a:t>United States </a:t>
            </a:r>
            <a:r>
              <a:rPr lang="en-US" sz="2500" dirty="0"/>
              <a:t>and </a:t>
            </a:r>
            <a:r>
              <a:rPr lang="en-US" sz="2500" dirty="0" smtClean="0"/>
              <a:t>around </a:t>
            </a:r>
            <a:r>
              <a:rPr lang="en-US" sz="2500" dirty="0" smtClean="0"/>
              <a:t>the </a:t>
            </a:r>
            <a:r>
              <a:rPr lang="en-US" sz="2500" dirty="0"/>
              <a:t>world including </a:t>
            </a:r>
            <a:r>
              <a:rPr lang="en-US" sz="2500" dirty="0"/>
              <a:t> </a:t>
            </a:r>
            <a:r>
              <a:rPr lang="en-US" sz="2500" dirty="0" smtClean="0"/>
              <a:t>                                                                             </a:t>
            </a:r>
            <a:r>
              <a:rPr lang="en-US" sz="2500" dirty="0" smtClean="0"/>
              <a:t>13 </a:t>
            </a:r>
            <a:r>
              <a:rPr lang="en-US" sz="2500" dirty="0"/>
              <a:t>different </a:t>
            </a:r>
            <a:r>
              <a:rPr lang="en-US" sz="2500" dirty="0" smtClean="0"/>
              <a:t>countries</a:t>
            </a:r>
            <a:r>
              <a:rPr lang="en-US" sz="2500" dirty="0"/>
              <a:t>: </a:t>
            </a:r>
            <a:r>
              <a:rPr lang="en-US" sz="2500" dirty="0" smtClean="0"/>
              <a:t>Brazil, Canada</a:t>
            </a:r>
            <a:r>
              <a:rPr lang="en-US" sz="2500" dirty="0"/>
              <a:t>, </a:t>
            </a:r>
            <a:r>
              <a:rPr lang="en-US" sz="2500" dirty="0" smtClean="0"/>
              <a:t>China,                                                                                  Colombia</a:t>
            </a:r>
            <a:r>
              <a:rPr lang="en-US" sz="2500" dirty="0" smtClean="0"/>
              <a:t>, Germany</a:t>
            </a:r>
            <a:r>
              <a:rPr lang="en-US" sz="2500" dirty="0"/>
              <a:t>, </a:t>
            </a:r>
            <a:r>
              <a:rPr lang="en-US" sz="2500" dirty="0" smtClean="0"/>
              <a:t>Italy, Mexico, the Netherlands,                                                                                     Norway, Russia, Thailand</a:t>
            </a:r>
            <a:r>
              <a:rPr lang="en-US" sz="2500" dirty="0" smtClean="0"/>
              <a:t>, </a:t>
            </a:r>
            <a:r>
              <a:rPr lang="en-US" sz="2500" dirty="0" smtClean="0"/>
              <a:t>United </a:t>
            </a:r>
            <a:r>
              <a:rPr lang="en-US" sz="2500" dirty="0"/>
              <a:t>Arab Emirates, </a:t>
            </a:r>
            <a:r>
              <a:rPr lang="en-US" sz="2500" dirty="0" smtClean="0"/>
              <a:t>                                                                               and the United Kingdom</a:t>
            </a:r>
            <a:r>
              <a:rPr lang="en-US" sz="2500" dirty="0" smtClean="0"/>
              <a:t>. 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2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BF4FE9-E7D9-4040-96DC-BF36433E4649}"/>
</file>

<file path=customXml/itemProps2.xml><?xml version="1.0" encoding="utf-8"?>
<ds:datastoreItem xmlns:ds="http://schemas.openxmlformats.org/officeDocument/2006/customXml" ds:itemID="{AE97C787-CC66-48D1-A5B2-0CC470DE5E4B}"/>
</file>

<file path=customXml/itemProps3.xml><?xml version="1.0" encoding="utf-8"?>
<ds:datastoreItem xmlns:ds="http://schemas.openxmlformats.org/officeDocument/2006/customXml" ds:itemID="{404AF981-F576-4301-BD49-51EDBFC35C00}"/>
</file>

<file path=docProps/app.xml><?xml version="1.0" encoding="utf-8"?>
<Properties xmlns="http://schemas.openxmlformats.org/officeDocument/2006/extended-properties" xmlns:vt="http://schemas.openxmlformats.org/officeDocument/2006/docPropsVTypes">
  <TotalTime>50555</TotalTime>
  <Words>189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Roberts</dc:creator>
  <cp:lastModifiedBy>Gregory Boebinger</cp:lastModifiedBy>
  <cp:revision>32</cp:revision>
  <dcterms:created xsi:type="dcterms:W3CDTF">2020-12-02T19:15:25Z</dcterms:created>
  <dcterms:modified xsi:type="dcterms:W3CDTF">2021-03-13T00:50:03Z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